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1" r:id="rId1"/>
  </p:sldMasterIdLst>
  <p:notesMasterIdLst>
    <p:notesMasterId r:id="rId72"/>
  </p:notesMasterIdLst>
  <p:handoutMasterIdLst>
    <p:handoutMasterId r:id="rId73"/>
  </p:handoutMasterIdLst>
  <p:sldIdLst>
    <p:sldId id="256" r:id="rId2"/>
    <p:sldId id="320" r:id="rId3"/>
    <p:sldId id="323" r:id="rId4"/>
    <p:sldId id="325" r:id="rId5"/>
    <p:sldId id="330" r:id="rId6"/>
    <p:sldId id="328" r:id="rId7"/>
    <p:sldId id="338" r:id="rId8"/>
    <p:sldId id="329" r:id="rId9"/>
    <p:sldId id="327" r:id="rId10"/>
    <p:sldId id="332" r:id="rId11"/>
    <p:sldId id="331" r:id="rId12"/>
    <p:sldId id="335" r:id="rId13"/>
    <p:sldId id="336" r:id="rId14"/>
    <p:sldId id="337" r:id="rId15"/>
    <p:sldId id="339" r:id="rId16"/>
    <p:sldId id="341" r:id="rId17"/>
    <p:sldId id="342" r:id="rId18"/>
    <p:sldId id="340" r:id="rId19"/>
    <p:sldId id="364" r:id="rId20"/>
    <p:sldId id="363" r:id="rId21"/>
    <p:sldId id="345" r:id="rId22"/>
    <p:sldId id="346" r:id="rId23"/>
    <p:sldId id="347" r:id="rId24"/>
    <p:sldId id="349" r:id="rId25"/>
    <p:sldId id="350" r:id="rId26"/>
    <p:sldId id="351" r:id="rId27"/>
    <p:sldId id="352" r:id="rId28"/>
    <p:sldId id="353" r:id="rId29"/>
    <p:sldId id="354" r:id="rId30"/>
    <p:sldId id="356" r:id="rId31"/>
    <p:sldId id="355" r:id="rId32"/>
    <p:sldId id="357" r:id="rId33"/>
    <p:sldId id="365" r:id="rId34"/>
    <p:sldId id="359" r:id="rId35"/>
    <p:sldId id="370" r:id="rId36"/>
    <p:sldId id="361" r:id="rId37"/>
    <p:sldId id="369" r:id="rId38"/>
    <p:sldId id="375" r:id="rId39"/>
    <p:sldId id="376" r:id="rId40"/>
    <p:sldId id="379" r:id="rId41"/>
    <p:sldId id="380" r:id="rId42"/>
    <p:sldId id="381" r:id="rId43"/>
    <p:sldId id="366" r:id="rId44"/>
    <p:sldId id="367" r:id="rId45"/>
    <p:sldId id="371" r:id="rId46"/>
    <p:sldId id="372" r:id="rId47"/>
    <p:sldId id="373" r:id="rId48"/>
    <p:sldId id="374" r:id="rId49"/>
    <p:sldId id="383" r:id="rId50"/>
    <p:sldId id="382" r:id="rId51"/>
    <p:sldId id="384" r:id="rId52"/>
    <p:sldId id="385" r:id="rId53"/>
    <p:sldId id="387" r:id="rId54"/>
    <p:sldId id="388" r:id="rId55"/>
    <p:sldId id="393" r:id="rId56"/>
    <p:sldId id="394" r:id="rId57"/>
    <p:sldId id="395" r:id="rId58"/>
    <p:sldId id="396" r:id="rId59"/>
    <p:sldId id="397" r:id="rId60"/>
    <p:sldId id="398" r:id="rId61"/>
    <p:sldId id="399" r:id="rId62"/>
    <p:sldId id="400" r:id="rId63"/>
    <p:sldId id="403" r:id="rId64"/>
    <p:sldId id="401" r:id="rId65"/>
    <p:sldId id="402" r:id="rId66"/>
    <p:sldId id="404" r:id="rId67"/>
    <p:sldId id="405" r:id="rId68"/>
    <p:sldId id="406" r:id="rId69"/>
    <p:sldId id="407" r:id="rId70"/>
    <p:sldId id="322" r:id="rId71"/>
  </p:sldIdLst>
  <p:sldSz cx="9144000" cy="5143500" type="screen16x9"/>
  <p:notesSz cx="6858000" cy="9144000"/>
  <p:embeddedFontLst>
    <p:embeddedFont>
      <p:font typeface="Calibri" panose="020F0502020204030204" pitchFamily="34" charset="0"/>
      <p:regular r:id="rId74"/>
      <p:bold r:id="rId75"/>
      <p:italic r:id="rId76"/>
      <p:boldItalic r:id="rId77"/>
    </p:embeddedFont>
    <p:embeddedFont>
      <p:font typeface="Cambria Math" panose="02040503050406030204" pitchFamily="18" charset="0"/>
      <p:regular r:id="rId78"/>
    </p:embeddedFont>
  </p:embeddedFontLst>
  <p:custDataLst>
    <p:tags r:id="rId79"/>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1BB2FF9-0E16-4628-8FA2-44D74F0A08B3}">
  <a:tblStyle styleId="{41BB2FF9-0E16-4628-8FA2-44D74F0A08B3}" styleName="Table_0">
    <a:wholeTbl>
      <a:tcTxStyle b="off" i="off">
        <a:font>
          <a:latin typeface="Calibri"/>
          <a:ea typeface="Calibri"/>
          <a:cs typeface="Calibri"/>
        </a:font>
        <a:schemeClr val="dk1"/>
      </a:tcTxStyle>
      <a:tcStyle>
        <a:tcBdr>
          <a:left>
            <a:ln w="12700" cap="flat" cmpd="sng">
              <a:solidFill>
                <a:schemeClr val="accent2"/>
              </a:solidFill>
              <a:prstDash val="solid"/>
              <a:round/>
              <a:headEnd type="none" w="sm" len="sm"/>
              <a:tailEnd type="none" w="sm" len="sm"/>
            </a:ln>
          </a:left>
          <a:right>
            <a:ln w="12700" cap="flat" cmpd="sng">
              <a:solidFill>
                <a:schemeClr val="accent2"/>
              </a:solidFill>
              <a:prstDash val="solid"/>
              <a:round/>
              <a:headEnd type="none" w="sm" len="sm"/>
              <a:tailEnd type="none" w="sm" len="sm"/>
            </a:ln>
          </a:right>
          <a:top>
            <a:ln w="12700" cap="flat" cmpd="sng">
              <a:solidFill>
                <a:schemeClr val="accent2"/>
              </a:solidFill>
              <a:prstDash val="solid"/>
              <a:round/>
              <a:headEnd type="none" w="sm" len="sm"/>
              <a:tailEnd type="none" w="sm" len="sm"/>
            </a:ln>
          </a:top>
          <a:bottom>
            <a:ln w="12700" cap="flat" cmpd="sng">
              <a:solidFill>
                <a:schemeClr val="accent2"/>
              </a:solidFill>
              <a:prstDash val="solid"/>
              <a:round/>
              <a:headEnd type="none" w="sm" len="sm"/>
              <a:tailEnd type="none" w="sm" len="sm"/>
            </a:ln>
          </a:bottom>
          <a:insideH>
            <a:ln w="12700" cap="flat" cmpd="sng">
              <a:solidFill>
                <a:schemeClr val="accent2"/>
              </a:solidFill>
              <a:prstDash val="solid"/>
              <a:round/>
              <a:headEnd type="none" w="sm" len="sm"/>
              <a:tailEnd type="none" w="sm" len="sm"/>
            </a:ln>
          </a:insideH>
          <a:insideV>
            <a:ln w="12700" cap="flat" cmpd="sng">
              <a:solidFill>
                <a:schemeClr val="accent2"/>
              </a:solidFill>
              <a:prstDash val="solid"/>
              <a:round/>
              <a:headEnd type="none" w="sm" len="sm"/>
              <a:tailEnd type="none" w="sm" len="sm"/>
            </a:ln>
          </a:insideV>
        </a:tcBdr>
        <a:fill>
          <a:solidFill>
            <a:srgbClr val="FDF0E8"/>
          </a:solidFill>
        </a:fill>
      </a:tcStyle>
    </a:wholeTbl>
    <a:band1H>
      <a:tcTxStyle/>
      <a:tcStyle>
        <a:tcBdr/>
        <a:fill>
          <a:solidFill>
            <a:srgbClr val="FAE0CE"/>
          </a:solidFill>
        </a:fill>
      </a:tcStyle>
    </a:band1H>
    <a:band2H>
      <a:tcTxStyle/>
      <a:tcStyle>
        <a:tcBdr/>
      </a:tcStyle>
    </a:band2H>
    <a:band1V>
      <a:tcTxStyle/>
      <a:tcStyle>
        <a:tcBdr/>
        <a:fill>
          <a:solidFill>
            <a:srgbClr val="FAE0CE"/>
          </a:solidFill>
        </a:fill>
      </a:tcStyle>
    </a:band1V>
    <a:band2V>
      <a:tcTxStyle/>
      <a:tcStyle>
        <a:tcBdr/>
      </a:tcStyle>
    </a:band2V>
    <a:lastCol>
      <a:tcTxStyle b="on" i="off"/>
      <a:tcStyle>
        <a:tcBdr/>
      </a:tcStyle>
    </a:lastCol>
    <a:firstCol>
      <a:tcTxStyle b="on" i="off"/>
      <a:tcStyle>
        <a:tcBdr/>
      </a:tcStyle>
    </a:firstCol>
    <a:lastRow>
      <a:tcTxStyle b="on" i="off"/>
      <a:tcStyle>
        <a:tcBdr>
          <a:top>
            <a:ln w="25400" cap="flat" cmpd="sng">
              <a:solidFill>
                <a:schemeClr val="accent2"/>
              </a:solidFill>
              <a:prstDash val="solid"/>
              <a:round/>
              <a:headEnd type="none" w="sm" len="sm"/>
              <a:tailEnd type="none" w="sm" len="sm"/>
            </a:ln>
          </a:top>
        </a:tcBdr>
        <a:fill>
          <a:solidFill>
            <a:srgbClr val="FDF0E8"/>
          </a:solidFill>
        </a:fill>
      </a:tcStyle>
    </a:lastRow>
    <a:seCell>
      <a:tcTxStyle/>
      <a:tcStyle>
        <a:tcBdr/>
      </a:tcStyle>
    </a:seCell>
    <a:swCell>
      <a:tcTxStyle/>
      <a:tcStyle>
        <a:tcBdr/>
      </a:tcStyle>
    </a:swCell>
    <a:firstRow>
      <a:tcTxStyle b="on" i="off"/>
      <a:tcStyle>
        <a:tcBdr/>
        <a:fill>
          <a:solidFill>
            <a:srgbClr val="FDF0E8"/>
          </a:solidFill>
        </a:fill>
      </a:tcStyle>
    </a:firstRow>
    <a:neCell>
      <a:tcTxStyle/>
      <a:tcStyle>
        <a:tcBdr/>
      </a:tcStyle>
    </a:neCell>
    <a:nwCell>
      <a:tcTxStyle/>
      <a:tcStyle>
        <a:tcBdr/>
      </a:tcStyle>
    </a:nwCell>
  </a:tblStyle>
  <a:tblStyle styleId="{868B0DF3-DF48-47E2-A033-28B5F7AF4AA8}" styleName="Table_1">
    <a:wholeTbl>
      <a:tcTxStyle b="off" i="off">
        <a:font>
          <a:latin typeface="Calibri"/>
          <a:ea typeface="Calibri"/>
          <a:cs typeface="Calibri"/>
        </a:font>
        <a:schemeClr val="dk1"/>
      </a:tcTxStyle>
      <a:tcStyle>
        <a:tcBdr>
          <a:left>
            <a:ln w="12700" cap="flat" cmpd="sng">
              <a:solidFill>
                <a:schemeClr val="accent6"/>
              </a:solidFill>
              <a:prstDash val="solid"/>
              <a:round/>
              <a:headEnd type="none" w="sm" len="sm"/>
              <a:tailEnd type="none" w="sm" len="sm"/>
            </a:ln>
          </a:left>
          <a:right>
            <a:ln w="12700" cap="flat" cmpd="sng">
              <a:solidFill>
                <a:schemeClr val="accent6"/>
              </a:solidFill>
              <a:prstDash val="solid"/>
              <a:round/>
              <a:headEnd type="none" w="sm" len="sm"/>
              <a:tailEnd type="none" w="sm" len="sm"/>
            </a:ln>
          </a:right>
          <a:top>
            <a:ln w="12700" cap="flat" cmpd="sng">
              <a:solidFill>
                <a:schemeClr val="accent6"/>
              </a:solidFill>
              <a:prstDash val="solid"/>
              <a:round/>
              <a:headEnd type="none" w="sm" len="sm"/>
              <a:tailEnd type="none" w="sm" len="sm"/>
            </a:ln>
          </a:top>
          <a:bottom>
            <a:ln w="12700" cap="flat" cmpd="sng">
              <a:solidFill>
                <a:schemeClr val="accent6"/>
              </a:solidFill>
              <a:prstDash val="solid"/>
              <a:round/>
              <a:headEnd type="none" w="sm" len="sm"/>
              <a:tailEnd type="none" w="sm" len="sm"/>
            </a:ln>
          </a:bottom>
          <a:insideH>
            <a:ln w="12700" cap="flat" cmpd="sng">
              <a:solidFill>
                <a:schemeClr val="accent6"/>
              </a:solidFill>
              <a:prstDash val="solid"/>
              <a:round/>
              <a:headEnd type="none" w="sm" len="sm"/>
              <a:tailEnd type="none" w="sm" len="sm"/>
            </a:ln>
          </a:insideH>
          <a:insideV>
            <a:ln w="12700" cap="flat" cmpd="sng">
              <a:solidFill>
                <a:schemeClr val="accent6"/>
              </a:solidFill>
              <a:prstDash val="solid"/>
              <a:round/>
              <a:headEnd type="none" w="sm" len="sm"/>
              <a:tailEnd type="none" w="sm" len="sm"/>
            </a:ln>
          </a:insideV>
        </a:tcBdr>
        <a:fill>
          <a:solidFill>
            <a:srgbClr val="ECEFF4"/>
          </a:solidFill>
        </a:fill>
      </a:tcStyle>
    </a:wholeTbl>
    <a:band1H>
      <a:tcTxStyle/>
      <a:tcStyle>
        <a:tcBdr/>
        <a:fill>
          <a:solidFill>
            <a:srgbClr val="D7DEE9"/>
          </a:solidFill>
        </a:fill>
      </a:tcStyle>
    </a:band1H>
    <a:band2H>
      <a:tcTxStyle/>
      <a:tcStyle>
        <a:tcBdr/>
      </a:tcStyle>
    </a:band2H>
    <a:band1V>
      <a:tcTxStyle/>
      <a:tcStyle>
        <a:tcBdr/>
        <a:fill>
          <a:solidFill>
            <a:srgbClr val="D7DEE9"/>
          </a:solidFill>
        </a:fill>
      </a:tcStyle>
    </a:band1V>
    <a:band2V>
      <a:tcTxStyle/>
      <a:tcStyle>
        <a:tcBdr/>
      </a:tcStyle>
    </a:band2V>
    <a:lastCol>
      <a:tcTxStyle b="on" i="off"/>
      <a:tcStyle>
        <a:tcBdr/>
      </a:tcStyle>
    </a:lastCol>
    <a:firstCol>
      <a:tcTxStyle b="on" i="off"/>
      <a:tcStyle>
        <a:tcBdr/>
      </a:tcStyle>
    </a:firstCol>
    <a:lastRow>
      <a:tcTxStyle b="on" i="off"/>
      <a:tcStyle>
        <a:tcBdr>
          <a:top>
            <a:ln w="25400" cap="flat" cmpd="sng">
              <a:solidFill>
                <a:schemeClr val="accent6"/>
              </a:solidFill>
              <a:prstDash val="solid"/>
              <a:round/>
              <a:headEnd type="none" w="sm" len="sm"/>
              <a:tailEnd type="none" w="sm" len="sm"/>
            </a:ln>
          </a:top>
        </a:tcBdr>
        <a:fill>
          <a:solidFill>
            <a:srgbClr val="ECEFF4"/>
          </a:solidFill>
        </a:fill>
      </a:tcStyle>
    </a:lastRow>
    <a:seCell>
      <a:tcTxStyle/>
      <a:tcStyle>
        <a:tcBdr/>
      </a:tcStyle>
    </a:seCell>
    <a:swCell>
      <a:tcTxStyle/>
      <a:tcStyle>
        <a:tcBdr/>
      </a:tcStyle>
    </a:swCell>
    <a:firstRow>
      <a:tcTxStyle b="on" i="off"/>
      <a:tcStyle>
        <a:tcBdr/>
        <a:fill>
          <a:solidFill>
            <a:srgbClr val="ECEFF4"/>
          </a:solidFill>
        </a:fill>
      </a:tcStyle>
    </a:firstRow>
    <a:neCell>
      <a:tcTxStyle/>
      <a:tcStyle>
        <a:tcBdr/>
      </a:tcStyle>
    </a:neCell>
    <a:nwCell>
      <a:tcTxStyle/>
      <a:tcStyle>
        <a:tcBdr/>
      </a:tcStyle>
    </a:nwCell>
  </a:tblStyle>
  <a:tblStyle styleId="{C931BACC-CBFE-4290-8FF6-89B7174E0812}" styleName="Table_2">
    <a:wholeTbl>
      <a:tcTxStyle b="off" i="off">
        <a:font>
          <a:latin typeface="Calibri"/>
          <a:ea typeface="Calibri"/>
          <a:cs typeface="Calibri"/>
        </a:font>
        <a:schemeClr val="dk1"/>
      </a:tcTxStyle>
      <a:tcStyle>
        <a:tcBdr>
          <a:left>
            <a:ln w="12700" cap="flat" cmpd="sng">
              <a:solidFill>
                <a:schemeClr val="accent4"/>
              </a:solidFill>
              <a:prstDash val="solid"/>
              <a:round/>
              <a:headEnd type="none" w="sm" len="sm"/>
              <a:tailEnd type="none" w="sm" len="sm"/>
            </a:ln>
          </a:left>
          <a:right>
            <a:ln w="12700" cap="flat" cmpd="sng">
              <a:solidFill>
                <a:schemeClr val="accent4"/>
              </a:solidFill>
              <a:prstDash val="solid"/>
              <a:round/>
              <a:headEnd type="none" w="sm" len="sm"/>
              <a:tailEnd type="none" w="sm" len="sm"/>
            </a:ln>
          </a:right>
          <a:top>
            <a:ln w="12700" cap="flat" cmpd="sng">
              <a:solidFill>
                <a:schemeClr val="accent4"/>
              </a:solidFill>
              <a:prstDash val="solid"/>
              <a:round/>
              <a:headEnd type="none" w="sm" len="sm"/>
              <a:tailEnd type="none" w="sm" len="sm"/>
            </a:ln>
          </a:top>
          <a:bottom>
            <a:ln w="12700" cap="flat" cmpd="sng">
              <a:solidFill>
                <a:schemeClr val="accent4"/>
              </a:solidFill>
              <a:prstDash val="solid"/>
              <a:round/>
              <a:headEnd type="none" w="sm" len="sm"/>
              <a:tailEnd type="none" w="sm" len="sm"/>
            </a:ln>
          </a:bottom>
          <a:insideH>
            <a:ln w="12700" cap="flat" cmpd="sng">
              <a:solidFill>
                <a:schemeClr val="accent4"/>
              </a:solidFill>
              <a:prstDash val="solid"/>
              <a:round/>
              <a:headEnd type="none" w="sm" len="sm"/>
              <a:tailEnd type="none" w="sm" len="sm"/>
            </a:ln>
          </a:insideH>
          <a:insideV>
            <a:ln w="12700" cap="flat" cmpd="sng">
              <a:solidFill>
                <a:schemeClr val="accent4"/>
              </a:solidFill>
              <a:prstDash val="solid"/>
              <a:round/>
              <a:headEnd type="none" w="sm" len="sm"/>
              <a:tailEnd type="none" w="sm" len="sm"/>
            </a:ln>
          </a:insideV>
        </a:tcBdr>
        <a:fill>
          <a:solidFill>
            <a:srgbClr val="F6EEF0"/>
          </a:solidFill>
        </a:fill>
      </a:tcStyle>
    </a:wholeTbl>
    <a:band1H>
      <a:tcTxStyle/>
      <a:tcStyle>
        <a:tcBdr/>
        <a:fill>
          <a:solidFill>
            <a:srgbClr val="EEDBE1"/>
          </a:solidFill>
        </a:fill>
      </a:tcStyle>
    </a:band1H>
    <a:band2H>
      <a:tcTxStyle/>
      <a:tcStyle>
        <a:tcBdr/>
      </a:tcStyle>
    </a:band2H>
    <a:band1V>
      <a:tcTxStyle/>
      <a:tcStyle>
        <a:tcBdr/>
        <a:fill>
          <a:solidFill>
            <a:srgbClr val="EEDBE1"/>
          </a:solidFill>
        </a:fill>
      </a:tcStyle>
    </a:band1V>
    <a:band2V>
      <a:tcTxStyle/>
      <a:tcStyle>
        <a:tcBdr/>
      </a:tcStyle>
    </a:band2V>
    <a:lastCol>
      <a:tcTxStyle b="on" i="off"/>
      <a:tcStyle>
        <a:tcBdr/>
      </a:tcStyle>
    </a:lastCol>
    <a:firstCol>
      <a:tcTxStyle b="on" i="off"/>
      <a:tcStyle>
        <a:tcBdr/>
      </a:tcStyle>
    </a:firstCol>
    <a:lastRow>
      <a:tcTxStyle b="on" i="off"/>
      <a:tcStyle>
        <a:tcBdr>
          <a:top>
            <a:ln w="25400" cap="flat" cmpd="sng">
              <a:solidFill>
                <a:schemeClr val="accent4"/>
              </a:solidFill>
              <a:prstDash val="solid"/>
              <a:round/>
              <a:headEnd type="none" w="sm" len="sm"/>
              <a:tailEnd type="none" w="sm" len="sm"/>
            </a:ln>
          </a:top>
        </a:tcBdr>
        <a:fill>
          <a:solidFill>
            <a:srgbClr val="F6EEF0"/>
          </a:solidFill>
        </a:fill>
      </a:tcStyle>
    </a:lastRow>
    <a:seCell>
      <a:tcTxStyle/>
      <a:tcStyle>
        <a:tcBdr/>
      </a:tcStyle>
    </a:seCell>
    <a:swCell>
      <a:tcTxStyle/>
      <a:tcStyle>
        <a:tcBdr/>
      </a:tcStyle>
    </a:swCell>
    <a:firstRow>
      <a:tcTxStyle b="on" i="off"/>
      <a:tcStyle>
        <a:tcBdr/>
        <a:fill>
          <a:solidFill>
            <a:srgbClr val="F6EEF0"/>
          </a:solidFill>
        </a:fill>
      </a:tcStyle>
    </a:firstRow>
    <a:neCell>
      <a:tcTxStyle/>
      <a:tcStyle>
        <a:tcBdr/>
      </a:tcStyle>
    </a:neCell>
    <a:nwCell>
      <a:tcTxStyle/>
      <a:tcStyle>
        <a:tcBdr/>
      </a:tcStyle>
    </a:nwCell>
  </a:tblStyle>
  <a:tblStyle styleId="{2C030EB3-7B6D-48EB-B5A0-625C2C104895}" styleName="Table_3">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FEDF4"/>
          </a:solidFill>
        </a:fill>
      </a:tcStyle>
    </a:wholeTbl>
    <a:band1H>
      <a:tcTxStyle/>
      <a:tcStyle>
        <a:tcBdr/>
        <a:fill>
          <a:solidFill>
            <a:srgbClr val="DED8E8"/>
          </a:solidFill>
        </a:fill>
      </a:tcStyle>
    </a:band1H>
    <a:band2H>
      <a:tcTxStyle/>
      <a:tcStyle>
        <a:tcBdr/>
      </a:tcStyle>
    </a:band2H>
    <a:band1V>
      <a:tcTxStyle/>
      <a:tcStyle>
        <a:tcBdr/>
        <a:fill>
          <a:solidFill>
            <a:srgbClr val="DED8E8"/>
          </a:solidFill>
        </a:fill>
      </a:tcStyle>
    </a:band1V>
    <a:band2V>
      <a:tcTxStyle/>
      <a:tcStyle>
        <a:tcBdr/>
      </a:tcStyle>
    </a:band2V>
    <a:lastCol>
      <a:tcTxStyle b="on" i="off">
        <a:font>
          <a:latin typeface="Calibri"/>
          <a:ea typeface="Calibri"/>
          <a:cs typeface="Calibri"/>
        </a:font>
        <a:schemeClr val="lt1"/>
      </a:tcTxStyle>
      <a:tcStyle>
        <a:tcBdr/>
        <a:fill>
          <a:solidFill>
            <a:schemeClr val="accent5"/>
          </a:solidFill>
        </a:fill>
      </a:tcStyle>
    </a:lastCol>
    <a:firstCol>
      <a:tcTxStyle b="on" i="off">
        <a:font>
          <a:latin typeface="Calibri"/>
          <a:ea typeface="Calibri"/>
          <a:cs typeface="Calibri"/>
        </a:font>
        <a:schemeClr val="lt1"/>
      </a:tcTxStyle>
      <a:tcStyle>
        <a:tcBdr/>
        <a:fill>
          <a:solidFill>
            <a:schemeClr val="accent5"/>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5"/>
          </a:solidFill>
        </a:fill>
      </a:tcStyle>
    </a:lastRow>
    <a:seCell>
      <a:tcTxStyle/>
      <a:tcStyle>
        <a:tcBdr/>
      </a:tcStyle>
    </a:seCell>
    <a:swCell>
      <a:tcTxStyle/>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5"/>
          </a:solidFill>
        </a:fill>
      </a:tcStyle>
    </a:firstRow>
    <a:neCell>
      <a:tcTxStyle/>
      <a:tcStyle>
        <a:tcBdr/>
      </a:tcStyle>
    </a:neCell>
    <a:nwCell>
      <a:tcTxStyle/>
      <a:tcStyle>
        <a:tcBdr/>
      </a:tcStyle>
    </a:nwCell>
  </a:tblStyle>
  <a:tblStyle styleId="{A978B726-2AFE-4137-B943-8604406FCCEC}" styleName="Table_4">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FDF0E8"/>
          </a:solidFill>
        </a:fill>
      </a:tcStyle>
    </a:wholeTbl>
    <a:band1H>
      <a:tcTxStyle/>
      <a:tcStyle>
        <a:tcBdr/>
        <a:fill>
          <a:solidFill>
            <a:srgbClr val="FAE0CE"/>
          </a:solidFill>
        </a:fill>
      </a:tcStyle>
    </a:band1H>
    <a:band2H>
      <a:tcTxStyle/>
      <a:tcStyle>
        <a:tcBdr/>
      </a:tcStyle>
    </a:band2H>
    <a:band1V>
      <a:tcTxStyle/>
      <a:tcStyle>
        <a:tcBdr/>
        <a:fill>
          <a:solidFill>
            <a:srgbClr val="FAE0CE"/>
          </a:solidFill>
        </a:fill>
      </a:tcStyle>
    </a:band1V>
    <a:band2V>
      <a:tcTxStyle/>
      <a:tcStyle>
        <a:tcBdr/>
      </a:tcStyle>
    </a:band2V>
    <a:lastCol>
      <a:tcTxStyle b="on" i="off">
        <a:font>
          <a:latin typeface="Calibri"/>
          <a:ea typeface="Calibri"/>
          <a:cs typeface="Calibri"/>
        </a:font>
        <a:schemeClr val="lt1"/>
      </a:tcTxStyle>
      <a:tcStyle>
        <a:tcBdr/>
        <a:fill>
          <a:solidFill>
            <a:schemeClr val="accent2"/>
          </a:solidFill>
        </a:fill>
      </a:tcStyle>
    </a:lastCol>
    <a:firstCol>
      <a:tcTxStyle b="on" i="off">
        <a:font>
          <a:latin typeface="Calibri"/>
          <a:ea typeface="Calibri"/>
          <a:cs typeface="Calibri"/>
        </a:font>
        <a:schemeClr val="lt1"/>
      </a:tcTxStyle>
      <a:tcStyle>
        <a:tcBdr/>
        <a:fill>
          <a:solidFill>
            <a:schemeClr val="accent2"/>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2"/>
          </a:solidFill>
        </a:fill>
      </a:tcStyle>
    </a:lastRow>
    <a:seCell>
      <a:tcTxStyle/>
      <a:tcStyle>
        <a:tcBdr/>
      </a:tcStyle>
    </a:seCell>
    <a:swCell>
      <a:tcTxStyle/>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2"/>
          </a:solidFill>
        </a:fill>
      </a:tcStyle>
    </a:firstRow>
    <a:neCell>
      <a:tcTxStyle/>
      <a:tcStyle>
        <a:tcBdr/>
      </a:tcStyle>
    </a:neCell>
    <a:nwCell>
      <a:tcTxStyle/>
      <a:tcStyle>
        <a:tcBdr/>
      </a:tcStyle>
    </a:nwCell>
  </a:tblStyle>
  <a:tblStyle styleId="{5F493B26-2AFF-4D59-9184-3F119D06EE60}" styleName="Table_5">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3557" autoAdjust="0"/>
  </p:normalViewPr>
  <p:slideViewPr>
    <p:cSldViewPr snapToGrid="0">
      <p:cViewPr varScale="1">
        <p:scale>
          <a:sx n="91" d="100"/>
          <a:sy n="91" d="100"/>
        </p:scale>
        <p:origin x="810" y="84"/>
      </p:cViewPr>
      <p:guideLst>
        <p:guide orient="horz" pos="1620"/>
        <p:guide pos="2880"/>
      </p:guideLst>
    </p:cSldViewPr>
  </p:slideViewPr>
  <p:notesTextViewPr>
    <p:cViewPr>
      <p:scale>
        <a:sx n="75" d="100"/>
        <a:sy n="75" d="100"/>
      </p:scale>
      <p:origin x="0" y="0"/>
    </p:cViewPr>
  </p:notesTextViewPr>
  <p:sorterViewPr>
    <p:cViewPr>
      <p:scale>
        <a:sx n="100" d="100"/>
        <a:sy n="100" d="100"/>
      </p:scale>
      <p:origin x="0" y="0"/>
    </p:cViewPr>
  </p:sorterViewPr>
  <p:notesViewPr>
    <p:cSldViewPr snapToGrid="0">
      <p:cViewPr varScale="1">
        <p:scale>
          <a:sx n="48" d="100"/>
          <a:sy n="48" d="100"/>
        </p:scale>
        <p:origin x="2684" y="44"/>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1.fntdata"/><Relationship Id="rId79" Type="http://schemas.openxmlformats.org/officeDocument/2006/relationships/tags" Target="tags/tag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font" Target="fonts/font4.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notesMaster" Target="notesMasters/notesMaster1.xml"/><Relationship Id="rId80"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font" Target="fonts/font2.fntdata"/><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handoutMaster" Target="handoutMasters/handoutMaster1.xml"/><Relationship Id="rId78" Type="http://schemas.openxmlformats.org/officeDocument/2006/relationships/font" Target="fonts/font5.fntdata"/><Relationship Id="rId8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3.fntdata"/><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9ABF272-EDFB-406E-AB7B-1252F2A5D30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SG"/>
          </a:p>
        </p:txBody>
      </p:sp>
      <p:sp>
        <p:nvSpPr>
          <p:cNvPr id="3" name="Date Placeholder 2">
            <a:extLst>
              <a:ext uri="{FF2B5EF4-FFF2-40B4-BE49-F238E27FC236}">
                <a16:creationId xmlns:a16="http://schemas.microsoft.com/office/drawing/2014/main" id="{E6E87E48-A378-46BD-A28E-44368CE5A44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B4AF1B3-D6CB-45CD-A97E-1CD65B8482FB}" type="datetimeFigureOut">
              <a:rPr lang="en-SG" smtClean="0"/>
              <a:t>28/4/2023</a:t>
            </a:fld>
            <a:endParaRPr lang="en-SG"/>
          </a:p>
        </p:txBody>
      </p:sp>
      <p:sp>
        <p:nvSpPr>
          <p:cNvPr id="4" name="Footer Placeholder 3">
            <a:extLst>
              <a:ext uri="{FF2B5EF4-FFF2-40B4-BE49-F238E27FC236}">
                <a16:creationId xmlns:a16="http://schemas.microsoft.com/office/drawing/2014/main" id="{A365192D-D7C8-44F5-9356-0951875D8B6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SG"/>
          </a:p>
        </p:txBody>
      </p:sp>
      <p:sp>
        <p:nvSpPr>
          <p:cNvPr id="5" name="Slide Number Placeholder 4">
            <a:extLst>
              <a:ext uri="{FF2B5EF4-FFF2-40B4-BE49-F238E27FC236}">
                <a16:creationId xmlns:a16="http://schemas.microsoft.com/office/drawing/2014/main" id="{E2EBAAEB-F5CE-4E1B-B87C-9217E8078E2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630A7B3-F321-4A76-9509-C707CC2137FA}" type="slidenum">
              <a:rPr lang="en-SG" smtClean="0"/>
              <a:t>‹#›</a:t>
            </a:fld>
            <a:endParaRPr lang="en-SG"/>
          </a:p>
        </p:txBody>
      </p:sp>
    </p:spTree>
    <p:extLst>
      <p:ext uri="{BB962C8B-B14F-4D97-AF65-F5344CB8AC3E}">
        <p14:creationId xmlns:p14="http://schemas.microsoft.com/office/powerpoint/2010/main" val="274091657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c56a39a364_0_145: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27" name="Google Shape;127;gc56a39a364_0_1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SG" dirty="0"/>
          </a:p>
        </p:txBody>
      </p:sp>
    </p:spTree>
    <p:extLst>
      <p:ext uri="{BB962C8B-B14F-4D97-AF65-F5344CB8AC3E}">
        <p14:creationId xmlns:p14="http://schemas.microsoft.com/office/powerpoint/2010/main" val="22416059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SG" dirty="0"/>
          </a:p>
        </p:txBody>
      </p:sp>
    </p:spTree>
    <p:extLst>
      <p:ext uri="{BB962C8B-B14F-4D97-AF65-F5344CB8AC3E}">
        <p14:creationId xmlns:p14="http://schemas.microsoft.com/office/powerpoint/2010/main" val="23754198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SG" dirty="0"/>
          </a:p>
        </p:txBody>
      </p:sp>
    </p:spTree>
    <p:extLst>
      <p:ext uri="{BB962C8B-B14F-4D97-AF65-F5344CB8AC3E}">
        <p14:creationId xmlns:p14="http://schemas.microsoft.com/office/powerpoint/2010/main" val="22978050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SG" dirty="0"/>
          </a:p>
        </p:txBody>
      </p:sp>
    </p:spTree>
    <p:extLst>
      <p:ext uri="{BB962C8B-B14F-4D97-AF65-F5344CB8AC3E}">
        <p14:creationId xmlns:p14="http://schemas.microsoft.com/office/powerpoint/2010/main" val="38498705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SG" dirty="0"/>
          </a:p>
        </p:txBody>
      </p:sp>
    </p:spTree>
    <p:extLst>
      <p:ext uri="{BB962C8B-B14F-4D97-AF65-F5344CB8AC3E}">
        <p14:creationId xmlns:p14="http://schemas.microsoft.com/office/powerpoint/2010/main" val="16618430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SG"/>
              <a:t>https://www.youtube.com/watch?v=2KRAOZIULzw&amp;ab_channel=WelcomeAIOverlords</a:t>
            </a:r>
            <a:endParaRPr lang="en-SG" dirty="0"/>
          </a:p>
        </p:txBody>
      </p:sp>
    </p:spTree>
    <p:extLst>
      <p:ext uri="{BB962C8B-B14F-4D97-AF65-F5344CB8AC3E}">
        <p14:creationId xmlns:p14="http://schemas.microsoft.com/office/powerpoint/2010/main" val="2579996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SG" dirty="0"/>
          </a:p>
        </p:txBody>
      </p:sp>
    </p:spTree>
    <p:extLst>
      <p:ext uri="{BB962C8B-B14F-4D97-AF65-F5344CB8AC3E}">
        <p14:creationId xmlns:p14="http://schemas.microsoft.com/office/powerpoint/2010/main" val="13837118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SG" dirty="0"/>
          </a:p>
        </p:txBody>
      </p:sp>
    </p:spTree>
    <p:extLst>
      <p:ext uri="{BB962C8B-B14F-4D97-AF65-F5344CB8AC3E}">
        <p14:creationId xmlns:p14="http://schemas.microsoft.com/office/powerpoint/2010/main" val="1143376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SG" dirty="0"/>
          </a:p>
        </p:txBody>
      </p:sp>
    </p:spTree>
    <p:extLst>
      <p:ext uri="{BB962C8B-B14F-4D97-AF65-F5344CB8AC3E}">
        <p14:creationId xmlns:p14="http://schemas.microsoft.com/office/powerpoint/2010/main" val="4250667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SG" dirty="0"/>
          </a:p>
        </p:txBody>
      </p:sp>
    </p:spTree>
    <p:extLst>
      <p:ext uri="{BB962C8B-B14F-4D97-AF65-F5344CB8AC3E}">
        <p14:creationId xmlns:p14="http://schemas.microsoft.com/office/powerpoint/2010/main" val="20517586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SG"/>
              <a:t>https://www.youtube.com/watch?v=2KRAOZIULzw&amp;ab_channel=WelcomeAIOverlords</a:t>
            </a:r>
            <a:endParaRPr lang="en-SG" dirty="0"/>
          </a:p>
        </p:txBody>
      </p:sp>
    </p:spTree>
    <p:extLst>
      <p:ext uri="{BB962C8B-B14F-4D97-AF65-F5344CB8AC3E}">
        <p14:creationId xmlns:p14="http://schemas.microsoft.com/office/powerpoint/2010/main" val="4083177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SG" dirty="0"/>
          </a:p>
        </p:txBody>
      </p:sp>
    </p:spTree>
    <p:extLst>
      <p:ext uri="{BB962C8B-B14F-4D97-AF65-F5344CB8AC3E}">
        <p14:creationId xmlns:p14="http://schemas.microsoft.com/office/powerpoint/2010/main" val="73821465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SG" dirty="0"/>
          </a:p>
        </p:txBody>
      </p:sp>
    </p:spTree>
    <p:extLst>
      <p:ext uri="{BB962C8B-B14F-4D97-AF65-F5344CB8AC3E}">
        <p14:creationId xmlns:p14="http://schemas.microsoft.com/office/powerpoint/2010/main" val="26983031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SG" dirty="0"/>
          </a:p>
        </p:txBody>
      </p:sp>
    </p:spTree>
    <p:extLst>
      <p:ext uri="{BB962C8B-B14F-4D97-AF65-F5344CB8AC3E}">
        <p14:creationId xmlns:p14="http://schemas.microsoft.com/office/powerpoint/2010/main" val="1360868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SG" dirty="0"/>
          </a:p>
        </p:txBody>
      </p:sp>
    </p:spTree>
    <p:extLst>
      <p:ext uri="{BB962C8B-B14F-4D97-AF65-F5344CB8AC3E}">
        <p14:creationId xmlns:p14="http://schemas.microsoft.com/office/powerpoint/2010/main" val="333939265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SG" dirty="0"/>
          </a:p>
        </p:txBody>
      </p:sp>
    </p:spTree>
    <p:extLst>
      <p:ext uri="{BB962C8B-B14F-4D97-AF65-F5344CB8AC3E}">
        <p14:creationId xmlns:p14="http://schemas.microsoft.com/office/powerpoint/2010/main" val="231281293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SG" dirty="0"/>
          </a:p>
        </p:txBody>
      </p:sp>
    </p:spTree>
    <p:extLst>
      <p:ext uri="{BB962C8B-B14F-4D97-AF65-F5344CB8AC3E}">
        <p14:creationId xmlns:p14="http://schemas.microsoft.com/office/powerpoint/2010/main" val="103033046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SG" dirty="0"/>
          </a:p>
        </p:txBody>
      </p:sp>
    </p:spTree>
    <p:extLst>
      <p:ext uri="{BB962C8B-B14F-4D97-AF65-F5344CB8AC3E}">
        <p14:creationId xmlns:p14="http://schemas.microsoft.com/office/powerpoint/2010/main" val="4648016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SG" dirty="0"/>
          </a:p>
        </p:txBody>
      </p:sp>
    </p:spTree>
    <p:extLst>
      <p:ext uri="{BB962C8B-B14F-4D97-AF65-F5344CB8AC3E}">
        <p14:creationId xmlns:p14="http://schemas.microsoft.com/office/powerpoint/2010/main" val="149957390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SG" dirty="0"/>
          </a:p>
        </p:txBody>
      </p:sp>
    </p:spTree>
    <p:extLst>
      <p:ext uri="{BB962C8B-B14F-4D97-AF65-F5344CB8AC3E}">
        <p14:creationId xmlns:p14="http://schemas.microsoft.com/office/powerpoint/2010/main" val="64910773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SG" dirty="0"/>
          </a:p>
        </p:txBody>
      </p:sp>
    </p:spTree>
    <p:extLst>
      <p:ext uri="{BB962C8B-B14F-4D97-AF65-F5344CB8AC3E}">
        <p14:creationId xmlns:p14="http://schemas.microsoft.com/office/powerpoint/2010/main" val="10112141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SG" dirty="0"/>
          </a:p>
        </p:txBody>
      </p:sp>
    </p:spTree>
    <p:extLst>
      <p:ext uri="{BB962C8B-B14F-4D97-AF65-F5344CB8AC3E}">
        <p14:creationId xmlns:p14="http://schemas.microsoft.com/office/powerpoint/2010/main" val="344041015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SG" dirty="0"/>
          </a:p>
        </p:txBody>
      </p:sp>
    </p:spTree>
    <p:extLst>
      <p:ext uri="{BB962C8B-B14F-4D97-AF65-F5344CB8AC3E}">
        <p14:creationId xmlns:p14="http://schemas.microsoft.com/office/powerpoint/2010/main" val="289738850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SG" dirty="0"/>
          </a:p>
        </p:txBody>
      </p:sp>
    </p:spTree>
    <p:extLst>
      <p:ext uri="{BB962C8B-B14F-4D97-AF65-F5344CB8AC3E}">
        <p14:creationId xmlns:p14="http://schemas.microsoft.com/office/powerpoint/2010/main" val="249122754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SG" dirty="0"/>
          </a:p>
        </p:txBody>
      </p:sp>
    </p:spTree>
    <p:extLst>
      <p:ext uri="{BB962C8B-B14F-4D97-AF65-F5344CB8AC3E}">
        <p14:creationId xmlns:p14="http://schemas.microsoft.com/office/powerpoint/2010/main" val="30985041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SG" dirty="0"/>
          </a:p>
        </p:txBody>
      </p:sp>
    </p:spTree>
    <p:extLst>
      <p:ext uri="{BB962C8B-B14F-4D97-AF65-F5344CB8AC3E}">
        <p14:creationId xmlns:p14="http://schemas.microsoft.com/office/powerpoint/2010/main" val="27330777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SG" dirty="0"/>
          </a:p>
        </p:txBody>
      </p:sp>
    </p:spTree>
    <p:extLst>
      <p:ext uri="{BB962C8B-B14F-4D97-AF65-F5344CB8AC3E}">
        <p14:creationId xmlns:p14="http://schemas.microsoft.com/office/powerpoint/2010/main" val="10385435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SG" dirty="0"/>
          </a:p>
        </p:txBody>
      </p:sp>
    </p:spTree>
    <p:extLst>
      <p:ext uri="{BB962C8B-B14F-4D97-AF65-F5344CB8AC3E}">
        <p14:creationId xmlns:p14="http://schemas.microsoft.com/office/powerpoint/2010/main" val="10052718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SG"/>
              <a:t>https://www.youtube.com/watch?v=2KRAOZIULzw&amp;ab_channel=WelcomeAIOverlords</a:t>
            </a:r>
            <a:endParaRPr lang="en-SG" dirty="0"/>
          </a:p>
        </p:txBody>
      </p:sp>
    </p:spTree>
    <p:extLst>
      <p:ext uri="{BB962C8B-B14F-4D97-AF65-F5344CB8AC3E}">
        <p14:creationId xmlns:p14="http://schemas.microsoft.com/office/powerpoint/2010/main" val="32029617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SG" dirty="0"/>
          </a:p>
        </p:txBody>
      </p:sp>
    </p:spTree>
    <p:extLst>
      <p:ext uri="{BB962C8B-B14F-4D97-AF65-F5344CB8AC3E}">
        <p14:creationId xmlns:p14="http://schemas.microsoft.com/office/powerpoint/2010/main" val="15420851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SG" dirty="0"/>
          </a:p>
        </p:txBody>
      </p:sp>
    </p:spTree>
    <p:extLst>
      <p:ext uri="{BB962C8B-B14F-4D97-AF65-F5344CB8AC3E}">
        <p14:creationId xmlns:p14="http://schemas.microsoft.com/office/powerpoint/2010/main" val="338750067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56"/>
        <p:cNvGrpSpPr/>
        <p:nvPr/>
      </p:nvGrpSpPr>
      <p:grpSpPr>
        <a:xfrm>
          <a:off x="0" y="0"/>
          <a:ext cx="0" cy="0"/>
          <a:chOff x="0" y="0"/>
          <a:chExt cx="0" cy="0"/>
        </a:xfrm>
      </p:grpSpPr>
      <p:sp>
        <p:nvSpPr>
          <p:cNvPr id="57" name="Google Shape;57;p14"/>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rmAutofit/>
          </a:bodyPr>
          <a:lstStyle>
            <a:lvl1pPr lvl="0" algn="l" rtl="0">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58" name="Google Shape;58;p14"/>
          <p:cNvSpPr txBox="1">
            <a:spLocks noGrp="1"/>
          </p:cNvSpPr>
          <p:nvPr>
            <p:ph type="body" idx="1"/>
          </p:nvPr>
        </p:nvSpPr>
        <p:spPr>
          <a:xfrm>
            <a:off x="628650" y="1369219"/>
            <a:ext cx="7886700" cy="3263400"/>
          </a:xfrm>
          <a:prstGeom prst="rect">
            <a:avLst/>
          </a:prstGeom>
          <a:noFill/>
          <a:ln>
            <a:noFill/>
          </a:ln>
        </p:spPr>
        <p:txBody>
          <a:bodyPr spcFirstLastPara="1" wrap="square" lIns="68575" tIns="34275" rIns="68575" bIns="34275" anchor="t" anchorCtr="0">
            <a:normAutofit/>
          </a:bodyPr>
          <a:lstStyle>
            <a:lvl1pPr marL="457200" lvl="0" indent="-317500" algn="l" rtl="0">
              <a:lnSpc>
                <a:spcPct val="90000"/>
              </a:lnSpc>
              <a:spcBef>
                <a:spcPts val="800"/>
              </a:spcBef>
              <a:spcAft>
                <a:spcPts val="0"/>
              </a:spcAft>
              <a:buClr>
                <a:schemeClr val="dk1"/>
              </a:buClr>
              <a:buSzPts val="1400"/>
              <a:buChar char="•"/>
              <a:defRPr/>
            </a:lvl1pPr>
            <a:lvl2pPr marL="914400" lvl="1" indent="-317500" algn="l" rtl="0">
              <a:lnSpc>
                <a:spcPct val="90000"/>
              </a:lnSpc>
              <a:spcBef>
                <a:spcPts val="400"/>
              </a:spcBef>
              <a:spcAft>
                <a:spcPts val="0"/>
              </a:spcAft>
              <a:buClr>
                <a:schemeClr val="dk1"/>
              </a:buClr>
              <a:buSzPts val="1400"/>
              <a:buChar char="•"/>
              <a:defRPr/>
            </a:lvl2pPr>
            <a:lvl3pPr marL="1371600" lvl="2" indent="-317500" algn="l" rtl="0">
              <a:lnSpc>
                <a:spcPct val="90000"/>
              </a:lnSpc>
              <a:spcBef>
                <a:spcPts val="400"/>
              </a:spcBef>
              <a:spcAft>
                <a:spcPts val="0"/>
              </a:spcAft>
              <a:buClr>
                <a:schemeClr val="dk1"/>
              </a:buClr>
              <a:buSzPts val="1400"/>
              <a:buChar char="•"/>
              <a:defRPr/>
            </a:lvl3pPr>
            <a:lvl4pPr marL="1828800" lvl="3" indent="-317500" algn="l" rtl="0">
              <a:lnSpc>
                <a:spcPct val="90000"/>
              </a:lnSpc>
              <a:spcBef>
                <a:spcPts val="400"/>
              </a:spcBef>
              <a:spcAft>
                <a:spcPts val="0"/>
              </a:spcAft>
              <a:buClr>
                <a:schemeClr val="dk1"/>
              </a:buClr>
              <a:buSzPts val="1400"/>
              <a:buChar char="•"/>
              <a:defRPr/>
            </a:lvl4pPr>
            <a:lvl5pPr marL="2286000" lvl="4" indent="-317500" algn="l" rtl="0">
              <a:lnSpc>
                <a:spcPct val="90000"/>
              </a:lnSpc>
              <a:spcBef>
                <a:spcPts val="400"/>
              </a:spcBef>
              <a:spcAft>
                <a:spcPts val="0"/>
              </a:spcAft>
              <a:buClr>
                <a:schemeClr val="dk1"/>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59" name="Google Shape;59;p14"/>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60" name="Google Shape;60;p14"/>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61" name="Google Shape;61;p14"/>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
              <a:t>‹#›</a:t>
            </a:fld>
            <a:endParaRPr/>
          </a:p>
        </p:txBody>
      </p:sp>
      <p:pic>
        <p:nvPicPr>
          <p:cNvPr id="7" name="Google Shape;146;p27">
            <a:extLst>
              <a:ext uri="{FF2B5EF4-FFF2-40B4-BE49-F238E27FC236}">
                <a16:creationId xmlns:a16="http://schemas.microsoft.com/office/drawing/2014/main" id="{85920486-24E9-4B8F-8953-AEAE273FF6C3}"/>
              </a:ext>
            </a:extLst>
          </p:cNvPr>
          <p:cNvPicPr preferRelativeResize="0"/>
          <p:nvPr userDrawn="1"/>
        </p:nvPicPr>
        <p:blipFill rotWithShape="1">
          <a:blip r:embed="rId2">
            <a:alphaModFix/>
          </a:blip>
          <a:srcRect/>
          <a:stretch/>
        </p:blipFill>
        <p:spPr>
          <a:xfrm>
            <a:off x="-41565" y="-106878"/>
            <a:ext cx="9280567" cy="1315367"/>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rmAutofit/>
          </a:bodyPr>
          <a:lstStyle>
            <a:lvl1pPr marR="0" lvl="0" algn="l" rtl="0">
              <a:lnSpc>
                <a:spcPct val="90000"/>
              </a:lnSpc>
              <a:spcBef>
                <a:spcPts val="0"/>
              </a:spcBef>
              <a:spcAft>
                <a:spcPts val="0"/>
              </a:spcAft>
              <a:buClr>
                <a:schemeClr val="dk1"/>
              </a:buClr>
              <a:buSzPts val="3300"/>
              <a:buFont typeface="Calibri"/>
              <a:buNone/>
              <a:defRPr sz="3300" b="0" i="0" u="none" strike="noStrike" cap="none">
                <a:solidFill>
                  <a:schemeClr val="dk1"/>
                </a:solidFill>
                <a:latin typeface="Calibri"/>
                <a:ea typeface="Calibri"/>
                <a:cs typeface="Calibri"/>
                <a:sym typeface="Calibri"/>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52" name="Google Shape;52;p13"/>
          <p:cNvSpPr txBox="1">
            <a:spLocks noGrp="1"/>
          </p:cNvSpPr>
          <p:nvPr>
            <p:ph type="body" idx="1"/>
          </p:nvPr>
        </p:nvSpPr>
        <p:spPr>
          <a:xfrm>
            <a:off x="628650" y="1369219"/>
            <a:ext cx="7886700" cy="3263400"/>
          </a:xfrm>
          <a:prstGeom prst="rect">
            <a:avLst/>
          </a:prstGeom>
          <a:noFill/>
          <a:ln>
            <a:noFill/>
          </a:ln>
        </p:spPr>
        <p:txBody>
          <a:bodyPr spcFirstLastPara="1" wrap="square" lIns="68575" tIns="34275" rIns="68575" bIns="34275" anchor="t" anchorCtr="0">
            <a:normAutofit/>
          </a:bodyPr>
          <a:lstStyle>
            <a:lvl1pPr marL="457200" marR="0" lvl="0" indent="-361950" algn="l" rtl="0">
              <a:lnSpc>
                <a:spcPct val="90000"/>
              </a:lnSpc>
              <a:spcBef>
                <a:spcPts val="8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53" name="Google Shape;53;p13"/>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marR="0" lvl="0" algn="l" rtl="0">
              <a:spcBef>
                <a:spcPts val="0"/>
              </a:spcBef>
              <a:spcAft>
                <a:spcPts val="0"/>
              </a:spcAft>
              <a:buSzPts val="1100"/>
              <a:buNone/>
              <a:defRPr sz="9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54" name="Google Shape;54;p13"/>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marR="0" lvl="0" algn="ctr" rtl="0">
              <a:spcBef>
                <a:spcPts val="0"/>
              </a:spcBef>
              <a:spcAft>
                <a:spcPts val="0"/>
              </a:spcAft>
              <a:buSzPts val="1100"/>
              <a:buNone/>
              <a:defRPr sz="9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55" name="Google Shape;55;p13"/>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900" b="0" i="0" u="none" strike="noStrike" cap="none">
                <a:solidFill>
                  <a:srgbClr val="888888"/>
                </a:solidFill>
                <a:latin typeface="Calibri"/>
                <a:ea typeface="Calibri"/>
                <a:cs typeface="Calibri"/>
                <a:sym typeface="Calibri"/>
              </a:defRPr>
            </a:lvl1pPr>
            <a:lvl2pPr marL="0" marR="0" lvl="1" indent="0" algn="r" rtl="0">
              <a:spcBef>
                <a:spcPts val="0"/>
              </a:spcBef>
              <a:buNone/>
              <a:defRPr sz="900" b="0" i="0" u="none" strike="noStrike" cap="none">
                <a:solidFill>
                  <a:srgbClr val="888888"/>
                </a:solidFill>
                <a:latin typeface="Calibri"/>
                <a:ea typeface="Calibri"/>
                <a:cs typeface="Calibri"/>
                <a:sym typeface="Calibri"/>
              </a:defRPr>
            </a:lvl2pPr>
            <a:lvl3pPr marL="0" marR="0" lvl="2" indent="0" algn="r" rtl="0">
              <a:spcBef>
                <a:spcPts val="0"/>
              </a:spcBef>
              <a:buNone/>
              <a:defRPr sz="900" b="0" i="0" u="none" strike="noStrike" cap="none">
                <a:solidFill>
                  <a:srgbClr val="888888"/>
                </a:solidFill>
                <a:latin typeface="Calibri"/>
                <a:ea typeface="Calibri"/>
                <a:cs typeface="Calibri"/>
                <a:sym typeface="Calibri"/>
              </a:defRPr>
            </a:lvl3pPr>
            <a:lvl4pPr marL="0" marR="0" lvl="3" indent="0" algn="r" rtl="0">
              <a:spcBef>
                <a:spcPts val="0"/>
              </a:spcBef>
              <a:buNone/>
              <a:defRPr sz="900" b="0" i="0" u="none" strike="noStrike" cap="none">
                <a:solidFill>
                  <a:srgbClr val="888888"/>
                </a:solidFill>
                <a:latin typeface="Calibri"/>
                <a:ea typeface="Calibri"/>
                <a:cs typeface="Calibri"/>
                <a:sym typeface="Calibri"/>
              </a:defRPr>
            </a:lvl4pPr>
            <a:lvl5pPr marL="0" marR="0" lvl="4" indent="0" algn="r" rtl="0">
              <a:spcBef>
                <a:spcPts val="0"/>
              </a:spcBef>
              <a:buNone/>
              <a:defRPr sz="900" b="0" i="0" u="none" strike="noStrike" cap="none">
                <a:solidFill>
                  <a:srgbClr val="888888"/>
                </a:solidFill>
                <a:latin typeface="Calibri"/>
                <a:ea typeface="Calibri"/>
                <a:cs typeface="Calibri"/>
                <a:sym typeface="Calibri"/>
              </a:defRPr>
            </a:lvl5pPr>
            <a:lvl6pPr marL="0" marR="0" lvl="5" indent="0" algn="r" rtl="0">
              <a:spcBef>
                <a:spcPts val="0"/>
              </a:spcBef>
              <a:buNone/>
              <a:defRPr sz="900" b="0" i="0" u="none" strike="noStrike" cap="none">
                <a:solidFill>
                  <a:srgbClr val="888888"/>
                </a:solidFill>
                <a:latin typeface="Calibri"/>
                <a:ea typeface="Calibri"/>
                <a:cs typeface="Calibri"/>
                <a:sym typeface="Calibri"/>
              </a:defRPr>
            </a:lvl6pPr>
            <a:lvl7pPr marL="0" marR="0" lvl="6" indent="0" algn="r" rtl="0">
              <a:spcBef>
                <a:spcPts val="0"/>
              </a:spcBef>
              <a:buNone/>
              <a:defRPr sz="900" b="0" i="0" u="none" strike="noStrike" cap="none">
                <a:solidFill>
                  <a:srgbClr val="888888"/>
                </a:solidFill>
                <a:latin typeface="Calibri"/>
                <a:ea typeface="Calibri"/>
                <a:cs typeface="Calibri"/>
                <a:sym typeface="Calibri"/>
              </a:defRPr>
            </a:lvl7pPr>
            <a:lvl8pPr marL="0" marR="0" lvl="7" indent="0" algn="r" rtl="0">
              <a:spcBef>
                <a:spcPts val="0"/>
              </a:spcBef>
              <a:buNone/>
              <a:defRPr sz="900" b="0" i="0" u="none" strike="noStrike" cap="none">
                <a:solidFill>
                  <a:srgbClr val="888888"/>
                </a:solidFill>
                <a:latin typeface="Calibri"/>
                <a:ea typeface="Calibri"/>
                <a:cs typeface="Calibri"/>
                <a:sym typeface="Calibri"/>
              </a:defRPr>
            </a:lvl8pPr>
            <a:lvl9pPr marL="0" marR="0" lvl="8" indent="0" algn="r" rtl="0">
              <a:spcBef>
                <a:spcPts val="0"/>
              </a:spcBef>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www.kdnuggets.com/2020/11/friendly-introduction-graph-neural-networks.html" TargetMode="External"/><Relationship Id="rId1" Type="http://schemas.openxmlformats.org/officeDocument/2006/relationships/slideLayout" Target="../slideLayouts/slideLayout1.xml"/><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slides/_rels/slide1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xml"/><Relationship Id="rId5" Type="http://schemas.openxmlformats.org/officeDocument/2006/relationships/image" Target="../media/image33.png"/><Relationship Id="rId4" Type="http://schemas.openxmlformats.org/officeDocument/2006/relationships/image" Target="../media/image32.png"/></Relationships>
</file>

<file path=ppt/slides/_rels/slide3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5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43.png"/><Relationship Id="rId4" Type="http://schemas.openxmlformats.org/officeDocument/2006/relationships/image" Target="../media/image42.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hyperlink" Target="https://www.frontiersin.org/articles/10.3389/fgene.2021.690049/full" TargetMode="External"/><Relationship Id="rId2" Type="http://schemas.openxmlformats.org/officeDocument/2006/relationships/image" Target="../media/image9.png"/><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6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47.png"/></Relationships>
</file>

<file path=ppt/slides/_rels/slide6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6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6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59.sv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3.png"/><Relationship Id="rId1" Type="http://schemas.openxmlformats.org/officeDocument/2006/relationships/slideLayout" Target="../slideLayouts/slideLayout1.xml"/><Relationship Id="rId4" Type="http://schemas.openxmlformats.org/officeDocument/2006/relationships/hyperlink" Target="https://www.frontiersin.org/articles/10.3389/fgene.2021.690049/full" TargetMode="External"/></Relationships>
</file>

<file path=ppt/slides/_rels/slide70.xml.rels><?xml version="1.0" encoding="UTF-8" standalone="yes"?>
<Relationships xmlns="http://schemas.openxmlformats.org/package/2006/relationships"><Relationship Id="rId3" Type="http://schemas.openxmlformats.org/officeDocument/2006/relationships/hyperlink" Target="https://blog.zakjost.com/post/gcn_citeseer/" TargetMode="External"/><Relationship Id="rId2" Type="http://schemas.openxmlformats.org/officeDocument/2006/relationships/hyperlink" Target="https://aifrenz.github.io/present_file/A%20gentle%20introduction%20to%20graph%20neural%20networks.pdf" TargetMode="Externa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1.xml"/><Relationship Id="rId5" Type="http://schemas.openxmlformats.org/officeDocument/2006/relationships/image" Target="../media/image17.sv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hyperlink" Target="https://www.kdnuggets.com/2020/11/friendly-introduction-graph-neural-networks.html" TargetMode="External"/><Relationship Id="rId2" Type="http://schemas.openxmlformats.org/officeDocument/2006/relationships/image" Target="../media/image19.png"/><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pic>
        <p:nvPicPr>
          <p:cNvPr id="129" name="Google Shape;129;p25"/>
          <p:cNvPicPr preferRelativeResize="0"/>
          <p:nvPr/>
        </p:nvPicPr>
        <p:blipFill rotWithShape="1">
          <a:blip r:embed="rId3">
            <a:alphaModFix/>
          </a:blip>
          <a:srcRect/>
          <a:stretch/>
        </p:blipFill>
        <p:spPr>
          <a:xfrm>
            <a:off x="-2" y="-124063"/>
            <a:ext cx="9144002" cy="3293098"/>
          </a:xfrm>
          <a:prstGeom prst="rect">
            <a:avLst/>
          </a:prstGeom>
          <a:noFill/>
          <a:ln>
            <a:noFill/>
          </a:ln>
        </p:spPr>
      </p:pic>
      <p:sp>
        <p:nvSpPr>
          <p:cNvPr id="130" name="Google Shape;130;p25"/>
          <p:cNvSpPr txBox="1"/>
          <p:nvPr/>
        </p:nvSpPr>
        <p:spPr>
          <a:xfrm>
            <a:off x="986118" y="306189"/>
            <a:ext cx="7540500" cy="2196600"/>
          </a:xfrm>
          <a:prstGeom prst="rect">
            <a:avLst/>
          </a:prstGeom>
          <a:noFill/>
          <a:ln>
            <a:noFill/>
          </a:ln>
        </p:spPr>
        <p:txBody>
          <a:bodyPr spcFirstLastPara="1" wrap="square" lIns="68575" tIns="34275" rIns="68575" bIns="34275" anchor="b" anchorCtr="0">
            <a:normAutofit/>
          </a:bodyPr>
          <a:lstStyle/>
          <a:p>
            <a:pPr marL="0" marR="0" lvl="0" indent="0" algn="ctr" rtl="0">
              <a:lnSpc>
                <a:spcPct val="90000"/>
              </a:lnSpc>
              <a:spcBef>
                <a:spcPts val="0"/>
              </a:spcBef>
              <a:spcAft>
                <a:spcPts val="0"/>
              </a:spcAft>
              <a:buClr>
                <a:srgbClr val="FFFFFF"/>
              </a:buClr>
              <a:buSzPts val="3600"/>
              <a:buFont typeface="Calibri"/>
              <a:buNone/>
            </a:pPr>
            <a:r>
              <a:rPr lang="en-US" sz="3600" dirty="0">
                <a:solidFill>
                  <a:srgbClr val="FFFFFF"/>
                </a:solidFill>
                <a:latin typeface="+mj-lt"/>
                <a:ea typeface="Calibri"/>
                <a:cs typeface="Calibri"/>
                <a:sym typeface="Calibri"/>
              </a:rPr>
              <a:t>Machine Learning with Graphs III</a:t>
            </a:r>
            <a:endParaRPr lang="en-SG" sz="1100" dirty="0">
              <a:latin typeface="+mj-lt"/>
            </a:endParaRPr>
          </a:p>
        </p:txBody>
      </p:sp>
      <p:sp>
        <p:nvSpPr>
          <p:cNvPr id="131" name="Google Shape;131;p25"/>
          <p:cNvSpPr txBox="1"/>
          <p:nvPr/>
        </p:nvSpPr>
        <p:spPr>
          <a:xfrm>
            <a:off x="1013012" y="3426614"/>
            <a:ext cx="7504500" cy="1496700"/>
          </a:xfrm>
          <a:prstGeom prst="rect">
            <a:avLst/>
          </a:prstGeom>
          <a:noFill/>
          <a:ln>
            <a:noFill/>
          </a:ln>
        </p:spPr>
        <p:txBody>
          <a:bodyPr spcFirstLastPara="1" wrap="square" lIns="68575" tIns="34275" rIns="68575" bIns="34275" anchor="ctr" anchorCtr="0">
            <a:normAutofit/>
          </a:bodyPr>
          <a:lstStyle/>
          <a:p>
            <a:pPr marL="0" marR="0" lvl="0" indent="0" algn="l" rtl="0">
              <a:lnSpc>
                <a:spcPct val="90000"/>
              </a:lnSpc>
              <a:spcBef>
                <a:spcPts val="0"/>
              </a:spcBef>
              <a:spcAft>
                <a:spcPts val="0"/>
              </a:spcAft>
              <a:buClr>
                <a:schemeClr val="dk1"/>
              </a:buClr>
              <a:buSzPts val="2100"/>
              <a:buFont typeface="Arial"/>
              <a:buNone/>
            </a:pPr>
            <a:r>
              <a:rPr lang="fr-FR" sz="2100" b="0" i="0" u="none" strike="noStrike" cap="none" dirty="0">
                <a:solidFill>
                  <a:schemeClr val="dk1"/>
                </a:solidFill>
                <a:latin typeface="+mj-lt"/>
                <a:ea typeface="Calibri"/>
                <a:cs typeface="Calibri"/>
                <a:sym typeface="Calibri"/>
              </a:rPr>
              <a:t>Yeshwant Singh</a:t>
            </a:r>
            <a:endParaRPr lang="fr-FR" sz="1100" dirty="0">
              <a:latin typeface="+mj-lt"/>
            </a:endParaRPr>
          </a:p>
          <a:p>
            <a:pPr marL="0" marR="0" lvl="0" indent="0" algn="l" rtl="0">
              <a:lnSpc>
                <a:spcPct val="90000"/>
              </a:lnSpc>
              <a:spcBef>
                <a:spcPts val="800"/>
              </a:spcBef>
              <a:spcAft>
                <a:spcPts val="0"/>
              </a:spcAft>
              <a:buClr>
                <a:schemeClr val="dk1"/>
              </a:buClr>
              <a:buSzPts val="2100"/>
              <a:buFont typeface="Arial"/>
              <a:buNone/>
            </a:pPr>
            <a:r>
              <a:rPr lang="fr-FR" sz="2100" b="0" i="0" u="sng" strike="noStrike" cap="none" dirty="0">
                <a:solidFill>
                  <a:schemeClr val="dk1"/>
                </a:solidFill>
                <a:latin typeface="+mj-lt"/>
                <a:ea typeface="Calibri"/>
                <a:cs typeface="Calibri"/>
                <a:sym typeface="Calibri"/>
              </a:rPr>
              <a:t>yeshwant.singh@ddn.upes.ac.in</a:t>
            </a:r>
            <a:endParaRPr lang="fr-FR" sz="2100" b="0" i="0" u="none" strike="noStrike" cap="none" dirty="0">
              <a:solidFill>
                <a:schemeClr val="dk1"/>
              </a:solidFill>
              <a:latin typeface="+mj-lt"/>
              <a:ea typeface="Calibri"/>
              <a:cs typeface="Calibri"/>
              <a:sym typeface="Calibri"/>
            </a:endParaRPr>
          </a:p>
          <a:p>
            <a:pPr marL="0" marR="0" lvl="0" indent="0" algn="l" rtl="0">
              <a:lnSpc>
                <a:spcPct val="90000"/>
              </a:lnSpc>
              <a:spcBef>
                <a:spcPts val="800"/>
              </a:spcBef>
              <a:spcAft>
                <a:spcPts val="0"/>
              </a:spcAft>
              <a:buClr>
                <a:schemeClr val="dk1"/>
              </a:buClr>
              <a:buSzPts val="2100"/>
              <a:buFont typeface="Arial"/>
              <a:buNone/>
            </a:pPr>
            <a:r>
              <a:rPr lang="fr-FR" sz="2100" b="0" i="0" u="none" strike="noStrike" cap="none" dirty="0" err="1">
                <a:solidFill>
                  <a:schemeClr val="dk1"/>
                </a:solidFill>
                <a:latin typeface="+mj-lt"/>
                <a:ea typeface="Calibri"/>
                <a:cs typeface="Calibri"/>
                <a:sym typeface="Calibri"/>
              </a:rPr>
              <a:t>SoCS</a:t>
            </a:r>
            <a:r>
              <a:rPr lang="fr-FR" sz="2100" b="0" i="0" u="none" strike="noStrike" cap="none" dirty="0">
                <a:solidFill>
                  <a:schemeClr val="dk1"/>
                </a:solidFill>
                <a:latin typeface="+mj-lt"/>
                <a:ea typeface="Calibri"/>
                <a:cs typeface="Calibri"/>
                <a:sym typeface="Calibri"/>
              </a:rPr>
              <a:t>, UPES, Dehradun</a:t>
            </a:r>
            <a:endParaRPr lang="fr-FR" sz="1100" dirty="0">
              <a:latin typeface="+mj-lt"/>
            </a:endParaRPr>
          </a:p>
        </p:txBody>
      </p:sp>
      <p:sp>
        <p:nvSpPr>
          <p:cNvPr id="2" name="Slide Number Placeholder 1">
            <a:extLst>
              <a:ext uri="{FF2B5EF4-FFF2-40B4-BE49-F238E27FC236}">
                <a16:creationId xmlns:a16="http://schemas.microsoft.com/office/drawing/2014/main" id="{FED1082D-6AC3-47E5-B457-D58FDD8AAF8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a:t>
            </a:fld>
            <a:endParaRPr lang="en"/>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 name="Straight Connector 13">
            <a:extLst>
              <a:ext uri="{FF2B5EF4-FFF2-40B4-BE49-F238E27FC236}">
                <a16:creationId xmlns:a16="http://schemas.microsoft.com/office/drawing/2014/main" id="{6923C26F-B457-4F6F-AFDE-89A8C5813DA1}"/>
              </a:ext>
            </a:extLst>
          </p:cNvPr>
          <p:cNvCxnSpPr/>
          <p:nvPr/>
        </p:nvCxnSpPr>
        <p:spPr>
          <a:xfrm>
            <a:off x="3959352" y="2955798"/>
            <a:ext cx="841248" cy="336042"/>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b="1" dirty="0">
                <a:solidFill>
                  <a:schemeClr val="bg1"/>
                </a:solidFill>
                <a:latin typeface="Arial" panose="020B0604020202020204" pitchFamily="34" charset="0"/>
                <a:cs typeface="Arial" panose="020B0604020202020204" pitchFamily="34" charset="0"/>
              </a:rPr>
              <a:t>Edge Features</a:t>
            </a:r>
            <a:endParaRPr lang="en-SG" b="1" dirty="0">
              <a:solidFill>
                <a:schemeClr val="bg1"/>
              </a:solidFill>
              <a:latin typeface="Arial" panose="020B0604020202020204" pitchFamily="34" charset="0"/>
              <a:cs typeface="Arial" panose="020B0604020202020204" pitchFamily="34" charset="0"/>
            </a:endParaRPr>
          </a:p>
        </p:txBody>
      </p:sp>
      <p:sp>
        <p:nvSpPr>
          <p:cNvPr id="20" name="TextBox 19">
            <a:extLst>
              <a:ext uri="{FF2B5EF4-FFF2-40B4-BE49-F238E27FC236}">
                <a16:creationId xmlns:a16="http://schemas.microsoft.com/office/drawing/2014/main" id="{C63CC3ED-2A4D-4CCE-BA21-AD4CE0D522D0}"/>
              </a:ext>
            </a:extLst>
          </p:cNvPr>
          <p:cNvSpPr txBox="1"/>
          <p:nvPr/>
        </p:nvSpPr>
        <p:spPr>
          <a:xfrm>
            <a:off x="0" y="4778361"/>
            <a:ext cx="8723376" cy="307777"/>
          </a:xfrm>
          <a:prstGeom prst="rect">
            <a:avLst/>
          </a:prstGeom>
          <a:noFill/>
        </p:spPr>
        <p:txBody>
          <a:bodyPr wrap="square">
            <a:spAutoFit/>
          </a:bodyPr>
          <a:lstStyle/>
          <a:p>
            <a:r>
              <a:rPr lang="en-SG" sz="1400" dirty="0"/>
              <a:t>Figure form </a:t>
            </a:r>
            <a:r>
              <a:rPr lang="en-SG" sz="1400" dirty="0">
                <a:hlinkClick r:id="rId2"/>
              </a:rPr>
              <a:t>https://www.kdnuggets.com/2020/11/friendly-introduction-graph-neural-networks.html</a:t>
            </a:r>
            <a:r>
              <a:rPr lang="en-SG" sz="1400" dirty="0"/>
              <a:t>  </a:t>
            </a:r>
          </a:p>
        </p:txBody>
      </p:sp>
      <p:pic>
        <p:nvPicPr>
          <p:cNvPr id="12" name="Graphic 11" descr="Connections with solid fill">
            <a:extLst>
              <a:ext uri="{FF2B5EF4-FFF2-40B4-BE49-F238E27FC236}">
                <a16:creationId xmlns:a16="http://schemas.microsoft.com/office/drawing/2014/main" id="{8ABCF800-9E62-47F9-8F1A-84BFA4D083C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61288" y="1456182"/>
            <a:ext cx="2999232" cy="2999232"/>
          </a:xfrm>
          <a:prstGeom prst="rect">
            <a:avLst/>
          </a:prstGeom>
        </p:spPr>
      </p:pic>
      <p:pic>
        <p:nvPicPr>
          <p:cNvPr id="13" name="Graphic 12" descr="Social network with solid fill">
            <a:extLst>
              <a:ext uri="{FF2B5EF4-FFF2-40B4-BE49-F238E27FC236}">
                <a16:creationId xmlns:a16="http://schemas.microsoft.com/office/drawing/2014/main" id="{514FC1F2-1765-436F-A80B-D37134BD85E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510278" y="2391890"/>
            <a:ext cx="2219706" cy="2219706"/>
          </a:xfrm>
          <a:prstGeom prst="rect">
            <a:avLst/>
          </a:prstGeom>
        </p:spPr>
      </p:pic>
      <p:sp>
        <p:nvSpPr>
          <p:cNvPr id="15" name="TextBox 14">
            <a:extLst>
              <a:ext uri="{FF2B5EF4-FFF2-40B4-BE49-F238E27FC236}">
                <a16:creationId xmlns:a16="http://schemas.microsoft.com/office/drawing/2014/main" id="{D88A684A-6D37-409C-A142-B47278B5DC89}"/>
              </a:ext>
            </a:extLst>
          </p:cNvPr>
          <p:cNvSpPr txBox="1"/>
          <p:nvPr/>
        </p:nvSpPr>
        <p:spPr>
          <a:xfrm>
            <a:off x="3730752" y="2325074"/>
            <a:ext cx="841248" cy="307777"/>
          </a:xfrm>
          <a:prstGeom prst="rect">
            <a:avLst/>
          </a:prstGeom>
          <a:noFill/>
        </p:spPr>
        <p:txBody>
          <a:bodyPr wrap="square" rtlCol="0">
            <a:spAutoFit/>
          </a:bodyPr>
          <a:lstStyle/>
          <a:p>
            <a:r>
              <a:rPr lang="en-US" dirty="0"/>
              <a:t>friend</a:t>
            </a:r>
            <a:endParaRPr lang="en-SG" dirty="0"/>
          </a:p>
        </p:txBody>
      </p:sp>
      <p:sp>
        <p:nvSpPr>
          <p:cNvPr id="16" name="TextBox 15">
            <a:extLst>
              <a:ext uri="{FF2B5EF4-FFF2-40B4-BE49-F238E27FC236}">
                <a16:creationId xmlns:a16="http://schemas.microsoft.com/office/drawing/2014/main" id="{4E64F3DD-7734-4554-8E3F-6279216FD99D}"/>
              </a:ext>
            </a:extLst>
          </p:cNvPr>
          <p:cNvSpPr txBox="1"/>
          <p:nvPr/>
        </p:nvSpPr>
        <p:spPr>
          <a:xfrm>
            <a:off x="1097280" y="3291840"/>
            <a:ext cx="841248" cy="307777"/>
          </a:xfrm>
          <a:prstGeom prst="rect">
            <a:avLst/>
          </a:prstGeom>
          <a:noFill/>
        </p:spPr>
        <p:txBody>
          <a:bodyPr wrap="square" rtlCol="0">
            <a:spAutoFit/>
          </a:bodyPr>
          <a:lstStyle/>
          <a:p>
            <a:r>
              <a:rPr lang="en-US" dirty="0"/>
              <a:t>siblings</a:t>
            </a:r>
            <a:endParaRPr lang="en-SG" dirty="0"/>
          </a:p>
        </p:txBody>
      </p:sp>
      <p:sp>
        <p:nvSpPr>
          <p:cNvPr id="17" name="TextBox 16">
            <a:extLst>
              <a:ext uri="{FF2B5EF4-FFF2-40B4-BE49-F238E27FC236}">
                <a16:creationId xmlns:a16="http://schemas.microsoft.com/office/drawing/2014/main" id="{662D798B-CD85-4A8D-91F2-CA804D15B476}"/>
              </a:ext>
            </a:extLst>
          </p:cNvPr>
          <p:cNvSpPr txBox="1"/>
          <p:nvPr/>
        </p:nvSpPr>
        <p:spPr>
          <a:xfrm>
            <a:off x="5779008" y="3638790"/>
            <a:ext cx="841248" cy="307777"/>
          </a:xfrm>
          <a:prstGeom prst="rect">
            <a:avLst/>
          </a:prstGeom>
          <a:noFill/>
        </p:spPr>
        <p:txBody>
          <a:bodyPr wrap="square" rtlCol="0">
            <a:spAutoFit/>
          </a:bodyPr>
          <a:lstStyle/>
          <a:p>
            <a:r>
              <a:rPr lang="en-US" dirty="0"/>
              <a:t>married</a:t>
            </a:r>
            <a:endParaRPr lang="en-SG" dirty="0"/>
          </a:p>
        </p:txBody>
      </p:sp>
      <p:sp>
        <p:nvSpPr>
          <p:cNvPr id="18" name="TextBox 17">
            <a:extLst>
              <a:ext uri="{FF2B5EF4-FFF2-40B4-BE49-F238E27FC236}">
                <a16:creationId xmlns:a16="http://schemas.microsoft.com/office/drawing/2014/main" id="{32C1AF00-5A8E-4180-A4E4-CA30A2E93548}"/>
              </a:ext>
            </a:extLst>
          </p:cNvPr>
          <p:cNvSpPr txBox="1"/>
          <p:nvPr/>
        </p:nvSpPr>
        <p:spPr>
          <a:xfrm>
            <a:off x="1298448" y="2122215"/>
            <a:ext cx="1060704" cy="307777"/>
          </a:xfrm>
          <a:prstGeom prst="rect">
            <a:avLst/>
          </a:prstGeom>
          <a:noFill/>
        </p:spPr>
        <p:txBody>
          <a:bodyPr wrap="square" rtlCol="0">
            <a:spAutoFit/>
          </a:bodyPr>
          <a:lstStyle/>
          <a:p>
            <a:r>
              <a:rPr lang="en-US" dirty="0"/>
              <a:t>classmate</a:t>
            </a:r>
            <a:endParaRPr lang="en-SG" dirty="0"/>
          </a:p>
        </p:txBody>
      </p:sp>
      <p:sp>
        <p:nvSpPr>
          <p:cNvPr id="3" name="Slide Number Placeholder 2">
            <a:extLst>
              <a:ext uri="{FF2B5EF4-FFF2-40B4-BE49-F238E27FC236}">
                <a16:creationId xmlns:a16="http://schemas.microsoft.com/office/drawing/2014/main" id="{B2F5D7DB-85A5-4340-9C68-085B9F925A3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a:t>
            </a:fld>
            <a:endParaRPr lang="en"/>
          </a:p>
        </p:txBody>
      </p:sp>
    </p:spTree>
    <p:extLst>
      <p:ext uri="{BB962C8B-B14F-4D97-AF65-F5344CB8AC3E}">
        <p14:creationId xmlns:p14="http://schemas.microsoft.com/office/powerpoint/2010/main" val="9818956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latin typeface="Arial" panose="020B0604020202020204" pitchFamily="34" charset="0"/>
                <a:cs typeface="Arial" panose="020B0604020202020204" pitchFamily="34" charset="0"/>
              </a:rPr>
              <a:t>Graph Network Terminology </a:t>
            </a:r>
            <a:endParaRPr lang="en-SG" b="1" dirty="0">
              <a:solidFill>
                <a:schemeClr val="bg1"/>
              </a:solidFill>
              <a:latin typeface="Arial" panose="020B0604020202020204" pitchFamily="34" charset="0"/>
              <a:cs typeface="Arial" panose="020B0604020202020204" pitchFamily="34" charset="0"/>
            </a:endParaRPr>
          </a:p>
        </p:txBody>
      </p:sp>
      <p:sp>
        <p:nvSpPr>
          <p:cNvPr id="20" name="TextBox 19">
            <a:extLst>
              <a:ext uri="{FF2B5EF4-FFF2-40B4-BE49-F238E27FC236}">
                <a16:creationId xmlns:a16="http://schemas.microsoft.com/office/drawing/2014/main" id="{C63CC3ED-2A4D-4CCE-BA21-AD4CE0D522D0}"/>
              </a:ext>
            </a:extLst>
          </p:cNvPr>
          <p:cNvSpPr txBox="1"/>
          <p:nvPr/>
        </p:nvSpPr>
        <p:spPr>
          <a:xfrm>
            <a:off x="-73152" y="4881890"/>
            <a:ext cx="8723376" cy="261610"/>
          </a:xfrm>
          <a:prstGeom prst="rect">
            <a:avLst/>
          </a:prstGeom>
          <a:noFill/>
        </p:spPr>
        <p:txBody>
          <a:bodyPr wrap="square">
            <a:spAutoFit/>
          </a:bodyPr>
          <a:lstStyle/>
          <a:p>
            <a:r>
              <a:rPr lang="en-US" sz="1100" dirty="0"/>
              <a:t>Battaglia, Peter W., et al. "Relational inductive biases, deep learning, and graph networks." </a:t>
            </a:r>
            <a:r>
              <a:rPr lang="en-US" sz="1100" dirty="0" err="1"/>
              <a:t>arXiv</a:t>
            </a:r>
            <a:r>
              <a:rPr lang="en-US" sz="1100" dirty="0"/>
              <a:t> preprint arXiv:1806.01261 (2018).  </a:t>
            </a:r>
            <a:endParaRPr lang="en-SG" sz="1100" dirty="0"/>
          </a:p>
        </p:txBody>
      </p:sp>
      <p:pic>
        <p:nvPicPr>
          <p:cNvPr id="6" name="Picture 5">
            <a:extLst>
              <a:ext uri="{FF2B5EF4-FFF2-40B4-BE49-F238E27FC236}">
                <a16:creationId xmlns:a16="http://schemas.microsoft.com/office/drawing/2014/main" id="{148A5C24-C6C1-4721-BD15-BA6DF850AA83}"/>
              </a:ext>
            </a:extLst>
          </p:cNvPr>
          <p:cNvPicPr>
            <a:picLocks noChangeAspect="1"/>
          </p:cNvPicPr>
          <p:nvPr/>
        </p:nvPicPr>
        <p:blipFill>
          <a:blip r:embed="rId2"/>
          <a:stretch>
            <a:fillRect/>
          </a:stretch>
        </p:blipFill>
        <p:spPr>
          <a:xfrm>
            <a:off x="1865376" y="1239533"/>
            <a:ext cx="5239512" cy="3642357"/>
          </a:xfrm>
          <a:prstGeom prst="rect">
            <a:avLst/>
          </a:prstGeom>
        </p:spPr>
      </p:pic>
      <p:sp>
        <p:nvSpPr>
          <p:cNvPr id="3" name="Slide Number Placeholder 2">
            <a:extLst>
              <a:ext uri="{FF2B5EF4-FFF2-40B4-BE49-F238E27FC236}">
                <a16:creationId xmlns:a16="http://schemas.microsoft.com/office/drawing/2014/main" id="{4BD4FF6B-2FD0-4741-836B-E7512EC520E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a:t>
            </a:fld>
            <a:endParaRPr lang="en"/>
          </a:p>
        </p:txBody>
      </p:sp>
    </p:spTree>
    <p:extLst>
      <p:ext uri="{BB962C8B-B14F-4D97-AF65-F5344CB8AC3E}">
        <p14:creationId xmlns:p14="http://schemas.microsoft.com/office/powerpoint/2010/main" val="36066906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32388B-8A49-454F-98A4-7E577E4D9525}"/>
              </a:ext>
            </a:extLst>
          </p:cNvPr>
          <p:cNvSpPr>
            <a:spLocks noGrp="1"/>
          </p:cNvSpPr>
          <p:nvPr>
            <p:ph type="title"/>
          </p:nvPr>
        </p:nvSpPr>
        <p:spPr/>
        <p:txBody>
          <a:bodyPr/>
          <a:lstStyle/>
          <a:p>
            <a:r>
              <a:rPr lang="en-US" b="1" dirty="0">
                <a:solidFill>
                  <a:schemeClr val="bg1"/>
                </a:solidFill>
                <a:latin typeface="Arial" panose="020B0604020202020204" pitchFamily="34" charset="0"/>
                <a:cs typeface="Arial" panose="020B0604020202020204" pitchFamily="34" charset="0"/>
              </a:rPr>
              <a:t>Graph Network Framework  </a:t>
            </a:r>
            <a:endParaRPr lang="en-SG" dirty="0"/>
          </a:p>
        </p:txBody>
      </p:sp>
      <p:sp>
        <p:nvSpPr>
          <p:cNvPr id="10" name="TextBox 9">
            <a:extLst>
              <a:ext uri="{FF2B5EF4-FFF2-40B4-BE49-F238E27FC236}">
                <a16:creationId xmlns:a16="http://schemas.microsoft.com/office/drawing/2014/main" id="{580C6E79-0211-47E2-83BF-9C71F2D7D9C5}"/>
              </a:ext>
            </a:extLst>
          </p:cNvPr>
          <p:cNvSpPr txBox="1"/>
          <p:nvPr/>
        </p:nvSpPr>
        <p:spPr>
          <a:xfrm>
            <a:off x="628650" y="1316843"/>
            <a:ext cx="7086600" cy="646331"/>
          </a:xfrm>
          <a:prstGeom prst="rect">
            <a:avLst/>
          </a:prstGeom>
          <a:noFill/>
        </p:spPr>
        <p:txBody>
          <a:bodyPr wrap="square">
            <a:spAutoFit/>
          </a:bodyPr>
          <a:lstStyle/>
          <a:p>
            <a:r>
              <a:rPr lang="en-US" sz="1800" dirty="0"/>
              <a:t>The main unit of computation in the GN framework is the GN block, a “graph-to-graph” module. </a:t>
            </a:r>
            <a:endParaRPr lang="en-SG" sz="1800" b="1" dirty="0">
              <a:solidFill>
                <a:srgbClr val="FF0000"/>
              </a:solidFill>
            </a:endParaRPr>
          </a:p>
        </p:txBody>
      </p:sp>
      <p:sp>
        <p:nvSpPr>
          <p:cNvPr id="14" name="TextBox 13">
            <a:extLst>
              <a:ext uri="{FF2B5EF4-FFF2-40B4-BE49-F238E27FC236}">
                <a16:creationId xmlns:a16="http://schemas.microsoft.com/office/drawing/2014/main" id="{EB2D4C19-7F77-4939-BBD1-B0D01A3309D7}"/>
              </a:ext>
            </a:extLst>
          </p:cNvPr>
          <p:cNvSpPr txBox="1"/>
          <p:nvPr/>
        </p:nvSpPr>
        <p:spPr>
          <a:xfrm>
            <a:off x="1115568" y="2193762"/>
            <a:ext cx="1709928" cy="369332"/>
          </a:xfrm>
          <a:prstGeom prst="rect">
            <a:avLst/>
          </a:prstGeom>
          <a:noFill/>
        </p:spPr>
        <p:txBody>
          <a:bodyPr wrap="square">
            <a:spAutoFit/>
          </a:bodyPr>
          <a:lstStyle/>
          <a:p>
            <a:r>
              <a:rPr lang="en-US" sz="1800" b="1" dirty="0"/>
              <a:t>Input - Graph</a:t>
            </a:r>
            <a:r>
              <a:rPr lang="en-US" sz="1800" dirty="0"/>
              <a:t> </a:t>
            </a:r>
            <a:endParaRPr lang="en-SG" sz="1800" b="1" dirty="0">
              <a:solidFill>
                <a:srgbClr val="FF0000"/>
              </a:solidFill>
            </a:endParaRPr>
          </a:p>
        </p:txBody>
      </p:sp>
      <p:sp>
        <p:nvSpPr>
          <p:cNvPr id="15" name="TextBox 14">
            <a:extLst>
              <a:ext uri="{FF2B5EF4-FFF2-40B4-BE49-F238E27FC236}">
                <a16:creationId xmlns:a16="http://schemas.microsoft.com/office/drawing/2014/main" id="{2CB8E81A-51D6-4766-922F-73AC5DC86BD9}"/>
              </a:ext>
            </a:extLst>
          </p:cNvPr>
          <p:cNvSpPr txBox="1"/>
          <p:nvPr/>
        </p:nvSpPr>
        <p:spPr>
          <a:xfrm>
            <a:off x="5936742" y="2193762"/>
            <a:ext cx="1821942" cy="369332"/>
          </a:xfrm>
          <a:prstGeom prst="rect">
            <a:avLst/>
          </a:prstGeom>
          <a:noFill/>
        </p:spPr>
        <p:txBody>
          <a:bodyPr wrap="square">
            <a:spAutoFit/>
          </a:bodyPr>
          <a:lstStyle/>
          <a:p>
            <a:r>
              <a:rPr lang="en-US" sz="1800" b="1" dirty="0"/>
              <a:t>Output - Graph  </a:t>
            </a:r>
            <a:endParaRPr lang="en-SG" sz="1800" b="1" dirty="0">
              <a:solidFill>
                <a:srgbClr val="FF0000"/>
              </a:solidFill>
            </a:endParaRPr>
          </a:p>
        </p:txBody>
      </p:sp>
      <p:pic>
        <p:nvPicPr>
          <p:cNvPr id="4" name="Picture 3">
            <a:extLst>
              <a:ext uri="{FF2B5EF4-FFF2-40B4-BE49-F238E27FC236}">
                <a16:creationId xmlns:a16="http://schemas.microsoft.com/office/drawing/2014/main" id="{56CCBA55-CEE1-4679-A08C-3B4CEBE14BF9}"/>
              </a:ext>
            </a:extLst>
          </p:cNvPr>
          <p:cNvPicPr>
            <a:picLocks noChangeAspect="1"/>
          </p:cNvPicPr>
          <p:nvPr/>
        </p:nvPicPr>
        <p:blipFill>
          <a:blip r:embed="rId2"/>
          <a:stretch>
            <a:fillRect/>
          </a:stretch>
        </p:blipFill>
        <p:spPr>
          <a:xfrm>
            <a:off x="826199" y="2637151"/>
            <a:ext cx="2184464" cy="1444450"/>
          </a:xfrm>
          <a:prstGeom prst="rect">
            <a:avLst/>
          </a:prstGeom>
        </p:spPr>
      </p:pic>
      <p:sp>
        <p:nvSpPr>
          <p:cNvPr id="17" name="TextBox 16">
            <a:extLst>
              <a:ext uri="{FF2B5EF4-FFF2-40B4-BE49-F238E27FC236}">
                <a16:creationId xmlns:a16="http://schemas.microsoft.com/office/drawing/2014/main" id="{90A50C1A-86F2-414F-BFCE-2E340F3809E3}"/>
              </a:ext>
            </a:extLst>
          </p:cNvPr>
          <p:cNvSpPr txBox="1"/>
          <p:nvPr/>
        </p:nvSpPr>
        <p:spPr>
          <a:xfrm>
            <a:off x="3198115" y="2606541"/>
            <a:ext cx="2297430" cy="584775"/>
          </a:xfrm>
          <a:prstGeom prst="rect">
            <a:avLst/>
          </a:prstGeom>
          <a:noFill/>
        </p:spPr>
        <p:txBody>
          <a:bodyPr wrap="square">
            <a:spAutoFit/>
          </a:bodyPr>
          <a:lstStyle/>
          <a:p>
            <a:pPr algn="ctr"/>
            <a:r>
              <a:rPr lang="en-US" sz="1600" dirty="0"/>
              <a:t>performs computations over the structure</a:t>
            </a:r>
            <a:endParaRPr lang="en-SG" sz="1600" dirty="0"/>
          </a:p>
        </p:txBody>
      </p:sp>
      <p:pic>
        <p:nvPicPr>
          <p:cNvPr id="18" name="Picture 17">
            <a:extLst>
              <a:ext uri="{FF2B5EF4-FFF2-40B4-BE49-F238E27FC236}">
                <a16:creationId xmlns:a16="http://schemas.microsoft.com/office/drawing/2014/main" id="{464C4459-C64F-4EFD-89B8-72E4F62F8C6D}"/>
              </a:ext>
            </a:extLst>
          </p:cNvPr>
          <p:cNvPicPr>
            <a:picLocks noChangeAspect="1"/>
          </p:cNvPicPr>
          <p:nvPr/>
        </p:nvPicPr>
        <p:blipFill>
          <a:blip r:embed="rId2"/>
          <a:stretch>
            <a:fillRect/>
          </a:stretch>
        </p:blipFill>
        <p:spPr>
          <a:xfrm>
            <a:off x="5755481" y="2637151"/>
            <a:ext cx="2184464" cy="1444450"/>
          </a:xfrm>
          <a:prstGeom prst="rect">
            <a:avLst/>
          </a:prstGeom>
        </p:spPr>
      </p:pic>
      <p:sp>
        <p:nvSpPr>
          <p:cNvPr id="19" name="Arrow: Right 18">
            <a:extLst>
              <a:ext uri="{FF2B5EF4-FFF2-40B4-BE49-F238E27FC236}">
                <a16:creationId xmlns:a16="http://schemas.microsoft.com/office/drawing/2014/main" id="{5D43BD36-3322-44C8-93D9-A5684A5F3DCB}"/>
              </a:ext>
            </a:extLst>
          </p:cNvPr>
          <p:cNvSpPr/>
          <p:nvPr/>
        </p:nvSpPr>
        <p:spPr>
          <a:xfrm>
            <a:off x="3239930" y="3251412"/>
            <a:ext cx="2297430" cy="21592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1" name="TextBox 20">
            <a:extLst>
              <a:ext uri="{FF2B5EF4-FFF2-40B4-BE49-F238E27FC236}">
                <a16:creationId xmlns:a16="http://schemas.microsoft.com/office/drawing/2014/main" id="{49DCBF50-6434-4DBC-9CA7-C5322AF746F0}"/>
              </a:ext>
            </a:extLst>
          </p:cNvPr>
          <p:cNvSpPr txBox="1"/>
          <p:nvPr/>
        </p:nvSpPr>
        <p:spPr>
          <a:xfrm>
            <a:off x="628650" y="4386246"/>
            <a:ext cx="7701534" cy="646331"/>
          </a:xfrm>
          <a:prstGeom prst="rect">
            <a:avLst/>
          </a:prstGeom>
          <a:noFill/>
        </p:spPr>
        <p:txBody>
          <a:bodyPr wrap="square">
            <a:spAutoFit/>
          </a:bodyPr>
          <a:lstStyle/>
          <a:p>
            <a:r>
              <a:rPr lang="en-US" sz="1800" dirty="0"/>
              <a:t>Entities are represented by the graph’s nodes, relations by the edges, and system-level properties by global attributes.</a:t>
            </a:r>
            <a:endParaRPr lang="en-SG" sz="1800" dirty="0"/>
          </a:p>
        </p:txBody>
      </p:sp>
      <p:sp>
        <p:nvSpPr>
          <p:cNvPr id="22" name="TextBox 21">
            <a:extLst>
              <a:ext uri="{FF2B5EF4-FFF2-40B4-BE49-F238E27FC236}">
                <a16:creationId xmlns:a16="http://schemas.microsoft.com/office/drawing/2014/main" id="{E89B0435-360E-40A4-B555-D8BF02C3756F}"/>
              </a:ext>
            </a:extLst>
          </p:cNvPr>
          <p:cNvSpPr txBox="1"/>
          <p:nvPr/>
        </p:nvSpPr>
        <p:spPr>
          <a:xfrm>
            <a:off x="1115568" y="4001769"/>
            <a:ext cx="1709928" cy="307777"/>
          </a:xfrm>
          <a:prstGeom prst="rect">
            <a:avLst/>
          </a:prstGeom>
          <a:noFill/>
        </p:spPr>
        <p:txBody>
          <a:bodyPr wrap="square">
            <a:spAutoFit/>
          </a:bodyPr>
          <a:lstStyle/>
          <a:p>
            <a:pPr algn="ctr"/>
            <a:r>
              <a:rPr lang="en-US" b="1" dirty="0">
                <a:solidFill>
                  <a:srgbClr val="0070C0"/>
                </a:solidFill>
              </a:rPr>
              <a:t>GN block</a:t>
            </a:r>
            <a:endParaRPr lang="en-SG" b="1" dirty="0">
              <a:solidFill>
                <a:srgbClr val="0070C0"/>
              </a:solidFill>
            </a:endParaRPr>
          </a:p>
        </p:txBody>
      </p:sp>
      <p:sp>
        <p:nvSpPr>
          <p:cNvPr id="23" name="TextBox 22">
            <a:extLst>
              <a:ext uri="{FF2B5EF4-FFF2-40B4-BE49-F238E27FC236}">
                <a16:creationId xmlns:a16="http://schemas.microsoft.com/office/drawing/2014/main" id="{36301870-5A1A-4BCD-8DBB-471C984312A9}"/>
              </a:ext>
            </a:extLst>
          </p:cNvPr>
          <p:cNvSpPr txBox="1"/>
          <p:nvPr/>
        </p:nvSpPr>
        <p:spPr>
          <a:xfrm>
            <a:off x="6048756" y="4001769"/>
            <a:ext cx="1709928" cy="307777"/>
          </a:xfrm>
          <a:prstGeom prst="rect">
            <a:avLst/>
          </a:prstGeom>
          <a:noFill/>
        </p:spPr>
        <p:txBody>
          <a:bodyPr wrap="square">
            <a:spAutoFit/>
          </a:bodyPr>
          <a:lstStyle/>
          <a:p>
            <a:pPr algn="ctr"/>
            <a:r>
              <a:rPr lang="en-US" b="1" dirty="0">
                <a:solidFill>
                  <a:srgbClr val="0070C0"/>
                </a:solidFill>
              </a:rPr>
              <a:t>GN block</a:t>
            </a:r>
            <a:endParaRPr lang="en-SG" b="1" dirty="0">
              <a:solidFill>
                <a:srgbClr val="0070C0"/>
              </a:solidFill>
            </a:endParaRPr>
          </a:p>
        </p:txBody>
      </p:sp>
      <p:sp>
        <p:nvSpPr>
          <p:cNvPr id="24" name="Slide Number Placeholder 23">
            <a:extLst>
              <a:ext uri="{FF2B5EF4-FFF2-40B4-BE49-F238E27FC236}">
                <a16:creationId xmlns:a16="http://schemas.microsoft.com/office/drawing/2014/main" id="{659DF90C-A84A-407A-ADC7-48EECCE7FF5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a:t>
            </a:fld>
            <a:endParaRPr lang="en"/>
          </a:p>
        </p:txBody>
      </p:sp>
    </p:spTree>
    <p:extLst>
      <p:ext uri="{BB962C8B-B14F-4D97-AF65-F5344CB8AC3E}">
        <p14:creationId xmlns:p14="http://schemas.microsoft.com/office/powerpoint/2010/main" val="6265072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73844"/>
            <a:ext cx="8186166" cy="994200"/>
          </a:xfrm>
        </p:spPr>
        <p:txBody>
          <a:bodyPr/>
          <a:lstStyle/>
          <a:p>
            <a:r>
              <a:rPr lang="en-US" b="1" dirty="0">
                <a:solidFill>
                  <a:schemeClr val="bg1"/>
                </a:solidFill>
                <a:latin typeface="Arial" panose="020B0604020202020204" pitchFamily="34" charset="0"/>
                <a:cs typeface="Arial" panose="020B0604020202020204" pitchFamily="34" charset="0"/>
              </a:rPr>
              <a:t>Graph Network Framework </a:t>
            </a:r>
            <a:endParaRPr lang="en-SG" b="1" dirty="0">
              <a:solidFill>
                <a:schemeClr val="bg1"/>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54B06859-53EE-4697-BC75-A55F69CF9C28}"/>
              </a:ext>
            </a:extLst>
          </p:cNvPr>
          <p:cNvSpPr txBox="1"/>
          <p:nvPr/>
        </p:nvSpPr>
        <p:spPr>
          <a:xfrm>
            <a:off x="628651" y="1320477"/>
            <a:ext cx="7984997" cy="1154675"/>
          </a:xfrm>
          <a:prstGeom prst="rect">
            <a:avLst/>
          </a:prstGeom>
          <a:noFill/>
        </p:spPr>
        <p:txBody>
          <a:bodyPr wrap="square" rtlCol="0">
            <a:spAutoFit/>
          </a:bodyPr>
          <a:lstStyle/>
          <a:p>
            <a:pPr>
              <a:lnSpc>
                <a:spcPct val="150000"/>
              </a:lnSpc>
              <a:spcAft>
                <a:spcPts val="1200"/>
              </a:spcAft>
            </a:pPr>
            <a:r>
              <a:rPr lang="en-SG" sz="1600" dirty="0"/>
              <a:t>Take for example: To </a:t>
            </a:r>
            <a:r>
              <a:rPr lang="en-US" sz="1600" dirty="0"/>
              <a:t>predict the movements a set of rubber balls in an arbitrary gravitational field, where each have one or more springs which connect them to some of the others</a:t>
            </a:r>
            <a:endParaRPr lang="en-SG" sz="1600" dirty="0"/>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9774B469-93BD-498C-9EA1-4A940EA9E7E7}"/>
                  </a:ext>
                </a:extLst>
              </p:cNvPr>
              <p:cNvSpPr txBox="1"/>
              <p:nvPr/>
            </p:nvSpPr>
            <p:spPr>
              <a:xfrm>
                <a:off x="4185667" y="2668349"/>
                <a:ext cx="4729733" cy="1831784"/>
              </a:xfrm>
              <a:prstGeom prst="rect">
                <a:avLst/>
              </a:prstGeom>
              <a:noFill/>
            </p:spPr>
            <p:txBody>
              <a:bodyPr wrap="square" rtlCol="0">
                <a:spAutoFit/>
              </a:bodyPr>
              <a:lstStyle/>
              <a:p>
                <a:pPr marL="285750" indent="-285750">
                  <a:lnSpc>
                    <a:spcPct val="150000"/>
                  </a:lnSpc>
                  <a:spcAft>
                    <a:spcPts val="1200"/>
                  </a:spcAft>
                  <a:buFont typeface="Arial" panose="020B0604020202020204" pitchFamily="34" charset="0"/>
                  <a:buChar char="•"/>
                </a:pPr>
                <a14:m>
                  <m:oMath xmlns:m="http://schemas.openxmlformats.org/officeDocument/2006/math">
                    <m:r>
                      <a:rPr lang="en-SG" sz="1600" i="1" dirty="0" smtClean="0">
                        <a:latin typeface="Cambria Math" panose="02040503050406030204" pitchFamily="18" charset="0"/>
                      </a:rPr>
                      <m:t>𝑢</m:t>
                    </m:r>
                  </m:oMath>
                </a14:m>
                <a:r>
                  <a:rPr lang="en-SG" sz="1600" dirty="0"/>
                  <a:t> = Global attribute = Gravitational field</a:t>
                </a:r>
              </a:p>
              <a:p>
                <a:pPr marL="285750" indent="-285750">
                  <a:lnSpc>
                    <a:spcPct val="150000"/>
                  </a:lnSpc>
                  <a:spcAft>
                    <a:spcPts val="1200"/>
                  </a:spcAft>
                  <a:buFont typeface="Arial" panose="020B0604020202020204" pitchFamily="34" charset="0"/>
                  <a:buChar char="•"/>
                </a:pPr>
                <a14:m>
                  <m:oMath xmlns:m="http://schemas.openxmlformats.org/officeDocument/2006/math">
                    <m:r>
                      <a:rPr lang="en-SG" sz="1600" b="0" i="1" dirty="0" smtClean="0">
                        <a:latin typeface="Cambria Math" panose="02040503050406030204" pitchFamily="18" charset="0"/>
                      </a:rPr>
                      <m:t>𝑉</m:t>
                    </m:r>
                  </m:oMath>
                </a14:m>
                <a:r>
                  <a:rPr lang="en-SG" sz="1600" dirty="0"/>
                  <a:t> = Node attribute = ball’s position / velocity </a:t>
                </a:r>
              </a:p>
              <a:p>
                <a:pPr marL="285750" indent="-285750">
                  <a:lnSpc>
                    <a:spcPct val="150000"/>
                  </a:lnSpc>
                  <a:spcAft>
                    <a:spcPts val="1200"/>
                  </a:spcAft>
                  <a:buFont typeface="Arial" panose="020B0604020202020204" pitchFamily="34" charset="0"/>
                  <a:buChar char="•"/>
                </a:pPr>
                <a14:m>
                  <m:oMath xmlns:m="http://schemas.openxmlformats.org/officeDocument/2006/math">
                    <m:r>
                      <a:rPr lang="en-SG" sz="1600" b="0" i="1" dirty="0" smtClean="0">
                        <a:latin typeface="Cambria Math" panose="02040503050406030204" pitchFamily="18" charset="0"/>
                      </a:rPr>
                      <m:t>𝐸</m:t>
                    </m:r>
                  </m:oMath>
                </a14:m>
                <a:r>
                  <a:rPr lang="en-SG" sz="1600" dirty="0"/>
                  <a:t> = Edge attribute = presence of springs / spring constant </a:t>
                </a:r>
              </a:p>
            </p:txBody>
          </p:sp>
        </mc:Choice>
        <mc:Fallback xmlns="">
          <p:sp>
            <p:nvSpPr>
              <p:cNvPr id="12" name="TextBox 11">
                <a:extLst>
                  <a:ext uri="{FF2B5EF4-FFF2-40B4-BE49-F238E27FC236}">
                    <a16:creationId xmlns:a16="http://schemas.microsoft.com/office/drawing/2014/main" id="{9774B469-93BD-498C-9EA1-4A940EA9E7E7}"/>
                  </a:ext>
                </a:extLst>
              </p:cNvPr>
              <p:cNvSpPr txBox="1">
                <a:spLocks noRot="1" noChangeAspect="1" noMove="1" noResize="1" noEditPoints="1" noAdjustHandles="1" noChangeArrowheads="1" noChangeShapeType="1" noTextEdit="1"/>
              </p:cNvSpPr>
              <p:nvPr/>
            </p:nvSpPr>
            <p:spPr>
              <a:xfrm>
                <a:off x="4185667" y="2668349"/>
                <a:ext cx="4729733" cy="1831784"/>
              </a:xfrm>
              <a:prstGeom prst="rect">
                <a:avLst/>
              </a:prstGeom>
              <a:blipFill>
                <a:blip r:embed="rId2"/>
                <a:stretch>
                  <a:fillRect l="-515" b="-3667"/>
                </a:stretch>
              </a:blipFill>
            </p:spPr>
            <p:txBody>
              <a:bodyPr/>
              <a:lstStyle/>
              <a:p>
                <a:r>
                  <a:rPr lang="en-SG">
                    <a:noFill/>
                  </a:rPr>
                  <a:t> </a:t>
                </a:r>
              </a:p>
            </p:txBody>
          </p:sp>
        </mc:Fallback>
      </mc:AlternateContent>
      <p:pic>
        <p:nvPicPr>
          <p:cNvPr id="13" name="Picture 12">
            <a:extLst>
              <a:ext uri="{FF2B5EF4-FFF2-40B4-BE49-F238E27FC236}">
                <a16:creationId xmlns:a16="http://schemas.microsoft.com/office/drawing/2014/main" id="{1BE46D99-CE1E-4F3C-B017-5E7A2472F55D}"/>
              </a:ext>
            </a:extLst>
          </p:cNvPr>
          <p:cNvPicPr>
            <a:picLocks noChangeAspect="1"/>
          </p:cNvPicPr>
          <p:nvPr/>
        </p:nvPicPr>
        <p:blipFill rotWithShape="1">
          <a:blip r:embed="rId3"/>
          <a:srcRect l="3012" t="32353" b="11699"/>
          <a:stretch/>
        </p:blipFill>
        <p:spPr>
          <a:xfrm>
            <a:off x="821266" y="3200400"/>
            <a:ext cx="2743729" cy="905934"/>
          </a:xfrm>
          <a:prstGeom prst="rect">
            <a:avLst/>
          </a:prstGeom>
        </p:spPr>
      </p:pic>
      <p:sp>
        <p:nvSpPr>
          <p:cNvPr id="18" name="Slide Number Placeholder 17">
            <a:extLst>
              <a:ext uri="{FF2B5EF4-FFF2-40B4-BE49-F238E27FC236}">
                <a16:creationId xmlns:a16="http://schemas.microsoft.com/office/drawing/2014/main" id="{FA4A1B40-47B0-4E79-9B54-50E01A0CF75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13</a:t>
            </a:fld>
            <a:endParaRPr lang="en"/>
          </a:p>
        </p:txBody>
      </p:sp>
    </p:spTree>
    <p:extLst>
      <p:ext uri="{BB962C8B-B14F-4D97-AF65-F5344CB8AC3E}">
        <p14:creationId xmlns:p14="http://schemas.microsoft.com/office/powerpoint/2010/main" val="18261725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73844"/>
            <a:ext cx="8186166" cy="994200"/>
          </a:xfrm>
        </p:spPr>
        <p:txBody>
          <a:bodyPr/>
          <a:lstStyle/>
          <a:p>
            <a:r>
              <a:rPr lang="en-US" b="1" dirty="0">
                <a:solidFill>
                  <a:schemeClr val="bg1"/>
                </a:solidFill>
                <a:latin typeface="Arial" panose="020B0604020202020204" pitchFamily="34" charset="0"/>
                <a:cs typeface="Arial" panose="020B0604020202020204" pitchFamily="34" charset="0"/>
              </a:rPr>
              <a:t>GN Block </a:t>
            </a:r>
            <a:endParaRPr lang="en-SG" b="1" dirty="0">
              <a:solidFill>
                <a:schemeClr val="bg1"/>
              </a:solidFill>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57A2E10B-E719-4541-B5CC-A1F51A3851BD}"/>
              </a:ext>
            </a:extLst>
          </p:cNvPr>
          <p:cNvPicPr>
            <a:picLocks noChangeAspect="1"/>
          </p:cNvPicPr>
          <p:nvPr/>
        </p:nvPicPr>
        <p:blipFill>
          <a:blip r:embed="rId2"/>
          <a:stretch>
            <a:fillRect/>
          </a:stretch>
        </p:blipFill>
        <p:spPr>
          <a:xfrm>
            <a:off x="628650" y="1268044"/>
            <a:ext cx="7074846" cy="3663889"/>
          </a:xfrm>
          <a:prstGeom prst="rect">
            <a:avLst/>
          </a:prstGeom>
        </p:spPr>
      </p:pic>
      <p:sp>
        <p:nvSpPr>
          <p:cNvPr id="7" name="Slide Number Placeholder 6">
            <a:extLst>
              <a:ext uri="{FF2B5EF4-FFF2-40B4-BE49-F238E27FC236}">
                <a16:creationId xmlns:a16="http://schemas.microsoft.com/office/drawing/2014/main" id="{9D213ADA-C456-4AE6-B838-155561E012F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14</a:t>
            </a:fld>
            <a:endParaRPr lang="en"/>
          </a:p>
        </p:txBody>
      </p:sp>
    </p:spTree>
    <p:extLst>
      <p:ext uri="{BB962C8B-B14F-4D97-AF65-F5344CB8AC3E}">
        <p14:creationId xmlns:p14="http://schemas.microsoft.com/office/powerpoint/2010/main" val="6634437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73844"/>
            <a:ext cx="8186166" cy="994200"/>
          </a:xfrm>
        </p:spPr>
        <p:txBody>
          <a:bodyPr/>
          <a:lstStyle/>
          <a:p>
            <a:r>
              <a:rPr lang="en-US" b="1" dirty="0">
                <a:solidFill>
                  <a:schemeClr val="bg1"/>
                </a:solidFill>
                <a:latin typeface="Arial" panose="020B0604020202020204" pitchFamily="34" charset="0"/>
                <a:cs typeface="Arial" panose="020B0604020202020204" pitchFamily="34" charset="0"/>
              </a:rPr>
              <a:t>GN Block </a:t>
            </a:r>
            <a:endParaRPr lang="en-SG" b="1" dirty="0">
              <a:solidFill>
                <a:schemeClr val="bg1"/>
              </a:solidFill>
              <a:latin typeface="Arial" panose="020B0604020202020204" pitchFamily="34" charset="0"/>
              <a:cs typeface="Arial" panose="020B0604020202020204" pitchFamily="34" charset="0"/>
            </a:endParaRPr>
          </a:p>
        </p:txBody>
      </p:sp>
      <p:pic>
        <p:nvPicPr>
          <p:cNvPr id="13" name="Picture 12">
            <a:extLst>
              <a:ext uri="{FF2B5EF4-FFF2-40B4-BE49-F238E27FC236}">
                <a16:creationId xmlns:a16="http://schemas.microsoft.com/office/drawing/2014/main" id="{B52762FF-9232-440C-8216-5A3C975D5D56}"/>
              </a:ext>
            </a:extLst>
          </p:cNvPr>
          <p:cNvPicPr>
            <a:picLocks noChangeAspect="1"/>
          </p:cNvPicPr>
          <p:nvPr/>
        </p:nvPicPr>
        <p:blipFill rotWithShape="1">
          <a:blip r:embed="rId2"/>
          <a:srcRect r="65759" b="33859"/>
          <a:stretch/>
        </p:blipFill>
        <p:spPr>
          <a:xfrm>
            <a:off x="356616" y="1413776"/>
            <a:ext cx="2761488" cy="1760373"/>
          </a:xfrm>
          <a:prstGeom prst="rect">
            <a:avLst/>
          </a:prstGeom>
        </p:spPr>
      </p:pic>
      <p:pic>
        <p:nvPicPr>
          <p:cNvPr id="14" name="Picture 13">
            <a:extLst>
              <a:ext uri="{FF2B5EF4-FFF2-40B4-BE49-F238E27FC236}">
                <a16:creationId xmlns:a16="http://schemas.microsoft.com/office/drawing/2014/main" id="{6295160F-8AA6-4916-B521-4BC5CB95DF5F}"/>
              </a:ext>
            </a:extLst>
          </p:cNvPr>
          <p:cNvPicPr>
            <a:picLocks noChangeAspect="1"/>
          </p:cNvPicPr>
          <p:nvPr/>
        </p:nvPicPr>
        <p:blipFill rotWithShape="1">
          <a:blip r:embed="rId3"/>
          <a:srcRect l="10372" t="19979" r="62228" b="74342"/>
          <a:stretch/>
        </p:blipFill>
        <p:spPr>
          <a:xfrm>
            <a:off x="4572000" y="2456003"/>
            <a:ext cx="3685032" cy="395528"/>
          </a:xfrm>
          <a:prstGeom prst="rect">
            <a:avLst/>
          </a:prstGeom>
        </p:spPr>
      </p:pic>
      <p:sp>
        <p:nvSpPr>
          <p:cNvPr id="16" name="TextBox 15">
            <a:extLst>
              <a:ext uri="{FF2B5EF4-FFF2-40B4-BE49-F238E27FC236}">
                <a16:creationId xmlns:a16="http://schemas.microsoft.com/office/drawing/2014/main" id="{6A380BEA-B586-4E95-B499-A8218B798344}"/>
              </a:ext>
            </a:extLst>
          </p:cNvPr>
          <p:cNvSpPr txBox="1"/>
          <p:nvPr/>
        </p:nvSpPr>
        <p:spPr>
          <a:xfrm>
            <a:off x="3752469" y="1320546"/>
            <a:ext cx="4818888" cy="923330"/>
          </a:xfrm>
          <a:prstGeom prst="rect">
            <a:avLst/>
          </a:prstGeom>
          <a:noFill/>
        </p:spPr>
        <p:txBody>
          <a:bodyPr wrap="square" rtlCol="0">
            <a:spAutoFit/>
          </a:bodyPr>
          <a:lstStyle/>
          <a:p>
            <a:pPr marL="342900" indent="-342900">
              <a:buFont typeface="+mj-lt"/>
              <a:buAutoNum type="arabicPeriod"/>
            </a:pPr>
            <a:r>
              <a:rPr lang="en-SG" sz="1800" dirty="0"/>
              <a:t>Update edge based on current edge, node, and global context. Repeat for all edge </a:t>
            </a:r>
          </a:p>
        </p:txBody>
      </p:sp>
      <p:sp>
        <p:nvSpPr>
          <p:cNvPr id="19" name="Slide Number Placeholder 18">
            <a:extLst>
              <a:ext uri="{FF2B5EF4-FFF2-40B4-BE49-F238E27FC236}">
                <a16:creationId xmlns:a16="http://schemas.microsoft.com/office/drawing/2014/main" id="{8EF95151-1209-4D53-82C5-8CC5EDC1664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15</a:t>
            </a:fld>
            <a:endParaRPr lang="en"/>
          </a:p>
        </p:txBody>
      </p:sp>
    </p:spTree>
    <p:extLst>
      <p:ext uri="{BB962C8B-B14F-4D97-AF65-F5344CB8AC3E}">
        <p14:creationId xmlns:p14="http://schemas.microsoft.com/office/powerpoint/2010/main" val="37142156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73844"/>
            <a:ext cx="8186166" cy="994200"/>
          </a:xfrm>
        </p:spPr>
        <p:txBody>
          <a:bodyPr/>
          <a:lstStyle/>
          <a:p>
            <a:r>
              <a:rPr lang="en-US" b="1" dirty="0">
                <a:solidFill>
                  <a:schemeClr val="bg1"/>
                </a:solidFill>
                <a:latin typeface="Arial" panose="020B0604020202020204" pitchFamily="34" charset="0"/>
                <a:cs typeface="Arial" panose="020B0604020202020204" pitchFamily="34" charset="0"/>
              </a:rPr>
              <a:t>GN Block </a:t>
            </a:r>
            <a:endParaRPr lang="en-SG" b="1" dirty="0">
              <a:solidFill>
                <a:schemeClr val="bg1"/>
              </a:solidFill>
              <a:latin typeface="Arial" panose="020B0604020202020204" pitchFamily="34" charset="0"/>
              <a:cs typeface="Arial" panose="020B0604020202020204" pitchFamily="34" charset="0"/>
            </a:endParaRPr>
          </a:p>
        </p:txBody>
      </p:sp>
      <p:pic>
        <p:nvPicPr>
          <p:cNvPr id="13" name="Picture 12">
            <a:extLst>
              <a:ext uri="{FF2B5EF4-FFF2-40B4-BE49-F238E27FC236}">
                <a16:creationId xmlns:a16="http://schemas.microsoft.com/office/drawing/2014/main" id="{B52762FF-9232-440C-8216-5A3C975D5D56}"/>
              </a:ext>
            </a:extLst>
          </p:cNvPr>
          <p:cNvPicPr>
            <a:picLocks noChangeAspect="1"/>
          </p:cNvPicPr>
          <p:nvPr/>
        </p:nvPicPr>
        <p:blipFill rotWithShape="1">
          <a:blip r:embed="rId2"/>
          <a:srcRect l="32087" r="33672" b="33859"/>
          <a:stretch/>
        </p:blipFill>
        <p:spPr>
          <a:xfrm>
            <a:off x="356616" y="1413776"/>
            <a:ext cx="2761488" cy="1760373"/>
          </a:xfrm>
          <a:prstGeom prst="rect">
            <a:avLst/>
          </a:prstGeom>
        </p:spPr>
      </p:pic>
      <p:pic>
        <p:nvPicPr>
          <p:cNvPr id="14" name="Picture 13">
            <a:extLst>
              <a:ext uri="{FF2B5EF4-FFF2-40B4-BE49-F238E27FC236}">
                <a16:creationId xmlns:a16="http://schemas.microsoft.com/office/drawing/2014/main" id="{6295160F-8AA6-4916-B521-4BC5CB95DF5F}"/>
              </a:ext>
            </a:extLst>
          </p:cNvPr>
          <p:cNvPicPr>
            <a:picLocks noChangeAspect="1"/>
          </p:cNvPicPr>
          <p:nvPr/>
        </p:nvPicPr>
        <p:blipFill rotWithShape="1">
          <a:blip r:embed="rId3"/>
          <a:srcRect l="10372" t="35956" r="56586" b="52443"/>
          <a:stretch/>
        </p:blipFill>
        <p:spPr>
          <a:xfrm>
            <a:off x="4389092" y="1848516"/>
            <a:ext cx="3977668" cy="723234"/>
          </a:xfrm>
          <a:prstGeom prst="rect">
            <a:avLst/>
          </a:prstGeom>
        </p:spPr>
      </p:pic>
      <p:pic>
        <p:nvPicPr>
          <p:cNvPr id="9" name="Picture 8">
            <a:extLst>
              <a:ext uri="{FF2B5EF4-FFF2-40B4-BE49-F238E27FC236}">
                <a16:creationId xmlns:a16="http://schemas.microsoft.com/office/drawing/2014/main" id="{FDEC30FF-A8AD-46CA-812D-D9428B693916}"/>
              </a:ext>
            </a:extLst>
          </p:cNvPr>
          <p:cNvPicPr>
            <a:picLocks noChangeAspect="1"/>
          </p:cNvPicPr>
          <p:nvPr/>
        </p:nvPicPr>
        <p:blipFill rotWithShape="1">
          <a:blip r:embed="rId3"/>
          <a:srcRect l="10372" t="47557" r="68801" b="47922"/>
          <a:stretch/>
        </p:blipFill>
        <p:spPr>
          <a:xfrm>
            <a:off x="4735435" y="4235370"/>
            <a:ext cx="2852956" cy="320734"/>
          </a:xfrm>
          <a:prstGeom prst="rect">
            <a:avLst/>
          </a:prstGeom>
        </p:spPr>
      </p:pic>
      <p:sp>
        <p:nvSpPr>
          <p:cNvPr id="16" name="TextBox 15">
            <a:extLst>
              <a:ext uri="{FF2B5EF4-FFF2-40B4-BE49-F238E27FC236}">
                <a16:creationId xmlns:a16="http://schemas.microsoft.com/office/drawing/2014/main" id="{6A380BEA-B586-4E95-B499-A8218B798344}"/>
              </a:ext>
            </a:extLst>
          </p:cNvPr>
          <p:cNvSpPr txBox="1"/>
          <p:nvPr/>
        </p:nvSpPr>
        <p:spPr>
          <a:xfrm>
            <a:off x="3752469" y="1320546"/>
            <a:ext cx="4818888" cy="2862322"/>
          </a:xfrm>
          <a:prstGeom prst="rect">
            <a:avLst/>
          </a:prstGeom>
          <a:noFill/>
        </p:spPr>
        <p:txBody>
          <a:bodyPr wrap="square" rtlCol="0">
            <a:spAutoFit/>
          </a:bodyPr>
          <a:lstStyle/>
          <a:p>
            <a:pPr marL="342900" indent="-342900">
              <a:buFont typeface="+mj-lt"/>
              <a:buAutoNum type="arabicPeriod" startAt="2"/>
            </a:pPr>
            <a:r>
              <a:rPr lang="en-SG" sz="1800" dirty="0"/>
              <a:t>Aggregate edge attribute per node</a:t>
            </a:r>
          </a:p>
          <a:p>
            <a:pPr marL="342900" indent="-342900">
              <a:buFont typeface="+mj-lt"/>
              <a:buAutoNum type="arabicPeriod" startAt="2"/>
            </a:pPr>
            <a:endParaRPr lang="en-SG" sz="1800" dirty="0"/>
          </a:p>
          <a:p>
            <a:pPr marL="342900" indent="-342900">
              <a:buFont typeface="+mj-lt"/>
              <a:buAutoNum type="arabicPeriod" startAt="2"/>
            </a:pPr>
            <a:endParaRPr lang="en-SG" sz="1800" dirty="0"/>
          </a:p>
          <a:p>
            <a:pPr marL="342900" indent="-342900">
              <a:buFont typeface="+mj-lt"/>
              <a:buAutoNum type="arabicPeriod" startAt="2"/>
            </a:pPr>
            <a:endParaRPr lang="en-SG" sz="1800" dirty="0"/>
          </a:p>
          <a:p>
            <a:pPr marL="342900" indent="-342900">
              <a:buFont typeface="+mj-lt"/>
              <a:buAutoNum type="arabicPeriod" startAt="2"/>
            </a:pPr>
            <a:endParaRPr lang="en-SG" sz="1800" dirty="0"/>
          </a:p>
          <a:p>
            <a:pPr marL="342900" indent="-342900">
              <a:buFont typeface="+mj-lt"/>
              <a:buAutoNum type="arabicPeriod" startAt="2"/>
            </a:pPr>
            <a:endParaRPr lang="en-SG" sz="1800" dirty="0"/>
          </a:p>
          <a:p>
            <a:pPr marL="342900" indent="-342900">
              <a:buFont typeface="+mj-lt"/>
              <a:buAutoNum type="arabicPeriod" startAt="2"/>
            </a:pPr>
            <a:endParaRPr lang="en-SG" sz="1800" dirty="0"/>
          </a:p>
          <a:p>
            <a:pPr marL="342900" indent="-342900">
              <a:buFont typeface="+mj-lt"/>
              <a:buAutoNum type="arabicPeriod" startAt="2"/>
            </a:pPr>
            <a:r>
              <a:rPr lang="en-SG" sz="1800" dirty="0"/>
              <a:t>Update node based on updated edge, current node and global context. Repeat for all nodes. </a:t>
            </a:r>
          </a:p>
        </p:txBody>
      </p:sp>
      <p:sp>
        <p:nvSpPr>
          <p:cNvPr id="3" name="Slide Number Placeholder 2">
            <a:extLst>
              <a:ext uri="{FF2B5EF4-FFF2-40B4-BE49-F238E27FC236}">
                <a16:creationId xmlns:a16="http://schemas.microsoft.com/office/drawing/2014/main" id="{4A9F3CF4-FD04-44FB-81BC-29BBA8B3A8A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16</a:t>
            </a:fld>
            <a:endParaRPr lang="en"/>
          </a:p>
        </p:txBody>
      </p:sp>
    </p:spTree>
    <p:extLst>
      <p:ext uri="{BB962C8B-B14F-4D97-AF65-F5344CB8AC3E}">
        <p14:creationId xmlns:p14="http://schemas.microsoft.com/office/powerpoint/2010/main" val="42815485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6A380BEA-B586-4E95-B499-A8218B798344}"/>
              </a:ext>
            </a:extLst>
          </p:cNvPr>
          <p:cNvSpPr txBox="1"/>
          <p:nvPr/>
        </p:nvSpPr>
        <p:spPr>
          <a:xfrm>
            <a:off x="2813008" y="1172658"/>
            <a:ext cx="5792216" cy="3139321"/>
          </a:xfrm>
          <a:prstGeom prst="rect">
            <a:avLst/>
          </a:prstGeom>
          <a:noFill/>
        </p:spPr>
        <p:txBody>
          <a:bodyPr wrap="square" rtlCol="0">
            <a:spAutoFit/>
          </a:bodyPr>
          <a:lstStyle/>
          <a:p>
            <a:pPr marL="342900" indent="-342900">
              <a:buFont typeface="+mj-lt"/>
              <a:buAutoNum type="arabicPeriod" startAt="5"/>
            </a:pPr>
            <a:r>
              <a:rPr lang="en-SG" sz="1800" dirty="0"/>
              <a:t>Aggregate all the updated edge and node globally. </a:t>
            </a:r>
          </a:p>
          <a:p>
            <a:pPr marL="342900" indent="-342900">
              <a:buFont typeface="+mj-lt"/>
              <a:buAutoNum type="arabicPeriod" startAt="5"/>
            </a:pPr>
            <a:endParaRPr lang="en-SG" sz="1800" dirty="0"/>
          </a:p>
          <a:p>
            <a:pPr marL="342900" indent="-342900">
              <a:buFont typeface="+mj-lt"/>
              <a:buAutoNum type="arabicPeriod" startAt="5"/>
            </a:pPr>
            <a:endParaRPr lang="en-SG" sz="1800" dirty="0"/>
          </a:p>
          <a:p>
            <a:pPr marL="342900" indent="-342900">
              <a:buFont typeface="+mj-lt"/>
              <a:buAutoNum type="arabicPeriod" startAt="5"/>
            </a:pPr>
            <a:endParaRPr lang="en-SG" sz="1800" dirty="0"/>
          </a:p>
          <a:p>
            <a:pPr marL="342900" indent="-342900">
              <a:buFont typeface="+mj-lt"/>
              <a:buAutoNum type="arabicPeriod" startAt="5"/>
            </a:pPr>
            <a:endParaRPr lang="en-SG" sz="1800" dirty="0"/>
          </a:p>
          <a:p>
            <a:pPr marL="342900" indent="-342900">
              <a:buFont typeface="+mj-lt"/>
              <a:buAutoNum type="arabicPeriod" startAt="5"/>
            </a:pPr>
            <a:endParaRPr lang="en-SG" sz="1800" dirty="0"/>
          </a:p>
          <a:p>
            <a:pPr marL="342900" indent="-342900">
              <a:buFont typeface="+mj-lt"/>
              <a:buAutoNum type="arabicPeriod" startAt="5"/>
            </a:pPr>
            <a:endParaRPr lang="en-SG" sz="1800" dirty="0"/>
          </a:p>
          <a:p>
            <a:pPr marL="342900" indent="-342900">
              <a:buFont typeface="+mj-lt"/>
              <a:buAutoNum type="arabicPeriod" startAt="5"/>
            </a:pPr>
            <a:endParaRPr lang="en-SG" sz="1800" dirty="0"/>
          </a:p>
          <a:p>
            <a:pPr marL="342900" indent="-342900">
              <a:buFont typeface="+mj-lt"/>
              <a:buAutoNum type="arabicPeriod" startAt="5"/>
            </a:pPr>
            <a:endParaRPr lang="en-SG" sz="1800" dirty="0"/>
          </a:p>
          <a:p>
            <a:pPr marL="342900" indent="-342900">
              <a:buFont typeface="+mj-lt"/>
              <a:buAutoNum type="arabicPeriod" startAt="5"/>
            </a:pPr>
            <a:r>
              <a:rPr lang="en-SG" sz="1800" dirty="0"/>
              <a:t>Update global context based on updated aggregated edge, node and current global context </a:t>
            </a:r>
          </a:p>
        </p:txBody>
      </p:sp>
      <p:sp>
        <p:nvSpPr>
          <p:cNvPr id="2" name="Title 1"/>
          <p:cNvSpPr>
            <a:spLocks noGrp="1"/>
          </p:cNvSpPr>
          <p:nvPr>
            <p:ph type="title"/>
          </p:nvPr>
        </p:nvSpPr>
        <p:spPr>
          <a:xfrm>
            <a:off x="628650" y="273844"/>
            <a:ext cx="8186166" cy="994200"/>
          </a:xfrm>
        </p:spPr>
        <p:txBody>
          <a:bodyPr/>
          <a:lstStyle/>
          <a:p>
            <a:r>
              <a:rPr lang="en-US" b="1" dirty="0">
                <a:solidFill>
                  <a:schemeClr val="bg1"/>
                </a:solidFill>
                <a:latin typeface="Arial" panose="020B0604020202020204" pitchFamily="34" charset="0"/>
                <a:cs typeface="Arial" panose="020B0604020202020204" pitchFamily="34" charset="0"/>
              </a:rPr>
              <a:t>GN Block </a:t>
            </a:r>
            <a:endParaRPr lang="en-SG" b="1" dirty="0">
              <a:solidFill>
                <a:schemeClr val="bg1"/>
              </a:solidFill>
              <a:latin typeface="Arial" panose="020B0604020202020204" pitchFamily="34" charset="0"/>
              <a:cs typeface="Arial" panose="020B0604020202020204" pitchFamily="34" charset="0"/>
            </a:endParaRPr>
          </a:p>
        </p:txBody>
      </p:sp>
      <p:pic>
        <p:nvPicPr>
          <p:cNvPr id="13" name="Picture 12">
            <a:extLst>
              <a:ext uri="{FF2B5EF4-FFF2-40B4-BE49-F238E27FC236}">
                <a16:creationId xmlns:a16="http://schemas.microsoft.com/office/drawing/2014/main" id="{B52762FF-9232-440C-8216-5A3C975D5D56}"/>
              </a:ext>
            </a:extLst>
          </p:cNvPr>
          <p:cNvPicPr>
            <a:picLocks noChangeAspect="1"/>
          </p:cNvPicPr>
          <p:nvPr/>
        </p:nvPicPr>
        <p:blipFill rotWithShape="1">
          <a:blip r:embed="rId2"/>
          <a:srcRect l="65421" r="338" b="33859"/>
          <a:stretch/>
        </p:blipFill>
        <p:spPr>
          <a:xfrm>
            <a:off x="0" y="1610359"/>
            <a:ext cx="2761488" cy="1760373"/>
          </a:xfrm>
          <a:prstGeom prst="rect">
            <a:avLst/>
          </a:prstGeom>
        </p:spPr>
      </p:pic>
      <p:pic>
        <p:nvPicPr>
          <p:cNvPr id="14" name="Picture 13">
            <a:extLst>
              <a:ext uri="{FF2B5EF4-FFF2-40B4-BE49-F238E27FC236}">
                <a16:creationId xmlns:a16="http://schemas.microsoft.com/office/drawing/2014/main" id="{6295160F-8AA6-4916-B521-4BC5CB95DF5F}"/>
              </a:ext>
            </a:extLst>
          </p:cNvPr>
          <p:cNvPicPr>
            <a:picLocks noChangeAspect="1"/>
          </p:cNvPicPr>
          <p:nvPr/>
        </p:nvPicPr>
        <p:blipFill rotWithShape="1">
          <a:blip r:embed="rId3"/>
          <a:srcRect l="7611" t="56813" r="62818" b="21403"/>
          <a:stretch/>
        </p:blipFill>
        <p:spPr>
          <a:xfrm>
            <a:off x="4368786" y="1597340"/>
            <a:ext cx="2985755" cy="1139035"/>
          </a:xfrm>
          <a:prstGeom prst="rect">
            <a:avLst/>
          </a:prstGeom>
        </p:spPr>
      </p:pic>
      <p:pic>
        <p:nvPicPr>
          <p:cNvPr id="7" name="Picture 6">
            <a:extLst>
              <a:ext uri="{FF2B5EF4-FFF2-40B4-BE49-F238E27FC236}">
                <a16:creationId xmlns:a16="http://schemas.microsoft.com/office/drawing/2014/main" id="{DE538921-5A53-40A8-BA7E-5AA2FEADAD34}"/>
              </a:ext>
            </a:extLst>
          </p:cNvPr>
          <p:cNvPicPr>
            <a:picLocks noChangeAspect="1"/>
          </p:cNvPicPr>
          <p:nvPr/>
        </p:nvPicPr>
        <p:blipFill rotWithShape="1">
          <a:blip r:embed="rId3"/>
          <a:srcRect l="7611" t="78597" r="62818" b="15317"/>
          <a:stretch/>
        </p:blipFill>
        <p:spPr>
          <a:xfrm>
            <a:off x="4721733" y="4429270"/>
            <a:ext cx="3392424" cy="361575"/>
          </a:xfrm>
          <a:prstGeom prst="rect">
            <a:avLst/>
          </a:prstGeom>
        </p:spPr>
      </p:pic>
      <p:sp>
        <p:nvSpPr>
          <p:cNvPr id="3" name="Slide Number Placeholder 2">
            <a:extLst>
              <a:ext uri="{FF2B5EF4-FFF2-40B4-BE49-F238E27FC236}">
                <a16:creationId xmlns:a16="http://schemas.microsoft.com/office/drawing/2014/main" id="{885E6E32-7F9F-4C72-9AB3-91F0F2A4E06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17</a:t>
            </a:fld>
            <a:endParaRPr lang="en"/>
          </a:p>
        </p:txBody>
      </p:sp>
    </p:spTree>
    <p:extLst>
      <p:ext uri="{BB962C8B-B14F-4D97-AF65-F5344CB8AC3E}">
        <p14:creationId xmlns:p14="http://schemas.microsoft.com/office/powerpoint/2010/main" val="3152338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73844"/>
            <a:ext cx="8186166" cy="994200"/>
          </a:xfrm>
        </p:spPr>
        <p:txBody>
          <a:bodyPr/>
          <a:lstStyle/>
          <a:p>
            <a:r>
              <a:rPr lang="en-US" b="1" dirty="0">
                <a:solidFill>
                  <a:schemeClr val="bg1"/>
                </a:solidFill>
                <a:latin typeface="Arial" panose="020B0604020202020204" pitchFamily="34" charset="0"/>
                <a:cs typeface="Arial" panose="020B0604020202020204" pitchFamily="34" charset="0"/>
              </a:rPr>
              <a:t>GN Block </a:t>
            </a:r>
            <a:endParaRPr lang="en-SG" b="1" dirty="0">
              <a:solidFill>
                <a:schemeClr val="bg1"/>
              </a:solidFill>
              <a:latin typeface="Arial" panose="020B0604020202020204" pitchFamily="34" charset="0"/>
              <a:cs typeface="Arial" panose="020B0604020202020204" pitchFamily="34" charset="0"/>
            </a:endParaRPr>
          </a:p>
        </p:txBody>
      </p:sp>
      <p:pic>
        <p:nvPicPr>
          <p:cNvPr id="12" name="Picture 11">
            <a:extLst>
              <a:ext uri="{FF2B5EF4-FFF2-40B4-BE49-F238E27FC236}">
                <a16:creationId xmlns:a16="http://schemas.microsoft.com/office/drawing/2014/main" id="{DD836417-5AE8-4967-BA12-EB1CD9AE0470}"/>
              </a:ext>
            </a:extLst>
          </p:cNvPr>
          <p:cNvPicPr>
            <a:picLocks noChangeAspect="1"/>
          </p:cNvPicPr>
          <p:nvPr/>
        </p:nvPicPr>
        <p:blipFill rotWithShape="1">
          <a:blip r:embed="rId2"/>
          <a:srcRect b="31453"/>
          <a:stretch/>
        </p:blipFill>
        <p:spPr>
          <a:xfrm>
            <a:off x="539496" y="1268044"/>
            <a:ext cx="8065008" cy="1824381"/>
          </a:xfrm>
          <a:prstGeom prst="rect">
            <a:avLst/>
          </a:prstGeom>
        </p:spPr>
      </p:pic>
      <p:sp>
        <p:nvSpPr>
          <p:cNvPr id="6" name="TextBox 5">
            <a:extLst>
              <a:ext uri="{FF2B5EF4-FFF2-40B4-BE49-F238E27FC236}">
                <a16:creationId xmlns:a16="http://schemas.microsoft.com/office/drawing/2014/main" id="{D8768914-CB69-44E1-86A3-50BFE9363D9D}"/>
              </a:ext>
            </a:extLst>
          </p:cNvPr>
          <p:cNvSpPr txBox="1"/>
          <p:nvPr/>
        </p:nvSpPr>
        <p:spPr>
          <a:xfrm>
            <a:off x="539495" y="3178684"/>
            <a:ext cx="8186165" cy="1815882"/>
          </a:xfrm>
          <a:prstGeom prst="rect">
            <a:avLst/>
          </a:prstGeom>
          <a:noFill/>
        </p:spPr>
        <p:txBody>
          <a:bodyPr wrap="square">
            <a:spAutoFit/>
          </a:bodyPr>
          <a:lstStyle/>
          <a:p>
            <a:pPr marL="285750" indent="-285750">
              <a:buFont typeface="Arial" panose="020B0604020202020204" pitchFamily="34" charset="0"/>
              <a:buChar char="•"/>
            </a:pPr>
            <a:r>
              <a:rPr lang="en-US" b="1" dirty="0"/>
              <a:t>Edge update </a:t>
            </a:r>
            <a:r>
              <a:rPr lang="en-US" dirty="0"/>
              <a:t>: relationship or interactions, sometimes called as ‘message passing’ </a:t>
            </a:r>
          </a:p>
          <a:p>
            <a:r>
              <a:rPr lang="en-US" dirty="0"/>
              <a:t>      </a:t>
            </a:r>
            <a:r>
              <a:rPr lang="en-US" dirty="0" err="1"/>
              <a:t>ie</a:t>
            </a:r>
            <a:r>
              <a:rPr lang="en-US" dirty="0"/>
              <a:t>. the forces of spring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Node update </a:t>
            </a:r>
            <a:r>
              <a:rPr lang="en-US" dirty="0"/>
              <a:t>: aggregates the edge updates and used in the node update </a:t>
            </a:r>
          </a:p>
          <a:p>
            <a:r>
              <a:rPr lang="en-US" dirty="0"/>
              <a:t>      </a:t>
            </a:r>
            <a:r>
              <a:rPr lang="en-US" dirty="0" err="1"/>
              <a:t>ie</a:t>
            </a:r>
            <a:r>
              <a:rPr lang="en-US" dirty="0"/>
              <a:t>. the forces acting on the ball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Global update </a:t>
            </a:r>
            <a:r>
              <a:rPr lang="en-US" dirty="0"/>
              <a:t>: an update for the global attribute </a:t>
            </a:r>
          </a:p>
          <a:p>
            <a:r>
              <a:rPr lang="en-US" dirty="0"/>
              <a:t>      </a:t>
            </a:r>
            <a:r>
              <a:rPr lang="en-US" dirty="0" err="1"/>
              <a:t>ie</a:t>
            </a:r>
            <a:r>
              <a:rPr lang="en-US" dirty="0"/>
              <a:t>. the net forces and total energy of the physical system</a:t>
            </a:r>
            <a:endParaRPr lang="en-SG" dirty="0"/>
          </a:p>
        </p:txBody>
      </p:sp>
      <p:sp>
        <p:nvSpPr>
          <p:cNvPr id="4" name="Slide Number Placeholder 3">
            <a:extLst>
              <a:ext uri="{FF2B5EF4-FFF2-40B4-BE49-F238E27FC236}">
                <a16:creationId xmlns:a16="http://schemas.microsoft.com/office/drawing/2014/main" id="{010CFBA0-04F3-438E-B2BE-2F85E5E651B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18</a:t>
            </a:fld>
            <a:endParaRPr lang="en"/>
          </a:p>
        </p:txBody>
      </p:sp>
    </p:spTree>
    <p:extLst>
      <p:ext uri="{BB962C8B-B14F-4D97-AF65-F5344CB8AC3E}">
        <p14:creationId xmlns:p14="http://schemas.microsoft.com/office/powerpoint/2010/main" val="42094399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149941"/>
            <a:ext cx="7482709" cy="994200"/>
          </a:xfrm>
        </p:spPr>
        <p:txBody>
          <a:bodyPr/>
          <a:lstStyle/>
          <a:p>
            <a:pPr algn="ctr"/>
            <a:r>
              <a:rPr lang="en-US" b="1" dirty="0">
                <a:solidFill>
                  <a:schemeClr val="tx1"/>
                </a:solidFill>
                <a:latin typeface="Arial" panose="020B0604020202020204" pitchFamily="34" charset="0"/>
                <a:cs typeface="Arial" panose="020B0604020202020204" pitchFamily="34" charset="0"/>
              </a:rPr>
              <a:t>Graph Convolutional Network </a:t>
            </a:r>
            <a:endParaRPr lang="en-SG" b="1" dirty="0">
              <a:solidFill>
                <a:schemeClr val="tx1"/>
              </a:solidFill>
              <a:latin typeface="Arial" panose="020B0604020202020204" pitchFamily="34" charset="0"/>
              <a:cs typeface="Arial" panose="020B0604020202020204" pitchFamily="34" charset="0"/>
            </a:endParaRPr>
          </a:p>
        </p:txBody>
      </p:sp>
      <p:sp>
        <p:nvSpPr>
          <p:cNvPr id="3" name="Slide Number Placeholder 2">
            <a:extLst>
              <a:ext uri="{FF2B5EF4-FFF2-40B4-BE49-F238E27FC236}">
                <a16:creationId xmlns:a16="http://schemas.microsoft.com/office/drawing/2014/main" id="{B02728A4-9492-428E-939C-3A32BC67706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19</a:t>
            </a:fld>
            <a:endParaRPr lang="en"/>
          </a:p>
        </p:txBody>
      </p:sp>
    </p:spTree>
    <p:extLst>
      <p:ext uri="{BB962C8B-B14F-4D97-AF65-F5344CB8AC3E}">
        <p14:creationId xmlns:p14="http://schemas.microsoft.com/office/powerpoint/2010/main" val="7768683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latin typeface="Arial" panose="020B0604020202020204" pitchFamily="34" charset="0"/>
                <a:cs typeface="Arial" panose="020B0604020202020204" pitchFamily="34" charset="0"/>
              </a:rPr>
              <a:t>Outline</a:t>
            </a:r>
            <a:endParaRPr lang="en-SG" b="1" dirty="0">
              <a:solidFill>
                <a:schemeClr val="bg1"/>
              </a:solidFill>
              <a:latin typeface="Arial" panose="020B0604020202020204" pitchFamily="34" charset="0"/>
              <a:cs typeface="Arial" panose="020B0604020202020204" pitchFamily="34" charset="0"/>
            </a:endParaRPr>
          </a:p>
        </p:txBody>
      </p:sp>
      <p:sp>
        <p:nvSpPr>
          <p:cNvPr id="3" name="Content Placeholder 6">
            <a:extLst>
              <a:ext uri="{FF2B5EF4-FFF2-40B4-BE49-F238E27FC236}">
                <a16:creationId xmlns:a16="http://schemas.microsoft.com/office/drawing/2014/main" id="{B03F8B25-4480-4420-9188-AA25D5DEC4CE}"/>
              </a:ext>
            </a:extLst>
          </p:cNvPr>
          <p:cNvSpPr txBox="1">
            <a:spLocks/>
          </p:cNvSpPr>
          <p:nvPr/>
        </p:nvSpPr>
        <p:spPr>
          <a:xfrm>
            <a:off x="628650" y="1209101"/>
            <a:ext cx="7496676" cy="3451799"/>
          </a:xfrm>
          <a:prstGeom prst="rect">
            <a:avLst/>
          </a:prstGeom>
          <a:noFill/>
          <a:ln>
            <a:noFill/>
          </a:ln>
        </p:spPr>
        <p:txBody>
          <a:bodyPr spcFirstLastPara="1" wrap="square" lIns="68575" tIns="34275" rIns="68575" bIns="34275" anchor="t" anchorCtr="0">
            <a:normAutofit/>
          </a:bodyPr>
          <a:lstStyle>
            <a:defPPr marR="0" lvl="0" algn="l" rtl="0">
              <a:lnSpc>
                <a:spcPct val="100000"/>
              </a:lnSpc>
              <a:spcBef>
                <a:spcPts val="0"/>
              </a:spcBef>
              <a:spcAft>
                <a:spcPts val="0"/>
              </a:spcAft>
            </a:defPPr>
            <a:lvl1pPr marL="457200" marR="0" lvl="0" indent="-317500" algn="l" rtl="0">
              <a:lnSpc>
                <a:spcPct val="90000"/>
              </a:lnSpc>
              <a:spcBef>
                <a:spcPts val="800"/>
              </a:spcBef>
              <a:spcAft>
                <a:spcPts val="0"/>
              </a:spcAft>
              <a:buClr>
                <a:schemeClr val="dk1"/>
              </a:buClr>
              <a:buSzPts val="1400"/>
              <a:buFont typeface="Arial"/>
              <a:buChar char="•"/>
              <a:defRPr sz="2100" b="0" i="0" u="none" strike="noStrike" cap="none">
                <a:solidFill>
                  <a:schemeClr val="dk1"/>
                </a:solidFill>
                <a:latin typeface="Calibri"/>
                <a:ea typeface="Calibri"/>
                <a:cs typeface="Calibri"/>
                <a:sym typeface="Calibri"/>
              </a:defRPr>
            </a:lvl1pPr>
            <a:lvl2pPr marL="914400" marR="0" lvl="1" indent="-317500" algn="l" rtl="0">
              <a:lnSpc>
                <a:spcPct val="90000"/>
              </a:lnSpc>
              <a:spcBef>
                <a:spcPts val="400"/>
              </a:spcBef>
              <a:spcAft>
                <a:spcPts val="0"/>
              </a:spcAft>
              <a:buClr>
                <a:schemeClr val="dk1"/>
              </a:buClr>
              <a:buSzPts val="1400"/>
              <a:buFont typeface="Arial"/>
              <a:buChar char="•"/>
              <a:defRPr sz="1800" b="0" i="0" u="none" strike="noStrike" cap="none">
                <a:solidFill>
                  <a:schemeClr val="dk1"/>
                </a:solidFill>
                <a:latin typeface="Calibri"/>
                <a:ea typeface="Calibri"/>
                <a:cs typeface="Calibri"/>
                <a:sym typeface="Calibri"/>
              </a:defRPr>
            </a:lvl2pPr>
            <a:lvl3pPr marL="1371600" marR="0" lvl="2" indent="-317500" algn="l" rtl="0">
              <a:lnSpc>
                <a:spcPct val="90000"/>
              </a:lnSpc>
              <a:spcBef>
                <a:spcPts val="400"/>
              </a:spcBef>
              <a:spcAft>
                <a:spcPts val="0"/>
              </a:spcAft>
              <a:buClr>
                <a:schemeClr val="dk1"/>
              </a:buClr>
              <a:buSzPts val="1400"/>
              <a:buFont typeface="Arial"/>
              <a:buChar char="•"/>
              <a:defRPr sz="1500" b="0" i="0" u="none" strike="noStrike" cap="none">
                <a:solidFill>
                  <a:schemeClr val="dk1"/>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lang="en-SG" sz="1800" dirty="0"/>
          </a:p>
        </p:txBody>
      </p:sp>
      <p:sp>
        <p:nvSpPr>
          <p:cNvPr id="4" name="Text Placeholder 2">
            <a:extLst>
              <a:ext uri="{FF2B5EF4-FFF2-40B4-BE49-F238E27FC236}">
                <a16:creationId xmlns:a16="http://schemas.microsoft.com/office/drawing/2014/main" id="{EB3CD1B8-2C5A-420C-AAEA-0FDF229C9F66}"/>
              </a:ext>
            </a:extLst>
          </p:cNvPr>
          <p:cNvSpPr>
            <a:spLocks noGrp="1"/>
          </p:cNvSpPr>
          <p:nvPr>
            <p:ph type="body" idx="1"/>
          </p:nvPr>
        </p:nvSpPr>
        <p:spPr>
          <a:xfrm>
            <a:off x="628650" y="1369219"/>
            <a:ext cx="7886700" cy="3263400"/>
          </a:xfrm>
        </p:spPr>
        <p:txBody>
          <a:bodyPr/>
          <a:lstStyle/>
          <a:p>
            <a:r>
              <a:rPr lang="en-US" b="0" i="0" dirty="0">
                <a:solidFill>
                  <a:schemeClr val="tx1"/>
                </a:solidFill>
                <a:effectLst/>
                <a:latin typeface="+mj-lt"/>
              </a:rPr>
              <a:t>Recap – Motivation behind GNN </a:t>
            </a:r>
          </a:p>
          <a:p>
            <a:r>
              <a:rPr lang="en-US" b="0" i="0" dirty="0">
                <a:solidFill>
                  <a:schemeClr val="tx1"/>
                </a:solidFill>
                <a:effectLst/>
                <a:latin typeface="+mj-lt"/>
              </a:rPr>
              <a:t>Graph Convolutional Network (GCN)</a:t>
            </a:r>
          </a:p>
          <a:p>
            <a:r>
              <a:rPr lang="en-US" b="0" i="0" dirty="0">
                <a:solidFill>
                  <a:schemeClr val="tx1"/>
                </a:solidFill>
                <a:effectLst/>
                <a:latin typeface="+mj-lt"/>
              </a:rPr>
              <a:t>Relationa</a:t>
            </a:r>
            <a:r>
              <a:rPr lang="en-US" dirty="0">
                <a:solidFill>
                  <a:schemeClr val="tx1"/>
                </a:solidFill>
                <a:latin typeface="+mj-lt"/>
              </a:rPr>
              <a:t>l GCN </a:t>
            </a:r>
            <a:endParaRPr lang="en-US" b="0" i="0" dirty="0">
              <a:solidFill>
                <a:schemeClr val="tx1"/>
              </a:solidFill>
              <a:effectLst/>
              <a:latin typeface="+mj-lt"/>
            </a:endParaRPr>
          </a:p>
          <a:p>
            <a:r>
              <a:rPr lang="en-US" b="0" i="0" dirty="0">
                <a:solidFill>
                  <a:schemeClr val="tx1"/>
                </a:solidFill>
                <a:effectLst/>
                <a:latin typeface="+mj-lt"/>
              </a:rPr>
              <a:t>Message Passing (Python)</a:t>
            </a:r>
          </a:p>
          <a:p>
            <a:r>
              <a:rPr lang="en-US" b="0" i="0" dirty="0">
                <a:solidFill>
                  <a:schemeClr val="tx1"/>
                </a:solidFill>
                <a:effectLst/>
                <a:latin typeface="+mj-lt"/>
              </a:rPr>
              <a:t>GCN using </a:t>
            </a:r>
            <a:r>
              <a:rPr lang="en-US" b="0" i="0" dirty="0" err="1">
                <a:solidFill>
                  <a:schemeClr val="tx1"/>
                </a:solidFill>
                <a:effectLst/>
                <a:latin typeface="+mj-lt"/>
              </a:rPr>
              <a:t>Numpy</a:t>
            </a:r>
            <a:endParaRPr lang="en-SG" dirty="0">
              <a:solidFill>
                <a:schemeClr val="tx1"/>
              </a:solidFill>
              <a:latin typeface="+mj-lt"/>
            </a:endParaRPr>
          </a:p>
        </p:txBody>
      </p:sp>
      <p:sp>
        <p:nvSpPr>
          <p:cNvPr id="5" name="Slide Number Placeholder 4">
            <a:extLst>
              <a:ext uri="{FF2B5EF4-FFF2-40B4-BE49-F238E27FC236}">
                <a16:creationId xmlns:a16="http://schemas.microsoft.com/office/drawing/2014/main" id="{2E81786D-9538-4FF5-9294-E8790E44940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a:t>
            </a:fld>
            <a:endParaRPr lang="en"/>
          </a:p>
        </p:txBody>
      </p:sp>
    </p:spTree>
    <p:extLst>
      <p:ext uri="{BB962C8B-B14F-4D97-AF65-F5344CB8AC3E}">
        <p14:creationId xmlns:p14="http://schemas.microsoft.com/office/powerpoint/2010/main" val="871287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latin typeface="Arial" panose="020B0604020202020204" pitchFamily="34" charset="0"/>
                <a:cs typeface="Arial" panose="020B0604020202020204" pitchFamily="34" charset="0"/>
              </a:rPr>
              <a:t>Examples </a:t>
            </a:r>
            <a:endParaRPr lang="en-SG" b="1" dirty="0">
              <a:solidFill>
                <a:schemeClr val="bg1"/>
              </a:solidFill>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BFD96174-6996-4318-9D5D-F9C53AB2FE58}"/>
              </a:ext>
            </a:extLst>
          </p:cNvPr>
          <p:cNvSpPr txBox="1"/>
          <p:nvPr/>
        </p:nvSpPr>
        <p:spPr>
          <a:xfrm>
            <a:off x="504753" y="1268044"/>
            <a:ext cx="2371505" cy="369332"/>
          </a:xfrm>
          <a:prstGeom prst="rect">
            <a:avLst/>
          </a:prstGeom>
          <a:noFill/>
        </p:spPr>
        <p:txBody>
          <a:bodyPr wrap="square">
            <a:spAutoFit/>
          </a:bodyPr>
          <a:lstStyle/>
          <a:p>
            <a:pPr>
              <a:spcAft>
                <a:spcPts val="1200"/>
              </a:spcAft>
            </a:pPr>
            <a:r>
              <a:rPr lang="en-SG" sz="1800" b="1" dirty="0"/>
              <a:t>GCN Layer 1</a:t>
            </a:r>
          </a:p>
        </p:txBody>
      </p:sp>
      <p:sp>
        <p:nvSpPr>
          <p:cNvPr id="30" name="TextBox 29">
            <a:extLst>
              <a:ext uri="{FF2B5EF4-FFF2-40B4-BE49-F238E27FC236}">
                <a16:creationId xmlns:a16="http://schemas.microsoft.com/office/drawing/2014/main" id="{31C6EBAA-B534-40F5-97C2-808D07366388}"/>
              </a:ext>
            </a:extLst>
          </p:cNvPr>
          <p:cNvSpPr txBox="1"/>
          <p:nvPr/>
        </p:nvSpPr>
        <p:spPr>
          <a:xfrm>
            <a:off x="2398517" y="1220911"/>
            <a:ext cx="3994403" cy="369332"/>
          </a:xfrm>
          <a:prstGeom prst="rect">
            <a:avLst/>
          </a:prstGeom>
          <a:noFill/>
        </p:spPr>
        <p:txBody>
          <a:bodyPr wrap="square">
            <a:spAutoFit/>
          </a:bodyPr>
          <a:lstStyle/>
          <a:p>
            <a:pPr algn="ctr">
              <a:spcAft>
                <a:spcPts val="1200"/>
              </a:spcAft>
            </a:pPr>
            <a:r>
              <a:rPr lang="en-SG" sz="1800" dirty="0"/>
              <a:t>Aggregate (Neighbours)</a:t>
            </a:r>
          </a:p>
        </p:txBody>
      </p:sp>
      <p:sp>
        <p:nvSpPr>
          <p:cNvPr id="32" name="TextBox 31">
            <a:extLst>
              <a:ext uri="{FF2B5EF4-FFF2-40B4-BE49-F238E27FC236}">
                <a16:creationId xmlns:a16="http://schemas.microsoft.com/office/drawing/2014/main" id="{E35EE741-F3EE-41FB-95FA-3A5492942F0F}"/>
              </a:ext>
            </a:extLst>
          </p:cNvPr>
          <p:cNvSpPr txBox="1"/>
          <p:nvPr/>
        </p:nvSpPr>
        <p:spPr>
          <a:xfrm>
            <a:off x="2398517" y="2639807"/>
            <a:ext cx="3994403" cy="369332"/>
          </a:xfrm>
          <a:prstGeom prst="rect">
            <a:avLst/>
          </a:prstGeom>
          <a:noFill/>
        </p:spPr>
        <p:txBody>
          <a:bodyPr wrap="square">
            <a:spAutoFit/>
          </a:bodyPr>
          <a:lstStyle/>
          <a:p>
            <a:pPr algn="ctr">
              <a:spcAft>
                <a:spcPts val="1200"/>
              </a:spcAft>
            </a:pPr>
            <a:r>
              <a:rPr lang="en-SG" sz="1800" dirty="0"/>
              <a:t>Output </a:t>
            </a:r>
          </a:p>
        </p:txBody>
      </p:sp>
      <p:sp>
        <p:nvSpPr>
          <p:cNvPr id="34" name="TextBox 33">
            <a:extLst>
              <a:ext uri="{FF2B5EF4-FFF2-40B4-BE49-F238E27FC236}">
                <a16:creationId xmlns:a16="http://schemas.microsoft.com/office/drawing/2014/main" id="{A87FAF5E-138C-4911-8573-67157B72294A}"/>
              </a:ext>
            </a:extLst>
          </p:cNvPr>
          <p:cNvSpPr txBox="1"/>
          <p:nvPr/>
        </p:nvSpPr>
        <p:spPr>
          <a:xfrm>
            <a:off x="2398517" y="1892912"/>
            <a:ext cx="3994403" cy="369332"/>
          </a:xfrm>
          <a:prstGeom prst="rect">
            <a:avLst/>
          </a:prstGeom>
          <a:noFill/>
        </p:spPr>
        <p:txBody>
          <a:bodyPr wrap="square">
            <a:spAutoFit/>
          </a:bodyPr>
          <a:lstStyle/>
          <a:p>
            <a:pPr algn="ctr">
              <a:spcAft>
                <a:spcPts val="1200"/>
              </a:spcAft>
            </a:pPr>
            <a:r>
              <a:rPr lang="en-SG" sz="1800" dirty="0"/>
              <a:t>Neural Network </a:t>
            </a:r>
          </a:p>
        </p:txBody>
      </p:sp>
      <p:sp>
        <p:nvSpPr>
          <p:cNvPr id="5" name="Right Brace 4">
            <a:extLst>
              <a:ext uri="{FF2B5EF4-FFF2-40B4-BE49-F238E27FC236}">
                <a16:creationId xmlns:a16="http://schemas.microsoft.com/office/drawing/2014/main" id="{E20C74A3-0E9C-49B3-9C28-CBD984DFE2FD}"/>
              </a:ext>
            </a:extLst>
          </p:cNvPr>
          <p:cNvSpPr/>
          <p:nvPr/>
        </p:nvSpPr>
        <p:spPr>
          <a:xfrm>
            <a:off x="2615269" y="1322769"/>
            <a:ext cx="472965" cy="1499509"/>
          </a:xfrm>
          <a:prstGeom prst="righ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6" name="Arrow: Down 5">
            <a:extLst>
              <a:ext uri="{FF2B5EF4-FFF2-40B4-BE49-F238E27FC236}">
                <a16:creationId xmlns:a16="http://schemas.microsoft.com/office/drawing/2014/main" id="{216DAA52-3DEC-49F5-8E29-6184BAE6120D}"/>
              </a:ext>
            </a:extLst>
          </p:cNvPr>
          <p:cNvSpPr/>
          <p:nvPr/>
        </p:nvSpPr>
        <p:spPr>
          <a:xfrm>
            <a:off x="4209651" y="1630192"/>
            <a:ext cx="362349" cy="278134"/>
          </a:xfrm>
          <a:prstGeom prst="down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SG"/>
          </a:p>
        </p:txBody>
      </p:sp>
      <p:sp>
        <p:nvSpPr>
          <p:cNvPr id="35" name="Arrow: Down 34">
            <a:extLst>
              <a:ext uri="{FF2B5EF4-FFF2-40B4-BE49-F238E27FC236}">
                <a16:creationId xmlns:a16="http://schemas.microsoft.com/office/drawing/2014/main" id="{C5045E13-670D-4193-96D0-CB0B90BBBE54}"/>
              </a:ext>
            </a:extLst>
          </p:cNvPr>
          <p:cNvSpPr/>
          <p:nvPr/>
        </p:nvSpPr>
        <p:spPr>
          <a:xfrm>
            <a:off x="4209651" y="2349742"/>
            <a:ext cx="362349" cy="278134"/>
          </a:xfrm>
          <a:prstGeom prst="down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SG"/>
          </a:p>
        </p:txBody>
      </p:sp>
      <p:sp>
        <p:nvSpPr>
          <p:cNvPr id="10" name="TextBox 9">
            <a:extLst>
              <a:ext uri="{FF2B5EF4-FFF2-40B4-BE49-F238E27FC236}">
                <a16:creationId xmlns:a16="http://schemas.microsoft.com/office/drawing/2014/main" id="{B11782A2-408D-4DFB-981A-621D34ED5AA8}"/>
              </a:ext>
            </a:extLst>
          </p:cNvPr>
          <p:cNvSpPr txBox="1"/>
          <p:nvPr/>
        </p:nvSpPr>
        <p:spPr>
          <a:xfrm>
            <a:off x="5873237" y="1211146"/>
            <a:ext cx="1894809" cy="738664"/>
          </a:xfrm>
          <a:prstGeom prst="rect">
            <a:avLst/>
          </a:prstGeom>
          <a:noFill/>
        </p:spPr>
        <p:txBody>
          <a:bodyPr wrap="square">
            <a:spAutoFit/>
          </a:bodyPr>
          <a:lstStyle/>
          <a:p>
            <a:pPr algn="ctr">
              <a:spcAft>
                <a:spcPts val="1200"/>
              </a:spcAft>
            </a:pPr>
            <a:r>
              <a:rPr lang="en-SG" i="1" dirty="0">
                <a:solidFill>
                  <a:srgbClr val="0070C0"/>
                </a:solidFill>
              </a:rPr>
              <a:t>Take into account of your neighbour information </a:t>
            </a:r>
          </a:p>
        </p:txBody>
      </p:sp>
      <p:sp>
        <p:nvSpPr>
          <p:cNvPr id="3" name="Slide Number Placeholder 2">
            <a:extLst>
              <a:ext uri="{FF2B5EF4-FFF2-40B4-BE49-F238E27FC236}">
                <a16:creationId xmlns:a16="http://schemas.microsoft.com/office/drawing/2014/main" id="{BE780D06-8BAE-4A40-93AC-FD79597CDDF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20</a:t>
            </a:fld>
            <a:endParaRPr lang="en"/>
          </a:p>
        </p:txBody>
      </p:sp>
    </p:spTree>
    <p:extLst>
      <p:ext uri="{BB962C8B-B14F-4D97-AF65-F5344CB8AC3E}">
        <p14:creationId xmlns:p14="http://schemas.microsoft.com/office/powerpoint/2010/main" val="11451026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latin typeface="Arial" panose="020B0604020202020204" pitchFamily="34" charset="0"/>
                <a:cs typeface="Arial" panose="020B0604020202020204" pitchFamily="34" charset="0"/>
              </a:rPr>
              <a:t>Examples</a:t>
            </a:r>
            <a:endParaRPr lang="en-SG" b="1" dirty="0">
              <a:solidFill>
                <a:schemeClr val="bg1"/>
              </a:solidFill>
              <a:latin typeface="Arial" panose="020B0604020202020204" pitchFamily="34" charset="0"/>
              <a:cs typeface="Arial" panose="020B0604020202020204" pitchFamily="34" charset="0"/>
            </a:endParaRPr>
          </a:p>
        </p:txBody>
      </p:sp>
      <p:pic>
        <p:nvPicPr>
          <p:cNvPr id="15" name="Picture 14">
            <a:extLst>
              <a:ext uri="{FF2B5EF4-FFF2-40B4-BE49-F238E27FC236}">
                <a16:creationId xmlns:a16="http://schemas.microsoft.com/office/drawing/2014/main" id="{A9D40632-9D87-4C08-9175-526189BAFD7E}"/>
              </a:ext>
            </a:extLst>
          </p:cNvPr>
          <p:cNvPicPr>
            <a:picLocks noChangeAspect="1"/>
          </p:cNvPicPr>
          <p:nvPr/>
        </p:nvPicPr>
        <p:blipFill>
          <a:blip r:embed="rId2"/>
          <a:stretch>
            <a:fillRect/>
          </a:stretch>
        </p:blipFill>
        <p:spPr>
          <a:xfrm>
            <a:off x="2840211" y="2274791"/>
            <a:ext cx="3264256" cy="2158449"/>
          </a:xfrm>
          <a:prstGeom prst="rect">
            <a:avLst/>
          </a:prstGeom>
        </p:spPr>
      </p:pic>
      <p:graphicFrame>
        <p:nvGraphicFramePr>
          <p:cNvPr id="3" name="Table 3">
            <a:extLst>
              <a:ext uri="{FF2B5EF4-FFF2-40B4-BE49-F238E27FC236}">
                <a16:creationId xmlns:a16="http://schemas.microsoft.com/office/drawing/2014/main" id="{2163ADA8-3837-430E-8874-6124162ED7EB}"/>
              </a:ext>
            </a:extLst>
          </p:cNvPr>
          <p:cNvGraphicFramePr>
            <a:graphicFrameLocks noGrp="1"/>
          </p:cNvGraphicFramePr>
          <p:nvPr>
            <p:extLst>
              <p:ext uri="{D42A27DB-BD31-4B8C-83A1-F6EECF244321}">
                <p14:modId xmlns:p14="http://schemas.microsoft.com/office/powerpoint/2010/main" val="3284038511"/>
              </p:ext>
            </p:extLst>
          </p:nvPr>
        </p:nvGraphicFramePr>
        <p:xfrm>
          <a:off x="1866375" y="2129976"/>
          <a:ext cx="1947672" cy="304800"/>
        </p:xfrm>
        <a:graphic>
          <a:graphicData uri="http://schemas.openxmlformats.org/drawingml/2006/table">
            <a:tbl>
              <a:tblPr firstRow="1" bandRow="1">
                <a:tableStyleId>{A978B726-2AFE-4137-B943-8604406FCCEC}</a:tableStyleId>
              </a:tblPr>
              <a:tblGrid>
                <a:gridCol w="324612">
                  <a:extLst>
                    <a:ext uri="{9D8B030D-6E8A-4147-A177-3AD203B41FA5}">
                      <a16:colId xmlns:a16="http://schemas.microsoft.com/office/drawing/2014/main" val="4262177104"/>
                    </a:ext>
                  </a:extLst>
                </a:gridCol>
                <a:gridCol w="324612">
                  <a:extLst>
                    <a:ext uri="{9D8B030D-6E8A-4147-A177-3AD203B41FA5}">
                      <a16:colId xmlns:a16="http://schemas.microsoft.com/office/drawing/2014/main" val="444719221"/>
                    </a:ext>
                  </a:extLst>
                </a:gridCol>
                <a:gridCol w="324612">
                  <a:extLst>
                    <a:ext uri="{9D8B030D-6E8A-4147-A177-3AD203B41FA5}">
                      <a16:colId xmlns:a16="http://schemas.microsoft.com/office/drawing/2014/main" val="503573122"/>
                    </a:ext>
                  </a:extLst>
                </a:gridCol>
                <a:gridCol w="324612">
                  <a:extLst>
                    <a:ext uri="{9D8B030D-6E8A-4147-A177-3AD203B41FA5}">
                      <a16:colId xmlns:a16="http://schemas.microsoft.com/office/drawing/2014/main" val="3810806040"/>
                    </a:ext>
                  </a:extLst>
                </a:gridCol>
                <a:gridCol w="324612">
                  <a:extLst>
                    <a:ext uri="{9D8B030D-6E8A-4147-A177-3AD203B41FA5}">
                      <a16:colId xmlns:a16="http://schemas.microsoft.com/office/drawing/2014/main" val="3984367829"/>
                    </a:ext>
                  </a:extLst>
                </a:gridCol>
                <a:gridCol w="324612">
                  <a:extLst>
                    <a:ext uri="{9D8B030D-6E8A-4147-A177-3AD203B41FA5}">
                      <a16:colId xmlns:a16="http://schemas.microsoft.com/office/drawing/2014/main" val="420078882"/>
                    </a:ext>
                  </a:extLst>
                </a:gridCol>
              </a:tblGrid>
              <a:tr h="185420">
                <a:tc>
                  <a:txBody>
                    <a:bodyPr/>
                    <a:lstStyle/>
                    <a:p>
                      <a:r>
                        <a:rPr lang="en-SG" dirty="0"/>
                        <a:t>1</a:t>
                      </a:r>
                    </a:p>
                  </a:txBody>
                  <a:tcPr/>
                </a:tc>
                <a:tc>
                  <a:txBody>
                    <a:bodyPr/>
                    <a:lstStyle/>
                    <a:p>
                      <a:r>
                        <a:rPr lang="en-SG" dirty="0"/>
                        <a:t>0</a:t>
                      </a:r>
                    </a:p>
                  </a:txBody>
                  <a:tcPr/>
                </a:tc>
                <a:tc>
                  <a:txBody>
                    <a:bodyPr/>
                    <a:lstStyle/>
                    <a:p>
                      <a:r>
                        <a:rPr lang="en-SG" dirty="0"/>
                        <a:t>1</a:t>
                      </a:r>
                    </a:p>
                  </a:txBody>
                  <a:tcPr/>
                </a:tc>
                <a:tc>
                  <a:txBody>
                    <a:bodyPr/>
                    <a:lstStyle/>
                    <a:p>
                      <a:r>
                        <a:rPr lang="en-SG" dirty="0"/>
                        <a:t>1</a:t>
                      </a:r>
                    </a:p>
                  </a:txBody>
                  <a:tcPr/>
                </a:tc>
                <a:tc>
                  <a:txBody>
                    <a:bodyPr/>
                    <a:lstStyle/>
                    <a:p>
                      <a:r>
                        <a:rPr lang="en-SG" dirty="0"/>
                        <a:t>2</a:t>
                      </a:r>
                    </a:p>
                  </a:txBody>
                  <a:tcPr/>
                </a:tc>
                <a:tc>
                  <a:txBody>
                    <a:bodyPr/>
                    <a:lstStyle/>
                    <a:p>
                      <a:r>
                        <a:rPr lang="en-SG" dirty="0"/>
                        <a:t>1</a:t>
                      </a:r>
                    </a:p>
                  </a:txBody>
                  <a:tcPr/>
                </a:tc>
                <a:extLst>
                  <a:ext uri="{0D108BD9-81ED-4DB2-BD59-A6C34878D82A}">
                    <a16:rowId xmlns:a16="http://schemas.microsoft.com/office/drawing/2014/main" val="663204879"/>
                  </a:ext>
                </a:extLst>
              </a:tr>
            </a:tbl>
          </a:graphicData>
        </a:graphic>
      </p:graphicFrame>
      <p:graphicFrame>
        <p:nvGraphicFramePr>
          <p:cNvPr id="8" name="Table 3">
            <a:extLst>
              <a:ext uri="{FF2B5EF4-FFF2-40B4-BE49-F238E27FC236}">
                <a16:creationId xmlns:a16="http://schemas.microsoft.com/office/drawing/2014/main" id="{EB0D31B4-61E0-4517-B573-D2656A61B493}"/>
              </a:ext>
            </a:extLst>
          </p:cNvPr>
          <p:cNvGraphicFramePr>
            <a:graphicFrameLocks noGrp="1"/>
          </p:cNvGraphicFramePr>
          <p:nvPr>
            <p:extLst>
              <p:ext uri="{D42A27DB-BD31-4B8C-83A1-F6EECF244321}">
                <p14:modId xmlns:p14="http://schemas.microsoft.com/office/powerpoint/2010/main" val="3658144679"/>
              </p:ext>
            </p:extLst>
          </p:nvPr>
        </p:nvGraphicFramePr>
        <p:xfrm>
          <a:off x="1214442" y="4001591"/>
          <a:ext cx="1947672" cy="304800"/>
        </p:xfrm>
        <a:graphic>
          <a:graphicData uri="http://schemas.openxmlformats.org/drawingml/2006/table">
            <a:tbl>
              <a:tblPr firstRow="1" bandRow="1">
                <a:tableStyleId>{2C030EB3-7B6D-48EB-B5A0-625C2C104895}</a:tableStyleId>
              </a:tblPr>
              <a:tblGrid>
                <a:gridCol w="324612">
                  <a:extLst>
                    <a:ext uri="{9D8B030D-6E8A-4147-A177-3AD203B41FA5}">
                      <a16:colId xmlns:a16="http://schemas.microsoft.com/office/drawing/2014/main" val="4262177104"/>
                    </a:ext>
                  </a:extLst>
                </a:gridCol>
                <a:gridCol w="324612">
                  <a:extLst>
                    <a:ext uri="{9D8B030D-6E8A-4147-A177-3AD203B41FA5}">
                      <a16:colId xmlns:a16="http://schemas.microsoft.com/office/drawing/2014/main" val="444719221"/>
                    </a:ext>
                  </a:extLst>
                </a:gridCol>
                <a:gridCol w="324612">
                  <a:extLst>
                    <a:ext uri="{9D8B030D-6E8A-4147-A177-3AD203B41FA5}">
                      <a16:colId xmlns:a16="http://schemas.microsoft.com/office/drawing/2014/main" val="503573122"/>
                    </a:ext>
                  </a:extLst>
                </a:gridCol>
                <a:gridCol w="324612">
                  <a:extLst>
                    <a:ext uri="{9D8B030D-6E8A-4147-A177-3AD203B41FA5}">
                      <a16:colId xmlns:a16="http://schemas.microsoft.com/office/drawing/2014/main" val="3810806040"/>
                    </a:ext>
                  </a:extLst>
                </a:gridCol>
                <a:gridCol w="324612">
                  <a:extLst>
                    <a:ext uri="{9D8B030D-6E8A-4147-A177-3AD203B41FA5}">
                      <a16:colId xmlns:a16="http://schemas.microsoft.com/office/drawing/2014/main" val="3984367829"/>
                    </a:ext>
                  </a:extLst>
                </a:gridCol>
                <a:gridCol w="324612">
                  <a:extLst>
                    <a:ext uri="{9D8B030D-6E8A-4147-A177-3AD203B41FA5}">
                      <a16:colId xmlns:a16="http://schemas.microsoft.com/office/drawing/2014/main" val="420078882"/>
                    </a:ext>
                  </a:extLst>
                </a:gridCol>
              </a:tblGrid>
              <a:tr h="185420">
                <a:tc>
                  <a:txBody>
                    <a:bodyPr/>
                    <a:lstStyle/>
                    <a:p>
                      <a:r>
                        <a:rPr lang="en-SG" dirty="0"/>
                        <a:t>0</a:t>
                      </a:r>
                    </a:p>
                  </a:txBody>
                  <a:tcPr/>
                </a:tc>
                <a:tc>
                  <a:txBody>
                    <a:bodyPr/>
                    <a:lstStyle/>
                    <a:p>
                      <a:r>
                        <a:rPr lang="en-SG" dirty="0"/>
                        <a:t>0</a:t>
                      </a:r>
                    </a:p>
                  </a:txBody>
                  <a:tcPr/>
                </a:tc>
                <a:tc>
                  <a:txBody>
                    <a:bodyPr/>
                    <a:lstStyle/>
                    <a:p>
                      <a:r>
                        <a:rPr lang="en-SG" dirty="0"/>
                        <a:t>0</a:t>
                      </a:r>
                    </a:p>
                  </a:txBody>
                  <a:tcPr/>
                </a:tc>
                <a:tc>
                  <a:txBody>
                    <a:bodyPr/>
                    <a:lstStyle/>
                    <a:p>
                      <a:r>
                        <a:rPr lang="en-SG" dirty="0"/>
                        <a:t>2</a:t>
                      </a:r>
                    </a:p>
                  </a:txBody>
                  <a:tcPr/>
                </a:tc>
                <a:tc>
                  <a:txBody>
                    <a:bodyPr/>
                    <a:lstStyle/>
                    <a:p>
                      <a:r>
                        <a:rPr lang="en-SG" dirty="0"/>
                        <a:t>2</a:t>
                      </a:r>
                    </a:p>
                  </a:txBody>
                  <a:tcPr/>
                </a:tc>
                <a:tc>
                  <a:txBody>
                    <a:bodyPr/>
                    <a:lstStyle/>
                    <a:p>
                      <a:r>
                        <a:rPr lang="en-SG" dirty="0"/>
                        <a:t>1</a:t>
                      </a:r>
                    </a:p>
                  </a:txBody>
                  <a:tcPr/>
                </a:tc>
                <a:extLst>
                  <a:ext uri="{0D108BD9-81ED-4DB2-BD59-A6C34878D82A}">
                    <a16:rowId xmlns:a16="http://schemas.microsoft.com/office/drawing/2014/main" val="663204879"/>
                  </a:ext>
                </a:extLst>
              </a:tr>
            </a:tbl>
          </a:graphicData>
        </a:graphic>
      </p:graphicFrame>
      <p:graphicFrame>
        <p:nvGraphicFramePr>
          <p:cNvPr id="9" name="Table 3">
            <a:extLst>
              <a:ext uri="{FF2B5EF4-FFF2-40B4-BE49-F238E27FC236}">
                <a16:creationId xmlns:a16="http://schemas.microsoft.com/office/drawing/2014/main" id="{C8AAB0C0-F88B-48FA-8FCF-D804EF1E0EA8}"/>
              </a:ext>
            </a:extLst>
          </p:cNvPr>
          <p:cNvGraphicFramePr>
            <a:graphicFrameLocks noGrp="1"/>
          </p:cNvGraphicFramePr>
          <p:nvPr>
            <p:extLst>
              <p:ext uri="{D42A27DB-BD31-4B8C-83A1-F6EECF244321}">
                <p14:modId xmlns:p14="http://schemas.microsoft.com/office/powerpoint/2010/main" val="3152603106"/>
              </p:ext>
            </p:extLst>
          </p:nvPr>
        </p:nvGraphicFramePr>
        <p:xfrm>
          <a:off x="5650976" y="3884530"/>
          <a:ext cx="1947672" cy="304800"/>
        </p:xfrm>
        <a:graphic>
          <a:graphicData uri="http://schemas.openxmlformats.org/drawingml/2006/table">
            <a:tbl>
              <a:tblPr firstRow="1" bandRow="1">
                <a:tableStyleId>{A978B726-2AFE-4137-B943-8604406FCCEC}</a:tableStyleId>
              </a:tblPr>
              <a:tblGrid>
                <a:gridCol w="324612">
                  <a:extLst>
                    <a:ext uri="{9D8B030D-6E8A-4147-A177-3AD203B41FA5}">
                      <a16:colId xmlns:a16="http://schemas.microsoft.com/office/drawing/2014/main" val="4262177104"/>
                    </a:ext>
                  </a:extLst>
                </a:gridCol>
                <a:gridCol w="324612">
                  <a:extLst>
                    <a:ext uri="{9D8B030D-6E8A-4147-A177-3AD203B41FA5}">
                      <a16:colId xmlns:a16="http://schemas.microsoft.com/office/drawing/2014/main" val="444719221"/>
                    </a:ext>
                  </a:extLst>
                </a:gridCol>
                <a:gridCol w="324612">
                  <a:extLst>
                    <a:ext uri="{9D8B030D-6E8A-4147-A177-3AD203B41FA5}">
                      <a16:colId xmlns:a16="http://schemas.microsoft.com/office/drawing/2014/main" val="503573122"/>
                    </a:ext>
                  </a:extLst>
                </a:gridCol>
                <a:gridCol w="324612">
                  <a:extLst>
                    <a:ext uri="{9D8B030D-6E8A-4147-A177-3AD203B41FA5}">
                      <a16:colId xmlns:a16="http://schemas.microsoft.com/office/drawing/2014/main" val="3810806040"/>
                    </a:ext>
                  </a:extLst>
                </a:gridCol>
                <a:gridCol w="324612">
                  <a:extLst>
                    <a:ext uri="{9D8B030D-6E8A-4147-A177-3AD203B41FA5}">
                      <a16:colId xmlns:a16="http://schemas.microsoft.com/office/drawing/2014/main" val="3984367829"/>
                    </a:ext>
                  </a:extLst>
                </a:gridCol>
                <a:gridCol w="324612">
                  <a:extLst>
                    <a:ext uri="{9D8B030D-6E8A-4147-A177-3AD203B41FA5}">
                      <a16:colId xmlns:a16="http://schemas.microsoft.com/office/drawing/2014/main" val="420078882"/>
                    </a:ext>
                  </a:extLst>
                </a:gridCol>
              </a:tblGrid>
              <a:tr h="185420">
                <a:tc>
                  <a:txBody>
                    <a:bodyPr/>
                    <a:lstStyle/>
                    <a:p>
                      <a:r>
                        <a:rPr lang="en-SG" dirty="0"/>
                        <a:t>1</a:t>
                      </a:r>
                    </a:p>
                  </a:txBody>
                  <a:tcPr>
                    <a:solidFill>
                      <a:schemeClr val="accent6"/>
                    </a:solidFill>
                  </a:tcPr>
                </a:tc>
                <a:tc>
                  <a:txBody>
                    <a:bodyPr/>
                    <a:lstStyle/>
                    <a:p>
                      <a:r>
                        <a:rPr lang="en-SG" dirty="0"/>
                        <a:t>1</a:t>
                      </a:r>
                    </a:p>
                  </a:txBody>
                  <a:tcPr>
                    <a:solidFill>
                      <a:schemeClr val="accent6"/>
                    </a:solidFill>
                  </a:tcPr>
                </a:tc>
                <a:tc>
                  <a:txBody>
                    <a:bodyPr/>
                    <a:lstStyle/>
                    <a:p>
                      <a:r>
                        <a:rPr lang="en-SG" dirty="0"/>
                        <a:t>0</a:t>
                      </a:r>
                    </a:p>
                  </a:txBody>
                  <a:tcPr>
                    <a:solidFill>
                      <a:schemeClr val="accent6"/>
                    </a:solidFill>
                  </a:tcPr>
                </a:tc>
                <a:tc>
                  <a:txBody>
                    <a:bodyPr/>
                    <a:lstStyle/>
                    <a:p>
                      <a:r>
                        <a:rPr lang="en-SG" dirty="0"/>
                        <a:t>0</a:t>
                      </a:r>
                    </a:p>
                  </a:txBody>
                  <a:tcPr>
                    <a:solidFill>
                      <a:schemeClr val="accent6"/>
                    </a:solidFill>
                  </a:tcPr>
                </a:tc>
                <a:tc>
                  <a:txBody>
                    <a:bodyPr/>
                    <a:lstStyle/>
                    <a:p>
                      <a:r>
                        <a:rPr lang="en-SG" dirty="0"/>
                        <a:t>0</a:t>
                      </a:r>
                    </a:p>
                  </a:txBody>
                  <a:tcPr>
                    <a:solidFill>
                      <a:schemeClr val="accent6"/>
                    </a:solidFill>
                  </a:tcPr>
                </a:tc>
                <a:tc>
                  <a:txBody>
                    <a:bodyPr/>
                    <a:lstStyle/>
                    <a:p>
                      <a:r>
                        <a:rPr lang="en-SG" dirty="0"/>
                        <a:t>3</a:t>
                      </a:r>
                    </a:p>
                  </a:txBody>
                  <a:tcPr>
                    <a:solidFill>
                      <a:schemeClr val="accent6"/>
                    </a:solidFill>
                  </a:tcPr>
                </a:tc>
                <a:extLst>
                  <a:ext uri="{0D108BD9-81ED-4DB2-BD59-A6C34878D82A}">
                    <a16:rowId xmlns:a16="http://schemas.microsoft.com/office/drawing/2014/main" val="663204879"/>
                  </a:ext>
                </a:extLst>
              </a:tr>
            </a:tbl>
          </a:graphicData>
        </a:graphic>
      </p:graphicFrame>
      <p:sp>
        <p:nvSpPr>
          <p:cNvPr id="10" name="TextBox 9">
            <a:extLst>
              <a:ext uri="{FF2B5EF4-FFF2-40B4-BE49-F238E27FC236}">
                <a16:creationId xmlns:a16="http://schemas.microsoft.com/office/drawing/2014/main" id="{14D66EA2-AB41-4B8D-B897-1765EF720DA5}"/>
              </a:ext>
            </a:extLst>
          </p:cNvPr>
          <p:cNvSpPr txBox="1"/>
          <p:nvPr/>
        </p:nvSpPr>
        <p:spPr>
          <a:xfrm>
            <a:off x="628650" y="1258970"/>
            <a:ext cx="4168590" cy="369332"/>
          </a:xfrm>
          <a:prstGeom prst="rect">
            <a:avLst/>
          </a:prstGeom>
          <a:noFill/>
        </p:spPr>
        <p:txBody>
          <a:bodyPr wrap="square" rtlCol="0">
            <a:spAutoFit/>
          </a:bodyPr>
          <a:lstStyle/>
          <a:p>
            <a:r>
              <a:rPr lang="en-US" sz="1800" dirty="0"/>
              <a:t>Represent the information into a vector </a:t>
            </a:r>
            <a:endParaRPr lang="en-SG" sz="1800" dirty="0"/>
          </a:p>
        </p:txBody>
      </p:sp>
      <p:graphicFrame>
        <p:nvGraphicFramePr>
          <p:cNvPr id="11" name="Table 3">
            <a:extLst>
              <a:ext uri="{FF2B5EF4-FFF2-40B4-BE49-F238E27FC236}">
                <a16:creationId xmlns:a16="http://schemas.microsoft.com/office/drawing/2014/main" id="{F935F03D-3455-44FF-80B7-21A426C762C6}"/>
              </a:ext>
            </a:extLst>
          </p:cNvPr>
          <p:cNvGraphicFramePr>
            <a:graphicFrameLocks noGrp="1"/>
          </p:cNvGraphicFramePr>
          <p:nvPr>
            <p:extLst>
              <p:ext uri="{D42A27DB-BD31-4B8C-83A1-F6EECF244321}">
                <p14:modId xmlns:p14="http://schemas.microsoft.com/office/powerpoint/2010/main" val="2332614593"/>
              </p:ext>
            </p:extLst>
          </p:nvPr>
        </p:nvGraphicFramePr>
        <p:xfrm>
          <a:off x="5346176" y="2452925"/>
          <a:ext cx="1947672" cy="304800"/>
        </p:xfrm>
        <a:graphic>
          <a:graphicData uri="http://schemas.openxmlformats.org/drawingml/2006/table">
            <a:tbl>
              <a:tblPr firstRow="1" bandRow="1">
                <a:tableStyleId>{A978B726-2AFE-4137-B943-8604406FCCEC}</a:tableStyleId>
              </a:tblPr>
              <a:tblGrid>
                <a:gridCol w="324612">
                  <a:extLst>
                    <a:ext uri="{9D8B030D-6E8A-4147-A177-3AD203B41FA5}">
                      <a16:colId xmlns:a16="http://schemas.microsoft.com/office/drawing/2014/main" val="4262177104"/>
                    </a:ext>
                  </a:extLst>
                </a:gridCol>
                <a:gridCol w="324612">
                  <a:extLst>
                    <a:ext uri="{9D8B030D-6E8A-4147-A177-3AD203B41FA5}">
                      <a16:colId xmlns:a16="http://schemas.microsoft.com/office/drawing/2014/main" val="444719221"/>
                    </a:ext>
                  </a:extLst>
                </a:gridCol>
                <a:gridCol w="324612">
                  <a:extLst>
                    <a:ext uri="{9D8B030D-6E8A-4147-A177-3AD203B41FA5}">
                      <a16:colId xmlns:a16="http://schemas.microsoft.com/office/drawing/2014/main" val="503573122"/>
                    </a:ext>
                  </a:extLst>
                </a:gridCol>
                <a:gridCol w="324612">
                  <a:extLst>
                    <a:ext uri="{9D8B030D-6E8A-4147-A177-3AD203B41FA5}">
                      <a16:colId xmlns:a16="http://schemas.microsoft.com/office/drawing/2014/main" val="3810806040"/>
                    </a:ext>
                  </a:extLst>
                </a:gridCol>
                <a:gridCol w="324612">
                  <a:extLst>
                    <a:ext uri="{9D8B030D-6E8A-4147-A177-3AD203B41FA5}">
                      <a16:colId xmlns:a16="http://schemas.microsoft.com/office/drawing/2014/main" val="3984367829"/>
                    </a:ext>
                  </a:extLst>
                </a:gridCol>
                <a:gridCol w="324612">
                  <a:extLst>
                    <a:ext uri="{9D8B030D-6E8A-4147-A177-3AD203B41FA5}">
                      <a16:colId xmlns:a16="http://schemas.microsoft.com/office/drawing/2014/main" val="420078882"/>
                    </a:ext>
                  </a:extLst>
                </a:gridCol>
              </a:tblGrid>
              <a:tr h="185420">
                <a:tc>
                  <a:txBody>
                    <a:bodyPr/>
                    <a:lstStyle/>
                    <a:p>
                      <a:r>
                        <a:rPr lang="en-SG" dirty="0"/>
                        <a:t>1</a:t>
                      </a:r>
                    </a:p>
                  </a:txBody>
                  <a:tcPr>
                    <a:solidFill>
                      <a:srgbClr val="C00000"/>
                    </a:solidFill>
                  </a:tcPr>
                </a:tc>
                <a:tc>
                  <a:txBody>
                    <a:bodyPr/>
                    <a:lstStyle/>
                    <a:p>
                      <a:r>
                        <a:rPr lang="en-SG" dirty="0"/>
                        <a:t>0</a:t>
                      </a:r>
                    </a:p>
                  </a:txBody>
                  <a:tcPr>
                    <a:solidFill>
                      <a:srgbClr val="C00000"/>
                    </a:solidFill>
                  </a:tcPr>
                </a:tc>
                <a:tc>
                  <a:txBody>
                    <a:bodyPr/>
                    <a:lstStyle/>
                    <a:p>
                      <a:r>
                        <a:rPr lang="en-SG" dirty="0"/>
                        <a:t>1</a:t>
                      </a:r>
                    </a:p>
                  </a:txBody>
                  <a:tcPr>
                    <a:solidFill>
                      <a:srgbClr val="C00000"/>
                    </a:solidFill>
                  </a:tcPr>
                </a:tc>
                <a:tc>
                  <a:txBody>
                    <a:bodyPr/>
                    <a:lstStyle/>
                    <a:p>
                      <a:r>
                        <a:rPr lang="en-SG" dirty="0"/>
                        <a:t>1</a:t>
                      </a:r>
                    </a:p>
                  </a:txBody>
                  <a:tcPr>
                    <a:solidFill>
                      <a:srgbClr val="C00000"/>
                    </a:solidFill>
                  </a:tcPr>
                </a:tc>
                <a:tc>
                  <a:txBody>
                    <a:bodyPr/>
                    <a:lstStyle/>
                    <a:p>
                      <a:r>
                        <a:rPr lang="en-SG" dirty="0"/>
                        <a:t>1</a:t>
                      </a:r>
                    </a:p>
                  </a:txBody>
                  <a:tcPr>
                    <a:solidFill>
                      <a:srgbClr val="C00000"/>
                    </a:solidFill>
                  </a:tcPr>
                </a:tc>
                <a:tc>
                  <a:txBody>
                    <a:bodyPr/>
                    <a:lstStyle/>
                    <a:p>
                      <a:r>
                        <a:rPr lang="en-SG" dirty="0"/>
                        <a:t>2</a:t>
                      </a:r>
                    </a:p>
                  </a:txBody>
                  <a:tcPr>
                    <a:solidFill>
                      <a:srgbClr val="C00000"/>
                    </a:solidFill>
                  </a:tcPr>
                </a:tc>
                <a:extLst>
                  <a:ext uri="{0D108BD9-81ED-4DB2-BD59-A6C34878D82A}">
                    <a16:rowId xmlns:a16="http://schemas.microsoft.com/office/drawing/2014/main" val="663204879"/>
                  </a:ext>
                </a:extLst>
              </a:tr>
            </a:tbl>
          </a:graphicData>
        </a:graphic>
      </p:graphicFrame>
      <p:graphicFrame>
        <p:nvGraphicFramePr>
          <p:cNvPr id="12" name="Table 3">
            <a:extLst>
              <a:ext uri="{FF2B5EF4-FFF2-40B4-BE49-F238E27FC236}">
                <a16:creationId xmlns:a16="http://schemas.microsoft.com/office/drawing/2014/main" id="{DA950339-1FF3-4E6E-BBAA-16636062FEC8}"/>
              </a:ext>
            </a:extLst>
          </p:cNvPr>
          <p:cNvGraphicFramePr>
            <a:graphicFrameLocks noGrp="1"/>
          </p:cNvGraphicFramePr>
          <p:nvPr>
            <p:extLst>
              <p:ext uri="{D42A27DB-BD31-4B8C-83A1-F6EECF244321}">
                <p14:modId xmlns:p14="http://schemas.microsoft.com/office/powerpoint/2010/main" val="2090966696"/>
              </p:ext>
            </p:extLst>
          </p:nvPr>
        </p:nvGraphicFramePr>
        <p:xfrm>
          <a:off x="3498503" y="4306574"/>
          <a:ext cx="1947672" cy="304800"/>
        </p:xfrm>
        <a:graphic>
          <a:graphicData uri="http://schemas.openxmlformats.org/drawingml/2006/table">
            <a:tbl>
              <a:tblPr firstRow="1" bandRow="1">
                <a:tableStyleId>{2C030EB3-7B6D-48EB-B5A0-625C2C104895}</a:tableStyleId>
              </a:tblPr>
              <a:tblGrid>
                <a:gridCol w="324612">
                  <a:extLst>
                    <a:ext uri="{9D8B030D-6E8A-4147-A177-3AD203B41FA5}">
                      <a16:colId xmlns:a16="http://schemas.microsoft.com/office/drawing/2014/main" val="4262177104"/>
                    </a:ext>
                  </a:extLst>
                </a:gridCol>
                <a:gridCol w="324612">
                  <a:extLst>
                    <a:ext uri="{9D8B030D-6E8A-4147-A177-3AD203B41FA5}">
                      <a16:colId xmlns:a16="http://schemas.microsoft.com/office/drawing/2014/main" val="444719221"/>
                    </a:ext>
                  </a:extLst>
                </a:gridCol>
                <a:gridCol w="324612">
                  <a:extLst>
                    <a:ext uri="{9D8B030D-6E8A-4147-A177-3AD203B41FA5}">
                      <a16:colId xmlns:a16="http://schemas.microsoft.com/office/drawing/2014/main" val="503573122"/>
                    </a:ext>
                  </a:extLst>
                </a:gridCol>
                <a:gridCol w="324612">
                  <a:extLst>
                    <a:ext uri="{9D8B030D-6E8A-4147-A177-3AD203B41FA5}">
                      <a16:colId xmlns:a16="http://schemas.microsoft.com/office/drawing/2014/main" val="3810806040"/>
                    </a:ext>
                  </a:extLst>
                </a:gridCol>
                <a:gridCol w="324612">
                  <a:extLst>
                    <a:ext uri="{9D8B030D-6E8A-4147-A177-3AD203B41FA5}">
                      <a16:colId xmlns:a16="http://schemas.microsoft.com/office/drawing/2014/main" val="3984367829"/>
                    </a:ext>
                  </a:extLst>
                </a:gridCol>
                <a:gridCol w="324612">
                  <a:extLst>
                    <a:ext uri="{9D8B030D-6E8A-4147-A177-3AD203B41FA5}">
                      <a16:colId xmlns:a16="http://schemas.microsoft.com/office/drawing/2014/main" val="420078882"/>
                    </a:ext>
                  </a:extLst>
                </a:gridCol>
              </a:tblGrid>
              <a:tr h="185420">
                <a:tc>
                  <a:txBody>
                    <a:bodyPr/>
                    <a:lstStyle/>
                    <a:p>
                      <a:r>
                        <a:rPr lang="en-SG" dirty="0"/>
                        <a:t>0</a:t>
                      </a:r>
                    </a:p>
                  </a:txBody>
                  <a:tcPr>
                    <a:solidFill>
                      <a:srgbClr val="00B0F0"/>
                    </a:solidFill>
                  </a:tcPr>
                </a:tc>
                <a:tc>
                  <a:txBody>
                    <a:bodyPr/>
                    <a:lstStyle/>
                    <a:p>
                      <a:r>
                        <a:rPr lang="en-SG" dirty="0"/>
                        <a:t>0</a:t>
                      </a:r>
                    </a:p>
                  </a:txBody>
                  <a:tcPr>
                    <a:solidFill>
                      <a:srgbClr val="00B0F0"/>
                    </a:solidFill>
                  </a:tcPr>
                </a:tc>
                <a:tc>
                  <a:txBody>
                    <a:bodyPr/>
                    <a:lstStyle/>
                    <a:p>
                      <a:r>
                        <a:rPr lang="en-SG" dirty="0"/>
                        <a:t>0</a:t>
                      </a:r>
                    </a:p>
                  </a:txBody>
                  <a:tcPr>
                    <a:solidFill>
                      <a:srgbClr val="00B0F0"/>
                    </a:solidFill>
                  </a:tcPr>
                </a:tc>
                <a:tc>
                  <a:txBody>
                    <a:bodyPr/>
                    <a:lstStyle/>
                    <a:p>
                      <a:r>
                        <a:rPr lang="en-SG" dirty="0"/>
                        <a:t>2</a:t>
                      </a:r>
                    </a:p>
                  </a:txBody>
                  <a:tcPr>
                    <a:solidFill>
                      <a:srgbClr val="00B0F0"/>
                    </a:solidFill>
                  </a:tcPr>
                </a:tc>
                <a:tc>
                  <a:txBody>
                    <a:bodyPr/>
                    <a:lstStyle/>
                    <a:p>
                      <a:r>
                        <a:rPr lang="en-SG" dirty="0"/>
                        <a:t>2</a:t>
                      </a:r>
                    </a:p>
                  </a:txBody>
                  <a:tcPr>
                    <a:solidFill>
                      <a:srgbClr val="00B0F0"/>
                    </a:solidFill>
                  </a:tcPr>
                </a:tc>
                <a:tc>
                  <a:txBody>
                    <a:bodyPr/>
                    <a:lstStyle/>
                    <a:p>
                      <a:r>
                        <a:rPr lang="en-SG" dirty="0"/>
                        <a:t>1</a:t>
                      </a:r>
                    </a:p>
                  </a:txBody>
                  <a:tcPr>
                    <a:solidFill>
                      <a:srgbClr val="00B0F0"/>
                    </a:solidFill>
                  </a:tcPr>
                </a:tc>
                <a:extLst>
                  <a:ext uri="{0D108BD9-81ED-4DB2-BD59-A6C34878D82A}">
                    <a16:rowId xmlns:a16="http://schemas.microsoft.com/office/drawing/2014/main" val="663204879"/>
                  </a:ext>
                </a:extLst>
              </a:tr>
            </a:tbl>
          </a:graphicData>
        </a:graphic>
      </p:graphicFrame>
      <p:sp>
        <p:nvSpPr>
          <p:cNvPr id="4" name="Slide Number Placeholder 3">
            <a:extLst>
              <a:ext uri="{FF2B5EF4-FFF2-40B4-BE49-F238E27FC236}">
                <a16:creationId xmlns:a16="http://schemas.microsoft.com/office/drawing/2014/main" id="{B7828749-0FC0-4547-BB76-2204D690749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21</a:t>
            </a:fld>
            <a:endParaRPr lang="en"/>
          </a:p>
        </p:txBody>
      </p:sp>
    </p:spTree>
    <p:extLst>
      <p:ext uri="{BB962C8B-B14F-4D97-AF65-F5344CB8AC3E}">
        <p14:creationId xmlns:p14="http://schemas.microsoft.com/office/powerpoint/2010/main" val="8142651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latin typeface="Arial" panose="020B0604020202020204" pitchFamily="34" charset="0"/>
                <a:cs typeface="Arial" panose="020B0604020202020204" pitchFamily="34" charset="0"/>
              </a:rPr>
              <a:t>Examples - Aggregation</a:t>
            </a:r>
            <a:endParaRPr lang="en-SG" b="1" dirty="0">
              <a:solidFill>
                <a:schemeClr val="bg1"/>
              </a:solidFill>
              <a:latin typeface="Arial" panose="020B0604020202020204" pitchFamily="34" charset="0"/>
              <a:cs typeface="Arial" panose="020B0604020202020204" pitchFamily="34" charset="0"/>
            </a:endParaRPr>
          </a:p>
        </p:txBody>
      </p:sp>
      <p:pic>
        <p:nvPicPr>
          <p:cNvPr id="15" name="Picture 14">
            <a:extLst>
              <a:ext uri="{FF2B5EF4-FFF2-40B4-BE49-F238E27FC236}">
                <a16:creationId xmlns:a16="http://schemas.microsoft.com/office/drawing/2014/main" id="{A9D40632-9D87-4C08-9175-526189BAFD7E}"/>
              </a:ext>
            </a:extLst>
          </p:cNvPr>
          <p:cNvPicPr>
            <a:picLocks noChangeAspect="1"/>
          </p:cNvPicPr>
          <p:nvPr/>
        </p:nvPicPr>
        <p:blipFill>
          <a:blip r:embed="rId2"/>
          <a:stretch>
            <a:fillRect/>
          </a:stretch>
        </p:blipFill>
        <p:spPr>
          <a:xfrm>
            <a:off x="2939872" y="2716565"/>
            <a:ext cx="3264256" cy="2158449"/>
          </a:xfrm>
          <a:prstGeom prst="rect">
            <a:avLst/>
          </a:prstGeom>
        </p:spPr>
      </p:pic>
      <p:graphicFrame>
        <p:nvGraphicFramePr>
          <p:cNvPr id="3" name="Table 3">
            <a:extLst>
              <a:ext uri="{FF2B5EF4-FFF2-40B4-BE49-F238E27FC236}">
                <a16:creationId xmlns:a16="http://schemas.microsoft.com/office/drawing/2014/main" id="{2163ADA8-3837-430E-8874-6124162ED7EB}"/>
              </a:ext>
            </a:extLst>
          </p:cNvPr>
          <p:cNvGraphicFramePr>
            <a:graphicFrameLocks noGrp="1"/>
          </p:cNvGraphicFramePr>
          <p:nvPr>
            <p:extLst>
              <p:ext uri="{D42A27DB-BD31-4B8C-83A1-F6EECF244321}">
                <p14:modId xmlns:p14="http://schemas.microsoft.com/office/powerpoint/2010/main" val="3619654194"/>
              </p:ext>
            </p:extLst>
          </p:nvPr>
        </p:nvGraphicFramePr>
        <p:xfrm>
          <a:off x="1898302" y="2670183"/>
          <a:ext cx="1947672" cy="304800"/>
        </p:xfrm>
        <a:graphic>
          <a:graphicData uri="http://schemas.openxmlformats.org/drawingml/2006/table">
            <a:tbl>
              <a:tblPr firstRow="1" bandRow="1">
                <a:tableStyleId>{A978B726-2AFE-4137-B943-8604406FCCEC}</a:tableStyleId>
              </a:tblPr>
              <a:tblGrid>
                <a:gridCol w="324612">
                  <a:extLst>
                    <a:ext uri="{9D8B030D-6E8A-4147-A177-3AD203B41FA5}">
                      <a16:colId xmlns:a16="http://schemas.microsoft.com/office/drawing/2014/main" val="4262177104"/>
                    </a:ext>
                  </a:extLst>
                </a:gridCol>
                <a:gridCol w="324612">
                  <a:extLst>
                    <a:ext uri="{9D8B030D-6E8A-4147-A177-3AD203B41FA5}">
                      <a16:colId xmlns:a16="http://schemas.microsoft.com/office/drawing/2014/main" val="444719221"/>
                    </a:ext>
                  </a:extLst>
                </a:gridCol>
                <a:gridCol w="324612">
                  <a:extLst>
                    <a:ext uri="{9D8B030D-6E8A-4147-A177-3AD203B41FA5}">
                      <a16:colId xmlns:a16="http://schemas.microsoft.com/office/drawing/2014/main" val="503573122"/>
                    </a:ext>
                  </a:extLst>
                </a:gridCol>
                <a:gridCol w="324612">
                  <a:extLst>
                    <a:ext uri="{9D8B030D-6E8A-4147-A177-3AD203B41FA5}">
                      <a16:colId xmlns:a16="http://schemas.microsoft.com/office/drawing/2014/main" val="3810806040"/>
                    </a:ext>
                  </a:extLst>
                </a:gridCol>
                <a:gridCol w="324612">
                  <a:extLst>
                    <a:ext uri="{9D8B030D-6E8A-4147-A177-3AD203B41FA5}">
                      <a16:colId xmlns:a16="http://schemas.microsoft.com/office/drawing/2014/main" val="3984367829"/>
                    </a:ext>
                  </a:extLst>
                </a:gridCol>
                <a:gridCol w="324612">
                  <a:extLst>
                    <a:ext uri="{9D8B030D-6E8A-4147-A177-3AD203B41FA5}">
                      <a16:colId xmlns:a16="http://schemas.microsoft.com/office/drawing/2014/main" val="420078882"/>
                    </a:ext>
                  </a:extLst>
                </a:gridCol>
              </a:tblGrid>
              <a:tr h="185420">
                <a:tc>
                  <a:txBody>
                    <a:bodyPr/>
                    <a:lstStyle/>
                    <a:p>
                      <a:r>
                        <a:rPr lang="en-SG" dirty="0"/>
                        <a:t>1</a:t>
                      </a:r>
                    </a:p>
                  </a:txBody>
                  <a:tcPr/>
                </a:tc>
                <a:tc>
                  <a:txBody>
                    <a:bodyPr/>
                    <a:lstStyle/>
                    <a:p>
                      <a:r>
                        <a:rPr lang="en-SG" dirty="0"/>
                        <a:t>0</a:t>
                      </a:r>
                    </a:p>
                  </a:txBody>
                  <a:tcPr/>
                </a:tc>
                <a:tc>
                  <a:txBody>
                    <a:bodyPr/>
                    <a:lstStyle/>
                    <a:p>
                      <a:r>
                        <a:rPr lang="en-SG" dirty="0"/>
                        <a:t>1</a:t>
                      </a:r>
                    </a:p>
                  </a:txBody>
                  <a:tcPr/>
                </a:tc>
                <a:tc>
                  <a:txBody>
                    <a:bodyPr/>
                    <a:lstStyle/>
                    <a:p>
                      <a:r>
                        <a:rPr lang="en-SG" dirty="0"/>
                        <a:t>1</a:t>
                      </a:r>
                    </a:p>
                  </a:txBody>
                  <a:tcPr/>
                </a:tc>
                <a:tc>
                  <a:txBody>
                    <a:bodyPr/>
                    <a:lstStyle/>
                    <a:p>
                      <a:r>
                        <a:rPr lang="en-SG" dirty="0"/>
                        <a:t>2</a:t>
                      </a:r>
                    </a:p>
                  </a:txBody>
                  <a:tcPr/>
                </a:tc>
                <a:tc>
                  <a:txBody>
                    <a:bodyPr/>
                    <a:lstStyle/>
                    <a:p>
                      <a:r>
                        <a:rPr lang="en-SG" dirty="0"/>
                        <a:t>1</a:t>
                      </a:r>
                    </a:p>
                  </a:txBody>
                  <a:tcPr/>
                </a:tc>
                <a:extLst>
                  <a:ext uri="{0D108BD9-81ED-4DB2-BD59-A6C34878D82A}">
                    <a16:rowId xmlns:a16="http://schemas.microsoft.com/office/drawing/2014/main" val="663204879"/>
                  </a:ext>
                </a:extLst>
              </a:tr>
            </a:tbl>
          </a:graphicData>
        </a:graphic>
      </p:graphicFrame>
      <p:graphicFrame>
        <p:nvGraphicFramePr>
          <p:cNvPr id="8" name="Table 3">
            <a:extLst>
              <a:ext uri="{FF2B5EF4-FFF2-40B4-BE49-F238E27FC236}">
                <a16:creationId xmlns:a16="http://schemas.microsoft.com/office/drawing/2014/main" id="{EB0D31B4-61E0-4517-B573-D2656A61B493}"/>
              </a:ext>
            </a:extLst>
          </p:cNvPr>
          <p:cNvGraphicFramePr>
            <a:graphicFrameLocks noGrp="1"/>
          </p:cNvGraphicFramePr>
          <p:nvPr>
            <p:extLst>
              <p:ext uri="{D42A27DB-BD31-4B8C-83A1-F6EECF244321}">
                <p14:modId xmlns:p14="http://schemas.microsoft.com/office/powerpoint/2010/main" val="2369075877"/>
              </p:ext>
            </p:extLst>
          </p:nvPr>
        </p:nvGraphicFramePr>
        <p:xfrm>
          <a:off x="1314103" y="4443365"/>
          <a:ext cx="1947672" cy="304800"/>
        </p:xfrm>
        <a:graphic>
          <a:graphicData uri="http://schemas.openxmlformats.org/drawingml/2006/table">
            <a:tbl>
              <a:tblPr firstRow="1" bandRow="1">
                <a:tableStyleId>{2C030EB3-7B6D-48EB-B5A0-625C2C104895}</a:tableStyleId>
              </a:tblPr>
              <a:tblGrid>
                <a:gridCol w="324612">
                  <a:extLst>
                    <a:ext uri="{9D8B030D-6E8A-4147-A177-3AD203B41FA5}">
                      <a16:colId xmlns:a16="http://schemas.microsoft.com/office/drawing/2014/main" val="4262177104"/>
                    </a:ext>
                  </a:extLst>
                </a:gridCol>
                <a:gridCol w="324612">
                  <a:extLst>
                    <a:ext uri="{9D8B030D-6E8A-4147-A177-3AD203B41FA5}">
                      <a16:colId xmlns:a16="http://schemas.microsoft.com/office/drawing/2014/main" val="444719221"/>
                    </a:ext>
                  </a:extLst>
                </a:gridCol>
                <a:gridCol w="324612">
                  <a:extLst>
                    <a:ext uri="{9D8B030D-6E8A-4147-A177-3AD203B41FA5}">
                      <a16:colId xmlns:a16="http://schemas.microsoft.com/office/drawing/2014/main" val="503573122"/>
                    </a:ext>
                  </a:extLst>
                </a:gridCol>
                <a:gridCol w="324612">
                  <a:extLst>
                    <a:ext uri="{9D8B030D-6E8A-4147-A177-3AD203B41FA5}">
                      <a16:colId xmlns:a16="http://schemas.microsoft.com/office/drawing/2014/main" val="3810806040"/>
                    </a:ext>
                  </a:extLst>
                </a:gridCol>
                <a:gridCol w="324612">
                  <a:extLst>
                    <a:ext uri="{9D8B030D-6E8A-4147-A177-3AD203B41FA5}">
                      <a16:colId xmlns:a16="http://schemas.microsoft.com/office/drawing/2014/main" val="3984367829"/>
                    </a:ext>
                  </a:extLst>
                </a:gridCol>
                <a:gridCol w="324612">
                  <a:extLst>
                    <a:ext uri="{9D8B030D-6E8A-4147-A177-3AD203B41FA5}">
                      <a16:colId xmlns:a16="http://schemas.microsoft.com/office/drawing/2014/main" val="420078882"/>
                    </a:ext>
                  </a:extLst>
                </a:gridCol>
              </a:tblGrid>
              <a:tr h="185420">
                <a:tc>
                  <a:txBody>
                    <a:bodyPr/>
                    <a:lstStyle/>
                    <a:p>
                      <a:r>
                        <a:rPr lang="en-SG" dirty="0"/>
                        <a:t>0</a:t>
                      </a:r>
                    </a:p>
                  </a:txBody>
                  <a:tcPr/>
                </a:tc>
                <a:tc>
                  <a:txBody>
                    <a:bodyPr/>
                    <a:lstStyle/>
                    <a:p>
                      <a:r>
                        <a:rPr lang="en-SG" dirty="0"/>
                        <a:t>0</a:t>
                      </a:r>
                    </a:p>
                  </a:txBody>
                  <a:tcPr/>
                </a:tc>
                <a:tc>
                  <a:txBody>
                    <a:bodyPr/>
                    <a:lstStyle/>
                    <a:p>
                      <a:r>
                        <a:rPr lang="en-SG" dirty="0"/>
                        <a:t>0</a:t>
                      </a:r>
                    </a:p>
                  </a:txBody>
                  <a:tcPr/>
                </a:tc>
                <a:tc>
                  <a:txBody>
                    <a:bodyPr/>
                    <a:lstStyle/>
                    <a:p>
                      <a:r>
                        <a:rPr lang="en-SG" dirty="0"/>
                        <a:t>2</a:t>
                      </a:r>
                    </a:p>
                  </a:txBody>
                  <a:tcPr/>
                </a:tc>
                <a:tc>
                  <a:txBody>
                    <a:bodyPr/>
                    <a:lstStyle/>
                    <a:p>
                      <a:r>
                        <a:rPr lang="en-SG" dirty="0"/>
                        <a:t>2</a:t>
                      </a:r>
                    </a:p>
                  </a:txBody>
                  <a:tcPr/>
                </a:tc>
                <a:tc>
                  <a:txBody>
                    <a:bodyPr/>
                    <a:lstStyle/>
                    <a:p>
                      <a:r>
                        <a:rPr lang="en-SG" dirty="0"/>
                        <a:t>1</a:t>
                      </a:r>
                    </a:p>
                  </a:txBody>
                  <a:tcPr/>
                </a:tc>
                <a:extLst>
                  <a:ext uri="{0D108BD9-81ED-4DB2-BD59-A6C34878D82A}">
                    <a16:rowId xmlns:a16="http://schemas.microsoft.com/office/drawing/2014/main" val="663204879"/>
                  </a:ext>
                </a:extLst>
              </a:tr>
            </a:tbl>
          </a:graphicData>
        </a:graphic>
      </p:graphicFrame>
      <p:graphicFrame>
        <p:nvGraphicFramePr>
          <p:cNvPr id="9" name="Table 3">
            <a:extLst>
              <a:ext uri="{FF2B5EF4-FFF2-40B4-BE49-F238E27FC236}">
                <a16:creationId xmlns:a16="http://schemas.microsoft.com/office/drawing/2014/main" id="{C8AAB0C0-F88B-48FA-8FCF-D804EF1E0EA8}"/>
              </a:ext>
            </a:extLst>
          </p:cNvPr>
          <p:cNvGraphicFramePr>
            <a:graphicFrameLocks noGrp="1"/>
          </p:cNvGraphicFramePr>
          <p:nvPr>
            <p:extLst>
              <p:ext uri="{D42A27DB-BD31-4B8C-83A1-F6EECF244321}">
                <p14:modId xmlns:p14="http://schemas.microsoft.com/office/powerpoint/2010/main" val="2327150633"/>
              </p:ext>
            </p:extLst>
          </p:nvPr>
        </p:nvGraphicFramePr>
        <p:xfrm>
          <a:off x="5750637" y="4326304"/>
          <a:ext cx="1947672" cy="304800"/>
        </p:xfrm>
        <a:graphic>
          <a:graphicData uri="http://schemas.openxmlformats.org/drawingml/2006/table">
            <a:tbl>
              <a:tblPr firstRow="1" bandRow="1">
                <a:tableStyleId>{A978B726-2AFE-4137-B943-8604406FCCEC}</a:tableStyleId>
              </a:tblPr>
              <a:tblGrid>
                <a:gridCol w="324612">
                  <a:extLst>
                    <a:ext uri="{9D8B030D-6E8A-4147-A177-3AD203B41FA5}">
                      <a16:colId xmlns:a16="http://schemas.microsoft.com/office/drawing/2014/main" val="4262177104"/>
                    </a:ext>
                  </a:extLst>
                </a:gridCol>
                <a:gridCol w="324612">
                  <a:extLst>
                    <a:ext uri="{9D8B030D-6E8A-4147-A177-3AD203B41FA5}">
                      <a16:colId xmlns:a16="http://schemas.microsoft.com/office/drawing/2014/main" val="444719221"/>
                    </a:ext>
                  </a:extLst>
                </a:gridCol>
                <a:gridCol w="324612">
                  <a:extLst>
                    <a:ext uri="{9D8B030D-6E8A-4147-A177-3AD203B41FA5}">
                      <a16:colId xmlns:a16="http://schemas.microsoft.com/office/drawing/2014/main" val="503573122"/>
                    </a:ext>
                  </a:extLst>
                </a:gridCol>
                <a:gridCol w="324612">
                  <a:extLst>
                    <a:ext uri="{9D8B030D-6E8A-4147-A177-3AD203B41FA5}">
                      <a16:colId xmlns:a16="http://schemas.microsoft.com/office/drawing/2014/main" val="3810806040"/>
                    </a:ext>
                  </a:extLst>
                </a:gridCol>
                <a:gridCol w="324612">
                  <a:extLst>
                    <a:ext uri="{9D8B030D-6E8A-4147-A177-3AD203B41FA5}">
                      <a16:colId xmlns:a16="http://schemas.microsoft.com/office/drawing/2014/main" val="3984367829"/>
                    </a:ext>
                  </a:extLst>
                </a:gridCol>
                <a:gridCol w="324612">
                  <a:extLst>
                    <a:ext uri="{9D8B030D-6E8A-4147-A177-3AD203B41FA5}">
                      <a16:colId xmlns:a16="http://schemas.microsoft.com/office/drawing/2014/main" val="420078882"/>
                    </a:ext>
                  </a:extLst>
                </a:gridCol>
              </a:tblGrid>
              <a:tr h="185420">
                <a:tc>
                  <a:txBody>
                    <a:bodyPr/>
                    <a:lstStyle/>
                    <a:p>
                      <a:r>
                        <a:rPr lang="en-SG" dirty="0"/>
                        <a:t>1</a:t>
                      </a:r>
                    </a:p>
                  </a:txBody>
                  <a:tcPr>
                    <a:lnL w="12700" cap="flat" cmpd="sng">
                      <a:noFill/>
                      <a:prstDash val="solid"/>
                      <a:round/>
                      <a:headEnd type="none" w="sm" len="sm"/>
                      <a:tailEnd type="none" w="sm" len="sm"/>
                    </a:lnL>
                    <a:lnR w="12700" cap="flat" cmpd="sng">
                      <a:noFill/>
                      <a:prstDash val="solid"/>
                      <a:round/>
                      <a:headEnd type="none" w="sm" len="sm"/>
                      <a:tailEnd type="none" w="sm" len="sm"/>
                    </a:lnR>
                    <a:lnT w="12700" cap="flat" cmpd="sng">
                      <a:noFill/>
                      <a:prstDash val="solid"/>
                      <a:round/>
                      <a:headEnd type="none" w="sm" len="sm"/>
                      <a:tailEnd type="none" w="sm" len="sm"/>
                    </a:lnT>
                    <a:lnB w="38100" cap="flat" cmpd="sng">
                      <a:noFill/>
                      <a:prstDash val="solid"/>
                      <a:round/>
                      <a:headEnd type="none" w="sm" len="sm"/>
                      <a:tailEnd type="none" w="sm" len="sm"/>
                    </a:lnB>
                    <a:lnTlToBr w="12700" cmpd="sng">
                      <a:noFill/>
                      <a:prstDash val="solid"/>
                    </a:lnTlToBr>
                    <a:lnBlToTr w="12700" cmpd="sng">
                      <a:noFill/>
                      <a:prstDash val="solid"/>
                    </a:lnBlToTr>
                    <a:solidFill>
                      <a:schemeClr val="accent6"/>
                    </a:solidFill>
                  </a:tcPr>
                </a:tc>
                <a:tc>
                  <a:txBody>
                    <a:bodyPr/>
                    <a:lstStyle/>
                    <a:p>
                      <a:r>
                        <a:rPr lang="en-SG" dirty="0"/>
                        <a:t>1</a:t>
                      </a:r>
                    </a:p>
                  </a:txBody>
                  <a:tcPr>
                    <a:lnL w="12700" cap="flat" cmpd="sng">
                      <a:noFill/>
                      <a:prstDash val="solid"/>
                      <a:round/>
                      <a:headEnd type="none" w="sm" len="sm"/>
                      <a:tailEnd type="none" w="sm" len="sm"/>
                    </a:lnL>
                    <a:lnR w="12700" cap="flat" cmpd="sng">
                      <a:noFill/>
                      <a:prstDash val="solid"/>
                      <a:round/>
                      <a:headEnd type="none" w="sm" len="sm"/>
                      <a:tailEnd type="none" w="sm" len="sm"/>
                    </a:lnR>
                    <a:lnT w="12700" cap="flat" cmpd="sng">
                      <a:noFill/>
                      <a:prstDash val="solid"/>
                      <a:round/>
                      <a:headEnd type="none" w="sm" len="sm"/>
                      <a:tailEnd type="none" w="sm" len="sm"/>
                    </a:lnT>
                    <a:lnB w="38100" cap="flat" cmpd="sng">
                      <a:noFill/>
                      <a:prstDash val="solid"/>
                      <a:round/>
                      <a:headEnd type="none" w="sm" len="sm"/>
                      <a:tailEnd type="none" w="sm" len="sm"/>
                    </a:lnB>
                    <a:lnTlToBr w="12700" cmpd="sng">
                      <a:noFill/>
                      <a:prstDash val="solid"/>
                    </a:lnTlToBr>
                    <a:lnBlToTr w="12700" cmpd="sng">
                      <a:noFill/>
                      <a:prstDash val="solid"/>
                    </a:lnBlToTr>
                    <a:solidFill>
                      <a:schemeClr val="accent6"/>
                    </a:solidFill>
                  </a:tcPr>
                </a:tc>
                <a:tc>
                  <a:txBody>
                    <a:bodyPr/>
                    <a:lstStyle/>
                    <a:p>
                      <a:r>
                        <a:rPr lang="en-SG" dirty="0"/>
                        <a:t>0</a:t>
                      </a:r>
                    </a:p>
                  </a:txBody>
                  <a:tcPr>
                    <a:lnL w="12700" cap="flat" cmpd="sng">
                      <a:noFill/>
                      <a:prstDash val="solid"/>
                      <a:round/>
                      <a:headEnd type="none" w="sm" len="sm"/>
                      <a:tailEnd type="none" w="sm" len="sm"/>
                    </a:lnL>
                    <a:lnR w="12700" cap="flat" cmpd="sng">
                      <a:noFill/>
                      <a:prstDash val="solid"/>
                      <a:round/>
                      <a:headEnd type="none" w="sm" len="sm"/>
                      <a:tailEnd type="none" w="sm" len="sm"/>
                    </a:lnR>
                    <a:lnT w="12700" cap="flat" cmpd="sng">
                      <a:noFill/>
                      <a:prstDash val="solid"/>
                      <a:round/>
                      <a:headEnd type="none" w="sm" len="sm"/>
                      <a:tailEnd type="none" w="sm" len="sm"/>
                    </a:lnT>
                    <a:lnB w="38100" cap="flat" cmpd="sng">
                      <a:noFill/>
                      <a:prstDash val="solid"/>
                      <a:round/>
                      <a:headEnd type="none" w="sm" len="sm"/>
                      <a:tailEnd type="none" w="sm" len="sm"/>
                    </a:lnB>
                    <a:lnTlToBr w="12700" cmpd="sng">
                      <a:noFill/>
                      <a:prstDash val="solid"/>
                    </a:lnTlToBr>
                    <a:lnBlToTr w="12700" cmpd="sng">
                      <a:noFill/>
                      <a:prstDash val="solid"/>
                    </a:lnBlToTr>
                    <a:solidFill>
                      <a:schemeClr val="accent6"/>
                    </a:solidFill>
                  </a:tcPr>
                </a:tc>
                <a:tc>
                  <a:txBody>
                    <a:bodyPr/>
                    <a:lstStyle/>
                    <a:p>
                      <a:r>
                        <a:rPr lang="en-SG" dirty="0"/>
                        <a:t>0</a:t>
                      </a:r>
                    </a:p>
                  </a:txBody>
                  <a:tcPr>
                    <a:lnL w="12700" cap="flat" cmpd="sng">
                      <a:noFill/>
                      <a:prstDash val="solid"/>
                      <a:round/>
                      <a:headEnd type="none" w="sm" len="sm"/>
                      <a:tailEnd type="none" w="sm" len="sm"/>
                    </a:lnL>
                    <a:lnR w="12700" cap="flat" cmpd="sng">
                      <a:noFill/>
                      <a:prstDash val="solid"/>
                      <a:round/>
                      <a:headEnd type="none" w="sm" len="sm"/>
                      <a:tailEnd type="none" w="sm" len="sm"/>
                    </a:lnR>
                    <a:lnT w="12700" cap="flat" cmpd="sng">
                      <a:noFill/>
                      <a:prstDash val="solid"/>
                      <a:round/>
                      <a:headEnd type="none" w="sm" len="sm"/>
                      <a:tailEnd type="none" w="sm" len="sm"/>
                    </a:lnT>
                    <a:lnB w="38100" cap="flat" cmpd="sng">
                      <a:noFill/>
                      <a:prstDash val="solid"/>
                      <a:round/>
                      <a:headEnd type="none" w="sm" len="sm"/>
                      <a:tailEnd type="none" w="sm" len="sm"/>
                    </a:lnB>
                    <a:lnTlToBr w="12700" cmpd="sng">
                      <a:noFill/>
                      <a:prstDash val="solid"/>
                    </a:lnTlToBr>
                    <a:lnBlToTr w="12700" cmpd="sng">
                      <a:noFill/>
                      <a:prstDash val="solid"/>
                    </a:lnBlToTr>
                    <a:solidFill>
                      <a:schemeClr val="accent6"/>
                    </a:solidFill>
                  </a:tcPr>
                </a:tc>
                <a:tc>
                  <a:txBody>
                    <a:bodyPr/>
                    <a:lstStyle/>
                    <a:p>
                      <a:r>
                        <a:rPr lang="en-SG" dirty="0"/>
                        <a:t>0</a:t>
                      </a:r>
                    </a:p>
                  </a:txBody>
                  <a:tcPr>
                    <a:lnL w="12700" cap="flat" cmpd="sng">
                      <a:noFill/>
                      <a:prstDash val="solid"/>
                      <a:round/>
                      <a:headEnd type="none" w="sm" len="sm"/>
                      <a:tailEnd type="none" w="sm" len="sm"/>
                    </a:lnL>
                    <a:lnR w="12700" cap="flat" cmpd="sng">
                      <a:noFill/>
                      <a:prstDash val="solid"/>
                      <a:round/>
                      <a:headEnd type="none" w="sm" len="sm"/>
                      <a:tailEnd type="none" w="sm" len="sm"/>
                    </a:lnR>
                    <a:lnT w="12700" cap="flat" cmpd="sng">
                      <a:noFill/>
                      <a:prstDash val="solid"/>
                      <a:round/>
                      <a:headEnd type="none" w="sm" len="sm"/>
                      <a:tailEnd type="none" w="sm" len="sm"/>
                    </a:lnT>
                    <a:lnB w="38100" cap="flat" cmpd="sng">
                      <a:noFill/>
                      <a:prstDash val="solid"/>
                      <a:round/>
                      <a:headEnd type="none" w="sm" len="sm"/>
                      <a:tailEnd type="none" w="sm" len="sm"/>
                    </a:lnB>
                    <a:lnTlToBr w="12700" cmpd="sng">
                      <a:noFill/>
                      <a:prstDash val="solid"/>
                    </a:lnTlToBr>
                    <a:lnBlToTr w="12700" cmpd="sng">
                      <a:noFill/>
                      <a:prstDash val="solid"/>
                    </a:lnBlToTr>
                    <a:solidFill>
                      <a:schemeClr val="accent6"/>
                    </a:solidFill>
                  </a:tcPr>
                </a:tc>
                <a:tc>
                  <a:txBody>
                    <a:bodyPr/>
                    <a:lstStyle/>
                    <a:p>
                      <a:r>
                        <a:rPr lang="en-SG" dirty="0"/>
                        <a:t>3</a:t>
                      </a:r>
                    </a:p>
                  </a:txBody>
                  <a:tcPr>
                    <a:lnL w="12700" cap="flat" cmpd="sng">
                      <a:noFill/>
                      <a:prstDash val="solid"/>
                      <a:round/>
                      <a:headEnd type="none" w="sm" len="sm"/>
                      <a:tailEnd type="none" w="sm" len="sm"/>
                    </a:lnL>
                    <a:lnR w="12700" cap="flat" cmpd="sng">
                      <a:noFill/>
                      <a:prstDash val="solid"/>
                      <a:round/>
                      <a:headEnd type="none" w="sm" len="sm"/>
                      <a:tailEnd type="none" w="sm" len="sm"/>
                    </a:lnR>
                    <a:lnT w="12700" cap="flat" cmpd="sng">
                      <a:noFill/>
                      <a:prstDash val="solid"/>
                      <a:round/>
                      <a:headEnd type="none" w="sm" len="sm"/>
                      <a:tailEnd type="none" w="sm" len="sm"/>
                    </a:lnT>
                    <a:lnB w="38100" cap="flat" cmpd="sng">
                      <a:noFill/>
                      <a:prstDash val="solid"/>
                      <a:round/>
                      <a:headEnd type="none" w="sm" len="sm"/>
                      <a:tailEnd type="none" w="sm" len="sm"/>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663204879"/>
                  </a:ext>
                </a:extLst>
              </a:tr>
            </a:tbl>
          </a:graphicData>
        </a:graphic>
      </p:graphicFrame>
      <p:sp>
        <p:nvSpPr>
          <p:cNvPr id="11" name="TextBox 10">
            <a:extLst>
              <a:ext uri="{FF2B5EF4-FFF2-40B4-BE49-F238E27FC236}">
                <a16:creationId xmlns:a16="http://schemas.microsoft.com/office/drawing/2014/main" id="{FC997CD5-D367-427D-ABB9-FCBB7E6EBC31}"/>
              </a:ext>
            </a:extLst>
          </p:cNvPr>
          <p:cNvSpPr txBox="1"/>
          <p:nvPr/>
        </p:nvSpPr>
        <p:spPr>
          <a:xfrm>
            <a:off x="0" y="1372682"/>
            <a:ext cx="4706853" cy="461665"/>
          </a:xfrm>
          <a:prstGeom prst="rect">
            <a:avLst/>
          </a:prstGeom>
          <a:noFill/>
        </p:spPr>
        <p:txBody>
          <a:bodyPr wrap="square" rtlCol="0">
            <a:spAutoFit/>
          </a:bodyPr>
          <a:lstStyle/>
          <a:p>
            <a:r>
              <a:rPr lang="en-US" sz="2400" dirty="0"/>
              <a:t>Mean(                                ) = </a:t>
            </a:r>
            <a:endParaRPr lang="en-SG" sz="2400" dirty="0"/>
          </a:p>
        </p:txBody>
      </p:sp>
      <p:graphicFrame>
        <p:nvGraphicFramePr>
          <p:cNvPr id="12" name="Table 3">
            <a:extLst>
              <a:ext uri="{FF2B5EF4-FFF2-40B4-BE49-F238E27FC236}">
                <a16:creationId xmlns:a16="http://schemas.microsoft.com/office/drawing/2014/main" id="{70D93542-EF54-486A-B71D-2FC9683A3ACE}"/>
              </a:ext>
            </a:extLst>
          </p:cNvPr>
          <p:cNvGraphicFramePr>
            <a:graphicFrameLocks noGrp="1"/>
          </p:cNvGraphicFramePr>
          <p:nvPr>
            <p:extLst>
              <p:ext uri="{D42A27DB-BD31-4B8C-83A1-F6EECF244321}">
                <p14:modId xmlns:p14="http://schemas.microsoft.com/office/powerpoint/2010/main" val="1752684416"/>
              </p:ext>
            </p:extLst>
          </p:nvPr>
        </p:nvGraphicFramePr>
        <p:xfrm>
          <a:off x="1042972" y="1372846"/>
          <a:ext cx="1947672" cy="304800"/>
        </p:xfrm>
        <a:graphic>
          <a:graphicData uri="http://schemas.openxmlformats.org/drawingml/2006/table">
            <a:tbl>
              <a:tblPr firstRow="1" bandRow="1">
                <a:tableStyleId>{A978B726-2AFE-4137-B943-8604406FCCEC}</a:tableStyleId>
              </a:tblPr>
              <a:tblGrid>
                <a:gridCol w="324612">
                  <a:extLst>
                    <a:ext uri="{9D8B030D-6E8A-4147-A177-3AD203B41FA5}">
                      <a16:colId xmlns:a16="http://schemas.microsoft.com/office/drawing/2014/main" val="4262177104"/>
                    </a:ext>
                  </a:extLst>
                </a:gridCol>
                <a:gridCol w="324612">
                  <a:extLst>
                    <a:ext uri="{9D8B030D-6E8A-4147-A177-3AD203B41FA5}">
                      <a16:colId xmlns:a16="http://schemas.microsoft.com/office/drawing/2014/main" val="444719221"/>
                    </a:ext>
                  </a:extLst>
                </a:gridCol>
                <a:gridCol w="324612">
                  <a:extLst>
                    <a:ext uri="{9D8B030D-6E8A-4147-A177-3AD203B41FA5}">
                      <a16:colId xmlns:a16="http://schemas.microsoft.com/office/drawing/2014/main" val="503573122"/>
                    </a:ext>
                  </a:extLst>
                </a:gridCol>
                <a:gridCol w="324612">
                  <a:extLst>
                    <a:ext uri="{9D8B030D-6E8A-4147-A177-3AD203B41FA5}">
                      <a16:colId xmlns:a16="http://schemas.microsoft.com/office/drawing/2014/main" val="3810806040"/>
                    </a:ext>
                  </a:extLst>
                </a:gridCol>
                <a:gridCol w="324612">
                  <a:extLst>
                    <a:ext uri="{9D8B030D-6E8A-4147-A177-3AD203B41FA5}">
                      <a16:colId xmlns:a16="http://schemas.microsoft.com/office/drawing/2014/main" val="3984367829"/>
                    </a:ext>
                  </a:extLst>
                </a:gridCol>
                <a:gridCol w="324612">
                  <a:extLst>
                    <a:ext uri="{9D8B030D-6E8A-4147-A177-3AD203B41FA5}">
                      <a16:colId xmlns:a16="http://schemas.microsoft.com/office/drawing/2014/main" val="420078882"/>
                    </a:ext>
                  </a:extLst>
                </a:gridCol>
              </a:tblGrid>
              <a:tr h="185420">
                <a:tc>
                  <a:txBody>
                    <a:bodyPr/>
                    <a:lstStyle/>
                    <a:p>
                      <a:r>
                        <a:rPr lang="en-SG" dirty="0"/>
                        <a:t>1</a:t>
                      </a:r>
                    </a:p>
                  </a:txBody>
                  <a:tcPr/>
                </a:tc>
                <a:tc>
                  <a:txBody>
                    <a:bodyPr/>
                    <a:lstStyle/>
                    <a:p>
                      <a:r>
                        <a:rPr lang="en-SG" dirty="0"/>
                        <a:t>0</a:t>
                      </a:r>
                    </a:p>
                  </a:txBody>
                  <a:tcPr/>
                </a:tc>
                <a:tc>
                  <a:txBody>
                    <a:bodyPr/>
                    <a:lstStyle/>
                    <a:p>
                      <a:r>
                        <a:rPr lang="en-SG" dirty="0"/>
                        <a:t>1</a:t>
                      </a:r>
                    </a:p>
                  </a:txBody>
                  <a:tcPr/>
                </a:tc>
                <a:tc>
                  <a:txBody>
                    <a:bodyPr/>
                    <a:lstStyle/>
                    <a:p>
                      <a:r>
                        <a:rPr lang="en-SG" dirty="0"/>
                        <a:t>1</a:t>
                      </a:r>
                    </a:p>
                  </a:txBody>
                  <a:tcPr/>
                </a:tc>
                <a:tc>
                  <a:txBody>
                    <a:bodyPr/>
                    <a:lstStyle/>
                    <a:p>
                      <a:r>
                        <a:rPr lang="en-SG" dirty="0"/>
                        <a:t>2</a:t>
                      </a:r>
                    </a:p>
                  </a:txBody>
                  <a:tcPr/>
                </a:tc>
                <a:tc>
                  <a:txBody>
                    <a:bodyPr/>
                    <a:lstStyle/>
                    <a:p>
                      <a:r>
                        <a:rPr lang="en-SG" dirty="0"/>
                        <a:t>1</a:t>
                      </a:r>
                    </a:p>
                  </a:txBody>
                  <a:tcPr/>
                </a:tc>
                <a:extLst>
                  <a:ext uri="{0D108BD9-81ED-4DB2-BD59-A6C34878D82A}">
                    <a16:rowId xmlns:a16="http://schemas.microsoft.com/office/drawing/2014/main" val="663204879"/>
                  </a:ext>
                </a:extLst>
              </a:tr>
            </a:tbl>
          </a:graphicData>
        </a:graphic>
      </p:graphicFrame>
      <p:graphicFrame>
        <p:nvGraphicFramePr>
          <p:cNvPr id="14" name="Table 3">
            <a:extLst>
              <a:ext uri="{FF2B5EF4-FFF2-40B4-BE49-F238E27FC236}">
                <a16:creationId xmlns:a16="http://schemas.microsoft.com/office/drawing/2014/main" id="{893A9080-5A45-4473-AAAE-7A15A729E9D0}"/>
              </a:ext>
            </a:extLst>
          </p:cNvPr>
          <p:cNvGraphicFramePr>
            <a:graphicFrameLocks noGrp="1"/>
          </p:cNvGraphicFramePr>
          <p:nvPr>
            <p:extLst>
              <p:ext uri="{D42A27DB-BD31-4B8C-83A1-F6EECF244321}">
                <p14:modId xmlns:p14="http://schemas.microsoft.com/office/powerpoint/2010/main" val="371556808"/>
              </p:ext>
            </p:extLst>
          </p:nvPr>
        </p:nvGraphicFramePr>
        <p:xfrm>
          <a:off x="1289839" y="1553131"/>
          <a:ext cx="1947672" cy="304800"/>
        </p:xfrm>
        <a:graphic>
          <a:graphicData uri="http://schemas.openxmlformats.org/drawingml/2006/table">
            <a:tbl>
              <a:tblPr firstRow="1" bandRow="1">
                <a:tableStyleId>{A978B726-2AFE-4137-B943-8604406FCCEC}</a:tableStyleId>
              </a:tblPr>
              <a:tblGrid>
                <a:gridCol w="324612">
                  <a:extLst>
                    <a:ext uri="{9D8B030D-6E8A-4147-A177-3AD203B41FA5}">
                      <a16:colId xmlns:a16="http://schemas.microsoft.com/office/drawing/2014/main" val="4262177104"/>
                    </a:ext>
                  </a:extLst>
                </a:gridCol>
                <a:gridCol w="324612">
                  <a:extLst>
                    <a:ext uri="{9D8B030D-6E8A-4147-A177-3AD203B41FA5}">
                      <a16:colId xmlns:a16="http://schemas.microsoft.com/office/drawing/2014/main" val="444719221"/>
                    </a:ext>
                  </a:extLst>
                </a:gridCol>
                <a:gridCol w="324612">
                  <a:extLst>
                    <a:ext uri="{9D8B030D-6E8A-4147-A177-3AD203B41FA5}">
                      <a16:colId xmlns:a16="http://schemas.microsoft.com/office/drawing/2014/main" val="503573122"/>
                    </a:ext>
                  </a:extLst>
                </a:gridCol>
                <a:gridCol w="324612">
                  <a:extLst>
                    <a:ext uri="{9D8B030D-6E8A-4147-A177-3AD203B41FA5}">
                      <a16:colId xmlns:a16="http://schemas.microsoft.com/office/drawing/2014/main" val="3810806040"/>
                    </a:ext>
                  </a:extLst>
                </a:gridCol>
                <a:gridCol w="324612">
                  <a:extLst>
                    <a:ext uri="{9D8B030D-6E8A-4147-A177-3AD203B41FA5}">
                      <a16:colId xmlns:a16="http://schemas.microsoft.com/office/drawing/2014/main" val="3984367829"/>
                    </a:ext>
                  </a:extLst>
                </a:gridCol>
                <a:gridCol w="324612">
                  <a:extLst>
                    <a:ext uri="{9D8B030D-6E8A-4147-A177-3AD203B41FA5}">
                      <a16:colId xmlns:a16="http://schemas.microsoft.com/office/drawing/2014/main" val="420078882"/>
                    </a:ext>
                  </a:extLst>
                </a:gridCol>
              </a:tblGrid>
              <a:tr h="185420">
                <a:tc>
                  <a:txBody>
                    <a:bodyPr/>
                    <a:lstStyle/>
                    <a:p>
                      <a:r>
                        <a:rPr lang="en-SG" dirty="0"/>
                        <a:t>1 </a:t>
                      </a:r>
                    </a:p>
                  </a:txBody>
                  <a:tcPr>
                    <a:lnL w="12700" cap="flat" cmpd="sng">
                      <a:noFill/>
                      <a:prstDash val="solid"/>
                      <a:round/>
                      <a:headEnd type="none" w="sm" len="sm"/>
                      <a:tailEnd type="none" w="sm" len="sm"/>
                    </a:lnL>
                    <a:lnR w="12700" cap="flat" cmpd="sng">
                      <a:noFill/>
                      <a:prstDash val="solid"/>
                      <a:round/>
                      <a:headEnd type="none" w="sm" len="sm"/>
                      <a:tailEnd type="none" w="sm" len="sm"/>
                    </a:lnR>
                    <a:lnT w="12700" cap="flat" cmpd="sng">
                      <a:noFill/>
                      <a:prstDash val="solid"/>
                      <a:round/>
                      <a:headEnd type="none" w="sm" len="sm"/>
                      <a:tailEnd type="none" w="sm" len="sm"/>
                    </a:lnT>
                    <a:lnB w="38100" cap="flat" cmpd="sng">
                      <a:noFill/>
                      <a:prstDash val="solid"/>
                      <a:round/>
                      <a:headEnd type="none" w="sm" len="sm"/>
                      <a:tailEnd type="none" w="sm" len="sm"/>
                    </a:lnB>
                    <a:lnTlToBr w="12700" cmpd="sng">
                      <a:noFill/>
                      <a:prstDash val="solid"/>
                    </a:lnTlToBr>
                    <a:lnBlToTr w="12700" cmpd="sng">
                      <a:noFill/>
                      <a:prstDash val="solid"/>
                    </a:lnBlToTr>
                    <a:solidFill>
                      <a:schemeClr val="accent6"/>
                    </a:solidFill>
                  </a:tcPr>
                </a:tc>
                <a:tc>
                  <a:txBody>
                    <a:bodyPr/>
                    <a:lstStyle/>
                    <a:p>
                      <a:r>
                        <a:rPr lang="en-SG" dirty="0"/>
                        <a:t>1</a:t>
                      </a:r>
                    </a:p>
                  </a:txBody>
                  <a:tcPr>
                    <a:lnL w="12700" cap="flat" cmpd="sng">
                      <a:noFill/>
                      <a:prstDash val="solid"/>
                      <a:round/>
                      <a:headEnd type="none" w="sm" len="sm"/>
                      <a:tailEnd type="none" w="sm" len="sm"/>
                    </a:lnL>
                    <a:lnR w="12700" cap="flat" cmpd="sng">
                      <a:noFill/>
                      <a:prstDash val="solid"/>
                      <a:round/>
                      <a:headEnd type="none" w="sm" len="sm"/>
                      <a:tailEnd type="none" w="sm" len="sm"/>
                    </a:lnR>
                    <a:lnT w="12700" cap="flat" cmpd="sng">
                      <a:noFill/>
                      <a:prstDash val="solid"/>
                      <a:round/>
                      <a:headEnd type="none" w="sm" len="sm"/>
                      <a:tailEnd type="none" w="sm" len="sm"/>
                    </a:lnT>
                    <a:lnB w="38100" cap="flat" cmpd="sng">
                      <a:noFill/>
                      <a:prstDash val="solid"/>
                      <a:round/>
                      <a:headEnd type="none" w="sm" len="sm"/>
                      <a:tailEnd type="none" w="sm" len="sm"/>
                    </a:lnB>
                    <a:lnTlToBr w="12700" cmpd="sng">
                      <a:noFill/>
                      <a:prstDash val="solid"/>
                    </a:lnTlToBr>
                    <a:lnBlToTr w="12700" cmpd="sng">
                      <a:noFill/>
                      <a:prstDash val="solid"/>
                    </a:lnBlToTr>
                    <a:solidFill>
                      <a:schemeClr val="accent6"/>
                    </a:solidFill>
                  </a:tcPr>
                </a:tc>
                <a:tc>
                  <a:txBody>
                    <a:bodyPr/>
                    <a:lstStyle/>
                    <a:p>
                      <a:r>
                        <a:rPr lang="en-SG" dirty="0"/>
                        <a:t>0</a:t>
                      </a:r>
                    </a:p>
                  </a:txBody>
                  <a:tcPr>
                    <a:lnL w="12700" cap="flat" cmpd="sng">
                      <a:noFill/>
                      <a:prstDash val="solid"/>
                      <a:round/>
                      <a:headEnd type="none" w="sm" len="sm"/>
                      <a:tailEnd type="none" w="sm" len="sm"/>
                    </a:lnL>
                    <a:lnR w="12700" cap="flat" cmpd="sng">
                      <a:noFill/>
                      <a:prstDash val="solid"/>
                      <a:round/>
                      <a:headEnd type="none" w="sm" len="sm"/>
                      <a:tailEnd type="none" w="sm" len="sm"/>
                    </a:lnR>
                    <a:lnT w="12700" cap="flat" cmpd="sng">
                      <a:noFill/>
                      <a:prstDash val="solid"/>
                      <a:round/>
                      <a:headEnd type="none" w="sm" len="sm"/>
                      <a:tailEnd type="none" w="sm" len="sm"/>
                    </a:lnT>
                    <a:lnB w="38100" cap="flat" cmpd="sng">
                      <a:noFill/>
                      <a:prstDash val="solid"/>
                      <a:round/>
                      <a:headEnd type="none" w="sm" len="sm"/>
                      <a:tailEnd type="none" w="sm" len="sm"/>
                    </a:lnB>
                    <a:lnTlToBr w="12700" cmpd="sng">
                      <a:noFill/>
                      <a:prstDash val="solid"/>
                    </a:lnTlToBr>
                    <a:lnBlToTr w="12700" cmpd="sng">
                      <a:noFill/>
                      <a:prstDash val="solid"/>
                    </a:lnBlToTr>
                    <a:solidFill>
                      <a:schemeClr val="accent6"/>
                    </a:solidFill>
                  </a:tcPr>
                </a:tc>
                <a:tc>
                  <a:txBody>
                    <a:bodyPr/>
                    <a:lstStyle/>
                    <a:p>
                      <a:r>
                        <a:rPr lang="en-SG" dirty="0"/>
                        <a:t>0</a:t>
                      </a:r>
                    </a:p>
                  </a:txBody>
                  <a:tcPr>
                    <a:lnL w="12700" cap="flat" cmpd="sng">
                      <a:noFill/>
                      <a:prstDash val="solid"/>
                      <a:round/>
                      <a:headEnd type="none" w="sm" len="sm"/>
                      <a:tailEnd type="none" w="sm" len="sm"/>
                    </a:lnL>
                    <a:lnR w="12700" cap="flat" cmpd="sng">
                      <a:noFill/>
                      <a:prstDash val="solid"/>
                      <a:round/>
                      <a:headEnd type="none" w="sm" len="sm"/>
                      <a:tailEnd type="none" w="sm" len="sm"/>
                    </a:lnR>
                    <a:lnT w="12700" cap="flat" cmpd="sng">
                      <a:noFill/>
                      <a:prstDash val="solid"/>
                      <a:round/>
                      <a:headEnd type="none" w="sm" len="sm"/>
                      <a:tailEnd type="none" w="sm" len="sm"/>
                    </a:lnT>
                    <a:lnB w="38100" cap="flat" cmpd="sng">
                      <a:noFill/>
                      <a:prstDash val="solid"/>
                      <a:round/>
                      <a:headEnd type="none" w="sm" len="sm"/>
                      <a:tailEnd type="none" w="sm" len="sm"/>
                    </a:lnB>
                    <a:lnTlToBr w="12700" cmpd="sng">
                      <a:noFill/>
                      <a:prstDash val="solid"/>
                    </a:lnTlToBr>
                    <a:lnBlToTr w="12700" cmpd="sng">
                      <a:noFill/>
                      <a:prstDash val="solid"/>
                    </a:lnBlToTr>
                    <a:solidFill>
                      <a:schemeClr val="accent6"/>
                    </a:solidFill>
                  </a:tcPr>
                </a:tc>
                <a:tc>
                  <a:txBody>
                    <a:bodyPr/>
                    <a:lstStyle/>
                    <a:p>
                      <a:r>
                        <a:rPr lang="en-SG" dirty="0"/>
                        <a:t>0</a:t>
                      </a:r>
                    </a:p>
                  </a:txBody>
                  <a:tcPr>
                    <a:lnL w="12700" cap="flat" cmpd="sng">
                      <a:noFill/>
                      <a:prstDash val="solid"/>
                      <a:round/>
                      <a:headEnd type="none" w="sm" len="sm"/>
                      <a:tailEnd type="none" w="sm" len="sm"/>
                    </a:lnL>
                    <a:lnR w="12700" cap="flat" cmpd="sng">
                      <a:noFill/>
                      <a:prstDash val="solid"/>
                      <a:round/>
                      <a:headEnd type="none" w="sm" len="sm"/>
                      <a:tailEnd type="none" w="sm" len="sm"/>
                    </a:lnR>
                    <a:lnT w="12700" cap="flat" cmpd="sng">
                      <a:noFill/>
                      <a:prstDash val="solid"/>
                      <a:round/>
                      <a:headEnd type="none" w="sm" len="sm"/>
                      <a:tailEnd type="none" w="sm" len="sm"/>
                    </a:lnT>
                    <a:lnB w="38100" cap="flat" cmpd="sng">
                      <a:noFill/>
                      <a:prstDash val="solid"/>
                      <a:round/>
                      <a:headEnd type="none" w="sm" len="sm"/>
                      <a:tailEnd type="none" w="sm" len="sm"/>
                    </a:lnB>
                    <a:lnTlToBr w="12700" cmpd="sng">
                      <a:noFill/>
                      <a:prstDash val="solid"/>
                    </a:lnTlToBr>
                    <a:lnBlToTr w="12700" cmpd="sng">
                      <a:noFill/>
                      <a:prstDash val="solid"/>
                    </a:lnBlToTr>
                    <a:solidFill>
                      <a:schemeClr val="accent6"/>
                    </a:solidFill>
                  </a:tcPr>
                </a:tc>
                <a:tc>
                  <a:txBody>
                    <a:bodyPr/>
                    <a:lstStyle/>
                    <a:p>
                      <a:r>
                        <a:rPr lang="en-SG" dirty="0"/>
                        <a:t>3</a:t>
                      </a:r>
                    </a:p>
                  </a:txBody>
                  <a:tcPr>
                    <a:lnL w="12700" cap="flat" cmpd="sng">
                      <a:noFill/>
                      <a:prstDash val="solid"/>
                      <a:round/>
                      <a:headEnd type="none" w="sm" len="sm"/>
                      <a:tailEnd type="none" w="sm" len="sm"/>
                    </a:lnL>
                    <a:lnR w="12700" cap="flat" cmpd="sng">
                      <a:noFill/>
                      <a:prstDash val="solid"/>
                      <a:round/>
                      <a:headEnd type="none" w="sm" len="sm"/>
                      <a:tailEnd type="none" w="sm" len="sm"/>
                    </a:lnR>
                    <a:lnT w="12700" cap="flat" cmpd="sng">
                      <a:noFill/>
                      <a:prstDash val="solid"/>
                      <a:round/>
                      <a:headEnd type="none" w="sm" len="sm"/>
                      <a:tailEnd type="none" w="sm" len="sm"/>
                    </a:lnT>
                    <a:lnB w="38100" cap="flat" cmpd="sng">
                      <a:noFill/>
                      <a:prstDash val="solid"/>
                      <a:round/>
                      <a:headEnd type="none" w="sm" len="sm"/>
                      <a:tailEnd type="none" w="sm" len="sm"/>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663204879"/>
                  </a:ext>
                </a:extLst>
              </a:tr>
            </a:tbl>
          </a:graphicData>
        </a:graphic>
      </p:graphicFrame>
      <p:graphicFrame>
        <p:nvGraphicFramePr>
          <p:cNvPr id="16" name="Table 3">
            <a:extLst>
              <a:ext uri="{FF2B5EF4-FFF2-40B4-BE49-F238E27FC236}">
                <a16:creationId xmlns:a16="http://schemas.microsoft.com/office/drawing/2014/main" id="{07B0D058-9018-4096-8F20-B422A921383D}"/>
              </a:ext>
            </a:extLst>
          </p:cNvPr>
          <p:cNvGraphicFramePr>
            <a:graphicFrameLocks noGrp="1"/>
          </p:cNvGraphicFramePr>
          <p:nvPr>
            <p:extLst>
              <p:ext uri="{D42A27DB-BD31-4B8C-83A1-F6EECF244321}">
                <p14:modId xmlns:p14="http://schemas.microsoft.com/office/powerpoint/2010/main" val="903478837"/>
              </p:ext>
            </p:extLst>
          </p:nvPr>
        </p:nvGraphicFramePr>
        <p:xfrm>
          <a:off x="1550654" y="1732836"/>
          <a:ext cx="1947672" cy="304800"/>
        </p:xfrm>
        <a:graphic>
          <a:graphicData uri="http://schemas.openxmlformats.org/drawingml/2006/table">
            <a:tbl>
              <a:tblPr firstRow="1" bandRow="1">
                <a:tableStyleId>{2C030EB3-7B6D-48EB-B5A0-625C2C104895}</a:tableStyleId>
              </a:tblPr>
              <a:tblGrid>
                <a:gridCol w="324612">
                  <a:extLst>
                    <a:ext uri="{9D8B030D-6E8A-4147-A177-3AD203B41FA5}">
                      <a16:colId xmlns:a16="http://schemas.microsoft.com/office/drawing/2014/main" val="4262177104"/>
                    </a:ext>
                  </a:extLst>
                </a:gridCol>
                <a:gridCol w="324612">
                  <a:extLst>
                    <a:ext uri="{9D8B030D-6E8A-4147-A177-3AD203B41FA5}">
                      <a16:colId xmlns:a16="http://schemas.microsoft.com/office/drawing/2014/main" val="444719221"/>
                    </a:ext>
                  </a:extLst>
                </a:gridCol>
                <a:gridCol w="324612">
                  <a:extLst>
                    <a:ext uri="{9D8B030D-6E8A-4147-A177-3AD203B41FA5}">
                      <a16:colId xmlns:a16="http://schemas.microsoft.com/office/drawing/2014/main" val="503573122"/>
                    </a:ext>
                  </a:extLst>
                </a:gridCol>
                <a:gridCol w="324612">
                  <a:extLst>
                    <a:ext uri="{9D8B030D-6E8A-4147-A177-3AD203B41FA5}">
                      <a16:colId xmlns:a16="http://schemas.microsoft.com/office/drawing/2014/main" val="3810806040"/>
                    </a:ext>
                  </a:extLst>
                </a:gridCol>
                <a:gridCol w="324612">
                  <a:extLst>
                    <a:ext uri="{9D8B030D-6E8A-4147-A177-3AD203B41FA5}">
                      <a16:colId xmlns:a16="http://schemas.microsoft.com/office/drawing/2014/main" val="3984367829"/>
                    </a:ext>
                  </a:extLst>
                </a:gridCol>
                <a:gridCol w="324612">
                  <a:extLst>
                    <a:ext uri="{9D8B030D-6E8A-4147-A177-3AD203B41FA5}">
                      <a16:colId xmlns:a16="http://schemas.microsoft.com/office/drawing/2014/main" val="420078882"/>
                    </a:ext>
                  </a:extLst>
                </a:gridCol>
              </a:tblGrid>
              <a:tr h="185420">
                <a:tc>
                  <a:txBody>
                    <a:bodyPr/>
                    <a:lstStyle/>
                    <a:p>
                      <a:r>
                        <a:rPr lang="en-SG" dirty="0"/>
                        <a:t>0</a:t>
                      </a:r>
                    </a:p>
                  </a:txBody>
                  <a:tcPr/>
                </a:tc>
                <a:tc>
                  <a:txBody>
                    <a:bodyPr/>
                    <a:lstStyle/>
                    <a:p>
                      <a:r>
                        <a:rPr lang="en-SG" dirty="0"/>
                        <a:t>0</a:t>
                      </a:r>
                    </a:p>
                  </a:txBody>
                  <a:tcPr/>
                </a:tc>
                <a:tc>
                  <a:txBody>
                    <a:bodyPr/>
                    <a:lstStyle/>
                    <a:p>
                      <a:r>
                        <a:rPr lang="en-SG" dirty="0"/>
                        <a:t>0</a:t>
                      </a:r>
                    </a:p>
                  </a:txBody>
                  <a:tcPr/>
                </a:tc>
                <a:tc>
                  <a:txBody>
                    <a:bodyPr/>
                    <a:lstStyle/>
                    <a:p>
                      <a:r>
                        <a:rPr lang="en-SG" dirty="0"/>
                        <a:t>2</a:t>
                      </a:r>
                    </a:p>
                  </a:txBody>
                  <a:tcPr/>
                </a:tc>
                <a:tc>
                  <a:txBody>
                    <a:bodyPr/>
                    <a:lstStyle/>
                    <a:p>
                      <a:r>
                        <a:rPr lang="en-SG" dirty="0"/>
                        <a:t>2</a:t>
                      </a:r>
                    </a:p>
                  </a:txBody>
                  <a:tcPr/>
                </a:tc>
                <a:tc>
                  <a:txBody>
                    <a:bodyPr/>
                    <a:lstStyle/>
                    <a:p>
                      <a:r>
                        <a:rPr lang="en-SG" dirty="0"/>
                        <a:t>1</a:t>
                      </a:r>
                    </a:p>
                  </a:txBody>
                  <a:tcPr/>
                </a:tc>
                <a:extLst>
                  <a:ext uri="{0D108BD9-81ED-4DB2-BD59-A6C34878D82A}">
                    <a16:rowId xmlns:a16="http://schemas.microsoft.com/office/drawing/2014/main" val="663204879"/>
                  </a:ext>
                </a:extLst>
              </a:tr>
            </a:tbl>
          </a:graphicData>
        </a:graphic>
      </p:graphicFrame>
      <p:graphicFrame>
        <p:nvGraphicFramePr>
          <p:cNvPr id="17" name="Table 3">
            <a:extLst>
              <a:ext uri="{FF2B5EF4-FFF2-40B4-BE49-F238E27FC236}">
                <a16:creationId xmlns:a16="http://schemas.microsoft.com/office/drawing/2014/main" id="{80B1AFF8-8235-4AAC-91CA-748E2B84E005}"/>
              </a:ext>
            </a:extLst>
          </p:cNvPr>
          <p:cNvGraphicFramePr>
            <a:graphicFrameLocks noGrp="1"/>
          </p:cNvGraphicFramePr>
          <p:nvPr>
            <p:extLst>
              <p:ext uri="{D42A27DB-BD31-4B8C-83A1-F6EECF244321}">
                <p14:modId xmlns:p14="http://schemas.microsoft.com/office/powerpoint/2010/main" val="4268640916"/>
              </p:ext>
            </p:extLst>
          </p:nvPr>
        </p:nvGraphicFramePr>
        <p:xfrm>
          <a:off x="3979884" y="1478792"/>
          <a:ext cx="1947672" cy="304800"/>
        </p:xfrm>
        <a:graphic>
          <a:graphicData uri="http://schemas.openxmlformats.org/drawingml/2006/table">
            <a:tbl>
              <a:tblPr firstRow="1" bandRow="1">
                <a:tableStyleId>{2C030EB3-7B6D-48EB-B5A0-625C2C104895}</a:tableStyleId>
              </a:tblPr>
              <a:tblGrid>
                <a:gridCol w="324612">
                  <a:extLst>
                    <a:ext uri="{9D8B030D-6E8A-4147-A177-3AD203B41FA5}">
                      <a16:colId xmlns:a16="http://schemas.microsoft.com/office/drawing/2014/main" val="4262177104"/>
                    </a:ext>
                  </a:extLst>
                </a:gridCol>
                <a:gridCol w="324612">
                  <a:extLst>
                    <a:ext uri="{9D8B030D-6E8A-4147-A177-3AD203B41FA5}">
                      <a16:colId xmlns:a16="http://schemas.microsoft.com/office/drawing/2014/main" val="444719221"/>
                    </a:ext>
                  </a:extLst>
                </a:gridCol>
                <a:gridCol w="324612">
                  <a:extLst>
                    <a:ext uri="{9D8B030D-6E8A-4147-A177-3AD203B41FA5}">
                      <a16:colId xmlns:a16="http://schemas.microsoft.com/office/drawing/2014/main" val="503573122"/>
                    </a:ext>
                  </a:extLst>
                </a:gridCol>
                <a:gridCol w="324612">
                  <a:extLst>
                    <a:ext uri="{9D8B030D-6E8A-4147-A177-3AD203B41FA5}">
                      <a16:colId xmlns:a16="http://schemas.microsoft.com/office/drawing/2014/main" val="3810806040"/>
                    </a:ext>
                  </a:extLst>
                </a:gridCol>
                <a:gridCol w="324612">
                  <a:extLst>
                    <a:ext uri="{9D8B030D-6E8A-4147-A177-3AD203B41FA5}">
                      <a16:colId xmlns:a16="http://schemas.microsoft.com/office/drawing/2014/main" val="3984367829"/>
                    </a:ext>
                  </a:extLst>
                </a:gridCol>
                <a:gridCol w="324612">
                  <a:extLst>
                    <a:ext uri="{9D8B030D-6E8A-4147-A177-3AD203B41FA5}">
                      <a16:colId xmlns:a16="http://schemas.microsoft.com/office/drawing/2014/main" val="420078882"/>
                    </a:ext>
                  </a:extLst>
                </a:gridCol>
              </a:tblGrid>
              <a:tr h="185420">
                <a:tc>
                  <a:txBody>
                    <a:bodyPr/>
                    <a:lstStyle/>
                    <a:p>
                      <a:endParaRPr lang="en-SG" dirty="0"/>
                    </a:p>
                  </a:txBody>
                  <a:tcPr>
                    <a:solidFill>
                      <a:schemeClr val="accent1"/>
                    </a:solidFill>
                  </a:tcPr>
                </a:tc>
                <a:tc>
                  <a:txBody>
                    <a:bodyPr/>
                    <a:lstStyle/>
                    <a:p>
                      <a:endParaRPr lang="en-SG" dirty="0"/>
                    </a:p>
                  </a:txBody>
                  <a:tcPr>
                    <a:solidFill>
                      <a:schemeClr val="accent1"/>
                    </a:solidFill>
                  </a:tcPr>
                </a:tc>
                <a:tc>
                  <a:txBody>
                    <a:bodyPr/>
                    <a:lstStyle/>
                    <a:p>
                      <a:endParaRPr lang="en-SG" dirty="0"/>
                    </a:p>
                  </a:txBody>
                  <a:tcPr>
                    <a:solidFill>
                      <a:schemeClr val="accent1"/>
                    </a:solidFill>
                  </a:tcPr>
                </a:tc>
                <a:tc>
                  <a:txBody>
                    <a:bodyPr/>
                    <a:lstStyle/>
                    <a:p>
                      <a:endParaRPr lang="en-SG" dirty="0"/>
                    </a:p>
                  </a:txBody>
                  <a:tcPr>
                    <a:solidFill>
                      <a:schemeClr val="accent1"/>
                    </a:solidFill>
                  </a:tcPr>
                </a:tc>
                <a:tc>
                  <a:txBody>
                    <a:bodyPr/>
                    <a:lstStyle/>
                    <a:p>
                      <a:endParaRPr lang="en-SG" dirty="0"/>
                    </a:p>
                  </a:txBody>
                  <a:tcPr>
                    <a:solidFill>
                      <a:schemeClr val="accent1"/>
                    </a:solidFill>
                  </a:tcPr>
                </a:tc>
                <a:tc>
                  <a:txBody>
                    <a:bodyPr/>
                    <a:lstStyle/>
                    <a:p>
                      <a:endParaRPr lang="en-SG" dirty="0"/>
                    </a:p>
                  </a:txBody>
                  <a:tcPr>
                    <a:solidFill>
                      <a:schemeClr val="accent1"/>
                    </a:solidFill>
                  </a:tcPr>
                </a:tc>
                <a:extLst>
                  <a:ext uri="{0D108BD9-81ED-4DB2-BD59-A6C34878D82A}">
                    <a16:rowId xmlns:a16="http://schemas.microsoft.com/office/drawing/2014/main" val="663204879"/>
                  </a:ext>
                </a:extLst>
              </a:tr>
            </a:tbl>
          </a:graphicData>
        </a:graphic>
      </p:graphicFrame>
      <p:sp>
        <p:nvSpPr>
          <p:cNvPr id="4" name="Arrow: Right 3">
            <a:extLst>
              <a:ext uri="{FF2B5EF4-FFF2-40B4-BE49-F238E27FC236}">
                <a16:creationId xmlns:a16="http://schemas.microsoft.com/office/drawing/2014/main" id="{1BB8F731-37CD-485C-8B8F-9CE2FFA2B6CF}"/>
              </a:ext>
            </a:extLst>
          </p:cNvPr>
          <p:cNvSpPr/>
          <p:nvPr/>
        </p:nvSpPr>
        <p:spPr>
          <a:xfrm>
            <a:off x="6091507" y="1455208"/>
            <a:ext cx="266960" cy="27762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a:p>
        </p:txBody>
      </p:sp>
      <p:pic>
        <p:nvPicPr>
          <p:cNvPr id="5" name="Picture 4">
            <a:extLst>
              <a:ext uri="{FF2B5EF4-FFF2-40B4-BE49-F238E27FC236}">
                <a16:creationId xmlns:a16="http://schemas.microsoft.com/office/drawing/2014/main" id="{645646CE-D14C-438E-8AA4-44261D4EA5D8}"/>
              </a:ext>
            </a:extLst>
          </p:cNvPr>
          <p:cNvPicPr>
            <a:picLocks noChangeAspect="1"/>
          </p:cNvPicPr>
          <p:nvPr/>
        </p:nvPicPr>
        <p:blipFill>
          <a:blip r:embed="rId3"/>
          <a:stretch>
            <a:fillRect/>
          </a:stretch>
        </p:blipFill>
        <p:spPr>
          <a:xfrm>
            <a:off x="6409114" y="1298047"/>
            <a:ext cx="1515642" cy="814968"/>
          </a:xfrm>
          <a:prstGeom prst="rect">
            <a:avLst/>
          </a:prstGeom>
        </p:spPr>
      </p:pic>
      <p:sp>
        <p:nvSpPr>
          <p:cNvPr id="18" name="TextBox 17">
            <a:extLst>
              <a:ext uri="{FF2B5EF4-FFF2-40B4-BE49-F238E27FC236}">
                <a16:creationId xmlns:a16="http://schemas.microsoft.com/office/drawing/2014/main" id="{8E6F0EBA-4AB7-4B35-9748-C34E936625B7}"/>
              </a:ext>
            </a:extLst>
          </p:cNvPr>
          <p:cNvSpPr txBox="1"/>
          <p:nvPr/>
        </p:nvSpPr>
        <p:spPr>
          <a:xfrm>
            <a:off x="6782841" y="2104676"/>
            <a:ext cx="768188" cy="461665"/>
          </a:xfrm>
          <a:prstGeom prst="rect">
            <a:avLst/>
          </a:prstGeom>
          <a:noFill/>
        </p:spPr>
        <p:txBody>
          <a:bodyPr wrap="square" rtlCol="0">
            <a:spAutoFit/>
          </a:bodyPr>
          <a:lstStyle/>
          <a:p>
            <a:r>
              <a:rPr lang="en-US" sz="2400" dirty="0"/>
              <a:t>NN</a:t>
            </a:r>
            <a:endParaRPr lang="en-SG" sz="2400" dirty="0"/>
          </a:p>
        </p:txBody>
      </p:sp>
      <p:graphicFrame>
        <p:nvGraphicFramePr>
          <p:cNvPr id="19" name="Table 3">
            <a:extLst>
              <a:ext uri="{FF2B5EF4-FFF2-40B4-BE49-F238E27FC236}">
                <a16:creationId xmlns:a16="http://schemas.microsoft.com/office/drawing/2014/main" id="{C09AD3CF-E4E2-4848-B877-F86C36E283A8}"/>
              </a:ext>
            </a:extLst>
          </p:cNvPr>
          <p:cNvGraphicFramePr>
            <a:graphicFrameLocks noGrp="1"/>
          </p:cNvGraphicFramePr>
          <p:nvPr>
            <p:extLst>
              <p:ext uri="{D42A27DB-BD31-4B8C-83A1-F6EECF244321}">
                <p14:modId xmlns:p14="http://schemas.microsoft.com/office/powerpoint/2010/main" val="123457320"/>
              </p:ext>
            </p:extLst>
          </p:nvPr>
        </p:nvGraphicFramePr>
        <p:xfrm>
          <a:off x="8060728" y="1535183"/>
          <a:ext cx="973836" cy="304800"/>
        </p:xfrm>
        <a:graphic>
          <a:graphicData uri="http://schemas.openxmlformats.org/drawingml/2006/table">
            <a:tbl>
              <a:tblPr firstRow="1" bandRow="1">
                <a:tableStyleId>{2C030EB3-7B6D-48EB-B5A0-625C2C104895}</a:tableStyleId>
              </a:tblPr>
              <a:tblGrid>
                <a:gridCol w="324612">
                  <a:extLst>
                    <a:ext uri="{9D8B030D-6E8A-4147-A177-3AD203B41FA5}">
                      <a16:colId xmlns:a16="http://schemas.microsoft.com/office/drawing/2014/main" val="4262177104"/>
                    </a:ext>
                  </a:extLst>
                </a:gridCol>
                <a:gridCol w="324612">
                  <a:extLst>
                    <a:ext uri="{9D8B030D-6E8A-4147-A177-3AD203B41FA5}">
                      <a16:colId xmlns:a16="http://schemas.microsoft.com/office/drawing/2014/main" val="444719221"/>
                    </a:ext>
                  </a:extLst>
                </a:gridCol>
                <a:gridCol w="324612">
                  <a:extLst>
                    <a:ext uri="{9D8B030D-6E8A-4147-A177-3AD203B41FA5}">
                      <a16:colId xmlns:a16="http://schemas.microsoft.com/office/drawing/2014/main" val="503573122"/>
                    </a:ext>
                  </a:extLst>
                </a:gridCol>
              </a:tblGrid>
              <a:tr h="185420">
                <a:tc>
                  <a:txBody>
                    <a:bodyPr/>
                    <a:lstStyle/>
                    <a:p>
                      <a:r>
                        <a:rPr lang="en-SG" dirty="0"/>
                        <a:t>1</a:t>
                      </a:r>
                    </a:p>
                  </a:txBody>
                  <a:tcPr>
                    <a:solidFill>
                      <a:srgbClr val="7030A0"/>
                    </a:solidFill>
                  </a:tcPr>
                </a:tc>
                <a:tc>
                  <a:txBody>
                    <a:bodyPr/>
                    <a:lstStyle/>
                    <a:p>
                      <a:r>
                        <a:rPr lang="en-SG" dirty="0"/>
                        <a:t>3</a:t>
                      </a:r>
                    </a:p>
                  </a:txBody>
                  <a:tcPr>
                    <a:solidFill>
                      <a:srgbClr val="7030A0"/>
                    </a:solidFill>
                  </a:tcPr>
                </a:tc>
                <a:tc>
                  <a:txBody>
                    <a:bodyPr/>
                    <a:lstStyle/>
                    <a:p>
                      <a:r>
                        <a:rPr lang="en-SG" dirty="0"/>
                        <a:t>0</a:t>
                      </a:r>
                    </a:p>
                  </a:txBody>
                  <a:tcPr>
                    <a:solidFill>
                      <a:srgbClr val="7030A0"/>
                    </a:solidFill>
                  </a:tcPr>
                </a:tc>
                <a:extLst>
                  <a:ext uri="{0D108BD9-81ED-4DB2-BD59-A6C34878D82A}">
                    <a16:rowId xmlns:a16="http://schemas.microsoft.com/office/drawing/2014/main" val="663204879"/>
                  </a:ext>
                </a:extLst>
              </a:tr>
            </a:tbl>
          </a:graphicData>
        </a:graphic>
      </p:graphicFrame>
      <p:graphicFrame>
        <p:nvGraphicFramePr>
          <p:cNvPr id="20" name="Table 3">
            <a:extLst>
              <a:ext uri="{FF2B5EF4-FFF2-40B4-BE49-F238E27FC236}">
                <a16:creationId xmlns:a16="http://schemas.microsoft.com/office/drawing/2014/main" id="{A5CFECA1-6CCA-45AC-8891-DCFDE765F4FC}"/>
              </a:ext>
            </a:extLst>
          </p:cNvPr>
          <p:cNvGraphicFramePr>
            <a:graphicFrameLocks noGrp="1"/>
          </p:cNvGraphicFramePr>
          <p:nvPr>
            <p:extLst>
              <p:ext uri="{D42A27DB-BD31-4B8C-83A1-F6EECF244321}">
                <p14:modId xmlns:p14="http://schemas.microsoft.com/office/powerpoint/2010/main" val="3811934564"/>
              </p:ext>
            </p:extLst>
          </p:nvPr>
        </p:nvGraphicFramePr>
        <p:xfrm>
          <a:off x="5219263" y="2995233"/>
          <a:ext cx="1947672" cy="304800"/>
        </p:xfrm>
        <a:graphic>
          <a:graphicData uri="http://schemas.openxmlformats.org/drawingml/2006/table">
            <a:tbl>
              <a:tblPr firstRow="1" bandRow="1">
                <a:tableStyleId>{A978B726-2AFE-4137-B943-8604406FCCEC}</a:tableStyleId>
              </a:tblPr>
              <a:tblGrid>
                <a:gridCol w="324612">
                  <a:extLst>
                    <a:ext uri="{9D8B030D-6E8A-4147-A177-3AD203B41FA5}">
                      <a16:colId xmlns:a16="http://schemas.microsoft.com/office/drawing/2014/main" val="4262177104"/>
                    </a:ext>
                  </a:extLst>
                </a:gridCol>
                <a:gridCol w="324612">
                  <a:extLst>
                    <a:ext uri="{9D8B030D-6E8A-4147-A177-3AD203B41FA5}">
                      <a16:colId xmlns:a16="http://schemas.microsoft.com/office/drawing/2014/main" val="444719221"/>
                    </a:ext>
                  </a:extLst>
                </a:gridCol>
                <a:gridCol w="324612">
                  <a:extLst>
                    <a:ext uri="{9D8B030D-6E8A-4147-A177-3AD203B41FA5}">
                      <a16:colId xmlns:a16="http://schemas.microsoft.com/office/drawing/2014/main" val="503573122"/>
                    </a:ext>
                  </a:extLst>
                </a:gridCol>
                <a:gridCol w="324612">
                  <a:extLst>
                    <a:ext uri="{9D8B030D-6E8A-4147-A177-3AD203B41FA5}">
                      <a16:colId xmlns:a16="http://schemas.microsoft.com/office/drawing/2014/main" val="3810806040"/>
                    </a:ext>
                  </a:extLst>
                </a:gridCol>
                <a:gridCol w="324612">
                  <a:extLst>
                    <a:ext uri="{9D8B030D-6E8A-4147-A177-3AD203B41FA5}">
                      <a16:colId xmlns:a16="http://schemas.microsoft.com/office/drawing/2014/main" val="3984367829"/>
                    </a:ext>
                  </a:extLst>
                </a:gridCol>
                <a:gridCol w="324612">
                  <a:extLst>
                    <a:ext uri="{9D8B030D-6E8A-4147-A177-3AD203B41FA5}">
                      <a16:colId xmlns:a16="http://schemas.microsoft.com/office/drawing/2014/main" val="420078882"/>
                    </a:ext>
                  </a:extLst>
                </a:gridCol>
              </a:tblGrid>
              <a:tr h="185420">
                <a:tc>
                  <a:txBody>
                    <a:bodyPr/>
                    <a:lstStyle/>
                    <a:p>
                      <a:r>
                        <a:rPr lang="en-SG" dirty="0"/>
                        <a:t>1</a:t>
                      </a:r>
                    </a:p>
                  </a:txBody>
                  <a:tcPr>
                    <a:solidFill>
                      <a:srgbClr val="C00000"/>
                    </a:solidFill>
                  </a:tcPr>
                </a:tc>
                <a:tc>
                  <a:txBody>
                    <a:bodyPr/>
                    <a:lstStyle/>
                    <a:p>
                      <a:r>
                        <a:rPr lang="en-SG" dirty="0"/>
                        <a:t>0</a:t>
                      </a:r>
                    </a:p>
                  </a:txBody>
                  <a:tcPr>
                    <a:solidFill>
                      <a:srgbClr val="C00000"/>
                    </a:solidFill>
                  </a:tcPr>
                </a:tc>
                <a:tc>
                  <a:txBody>
                    <a:bodyPr/>
                    <a:lstStyle/>
                    <a:p>
                      <a:r>
                        <a:rPr lang="en-SG" dirty="0"/>
                        <a:t>1</a:t>
                      </a:r>
                    </a:p>
                  </a:txBody>
                  <a:tcPr>
                    <a:solidFill>
                      <a:srgbClr val="C00000"/>
                    </a:solidFill>
                  </a:tcPr>
                </a:tc>
                <a:tc>
                  <a:txBody>
                    <a:bodyPr/>
                    <a:lstStyle/>
                    <a:p>
                      <a:r>
                        <a:rPr lang="en-SG" dirty="0"/>
                        <a:t>1</a:t>
                      </a:r>
                    </a:p>
                  </a:txBody>
                  <a:tcPr>
                    <a:solidFill>
                      <a:srgbClr val="C00000"/>
                    </a:solidFill>
                  </a:tcPr>
                </a:tc>
                <a:tc>
                  <a:txBody>
                    <a:bodyPr/>
                    <a:lstStyle/>
                    <a:p>
                      <a:r>
                        <a:rPr lang="en-SG" dirty="0"/>
                        <a:t>1</a:t>
                      </a:r>
                    </a:p>
                  </a:txBody>
                  <a:tcPr>
                    <a:solidFill>
                      <a:srgbClr val="C00000"/>
                    </a:solidFill>
                  </a:tcPr>
                </a:tc>
                <a:tc>
                  <a:txBody>
                    <a:bodyPr/>
                    <a:lstStyle/>
                    <a:p>
                      <a:r>
                        <a:rPr lang="en-SG" dirty="0"/>
                        <a:t>2</a:t>
                      </a:r>
                    </a:p>
                  </a:txBody>
                  <a:tcPr>
                    <a:solidFill>
                      <a:srgbClr val="C00000"/>
                    </a:solidFill>
                  </a:tcPr>
                </a:tc>
                <a:extLst>
                  <a:ext uri="{0D108BD9-81ED-4DB2-BD59-A6C34878D82A}">
                    <a16:rowId xmlns:a16="http://schemas.microsoft.com/office/drawing/2014/main" val="663204879"/>
                  </a:ext>
                </a:extLst>
              </a:tr>
            </a:tbl>
          </a:graphicData>
        </a:graphic>
      </p:graphicFrame>
      <p:graphicFrame>
        <p:nvGraphicFramePr>
          <p:cNvPr id="21" name="Table 3">
            <a:extLst>
              <a:ext uri="{FF2B5EF4-FFF2-40B4-BE49-F238E27FC236}">
                <a16:creationId xmlns:a16="http://schemas.microsoft.com/office/drawing/2014/main" id="{9CE6A51B-C171-4951-8E3A-9078520C4368}"/>
              </a:ext>
            </a:extLst>
          </p:cNvPr>
          <p:cNvGraphicFramePr>
            <a:graphicFrameLocks noGrp="1"/>
          </p:cNvGraphicFramePr>
          <p:nvPr>
            <p:extLst>
              <p:ext uri="{D42A27DB-BD31-4B8C-83A1-F6EECF244321}">
                <p14:modId xmlns:p14="http://schemas.microsoft.com/office/powerpoint/2010/main" val="1792084606"/>
              </p:ext>
            </p:extLst>
          </p:nvPr>
        </p:nvGraphicFramePr>
        <p:xfrm>
          <a:off x="1811156" y="1912541"/>
          <a:ext cx="1947672" cy="304800"/>
        </p:xfrm>
        <a:graphic>
          <a:graphicData uri="http://schemas.openxmlformats.org/drawingml/2006/table">
            <a:tbl>
              <a:tblPr firstRow="1" bandRow="1">
                <a:tableStyleId>{A978B726-2AFE-4137-B943-8604406FCCEC}</a:tableStyleId>
              </a:tblPr>
              <a:tblGrid>
                <a:gridCol w="324612">
                  <a:extLst>
                    <a:ext uri="{9D8B030D-6E8A-4147-A177-3AD203B41FA5}">
                      <a16:colId xmlns:a16="http://schemas.microsoft.com/office/drawing/2014/main" val="4262177104"/>
                    </a:ext>
                  </a:extLst>
                </a:gridCol>
                <a:gridCol w="324612">
                  <a:extLst>
                    <a:ext uri="{9D8B030D-6E8A-4147-A177-3AD203B41FA5}">
                      <a16:colId xmlns:a16="http://schemas.microsoft.com/office/drawing/2014/main" val="444719221"/>
                    </a:ext>
                  </a:extLst>
                </a:gridCol>
                <a:gridCol w="324612">
                  <a:extLst>
                    <a:ext uri="{9D8B030D-6E8A-4147-A177-3AD203B41FA5}">
                      <a16:colId xmlns:a16="http://schemas.microsoft.com/office/drawing/2014/main" val="503573122"/>
                    </a:ext>
                  </a:extLst>
                </a:gridCol>
                <a:gridCol w="324612">
                  <a:extLst>
                    <a:ext uri="{9D8B030D-6E8A-4147-A177-3AD203B41FA5}">
                      <a16:colId xmlns:a16="http://schemas.microsoft.com/office/drawing/2014/main" val="3810806040"/>
                    </a:ext>
                  </a:extLst>
                </a:gridCol>
                <a:gridCol w="324612">
                  <a:extLst>
                    <a:ext uri="{9D8B030D-6E8A-4147-A177-3AD203B41FA5}">
                      <a16:colId xmlns:a16="http://schemas.microsoft.com/office/drawing/2014/main" val="3984367829"/>
                    </a:ext>
                  </a:extLst>
                </a:gridCol>
                <a:gridCol w="324612">
                  <a:extLst>
                    <a:ext uri="{9D8B030D-6E8A-4147-A177-3AD203B41FA5}">
                      <a16:colId xmlns:a16="http://schemas.microsoft.com/office/drawing/2014/main" val="420078882"/>
                    </a:ext>
                  </a:extLst>
                </a:gridCol>
              </a:tblGrid>
              <a:tr h="185420">
                <a:tc>
                  <a:txBody>
                    <a:bodyPr/>
                    <a:lstStyle/>
                    <a:p>
                      <a:r>
                        <a:rPr lang="en-SG" dirty="0"/>
                        <a:t>1</a:t>
                      </a:r>
                    </a:p>
                  </a:txBody>
                  <a:tcPr>
                    <a:solidFill>
                      <a:srgbClr val="C00000"/>
                    </a:solidFill>
                  </a:tcPr>
                </a:tc>
                <a:tc>
                  <a:txBody>
                    <a:bodyPr/>
                    <a:lstStyle/>
                    <a:p>
                      <a:r>
                        <a:rPr lang="en-SG" dirty="0"/>
                        <a:t>0</a:t>
                      </a:r>
                    </a:p>
                  </a:txBody>
                  <a:tcPr>
                    <a:solidFill>
                      <a:srgbClr val="C00000"/>
                    </a:solidFill>
                  </a:tcPr>
                </a:tc>
                <a:tc>
                  <a:txBody>
                    <a:bodyPr/>
                    <a:lstStyle/>
                    <a:p>
                      <a:r>
                        <a:rPr lang="en-SG" dirty="0"/>
                        <a:t>1</a:t>
                      </a:r>
                    </a:p>
                  </a:txBody>
                  <a:tcPr>
                    <a:solidFill>
                      <a:srgbClr val="C00000"/>
                    </a:solidFill>
                  </a:tcPr>
                </a:tc>
                <a:tc>
                  <a:txBody>
                    <a:bodyPr/>
                    <a:lstStyle/>
                    <a:p>
                      <a:r>
                        <a:rPr lang="en-SG" dirty="0"/>
                        <a:t>1</a:t>
                      </a:r>
                    </a:p>
                  </a:txBody>
                  <a:tcPr>
                    <a:solidFill>
                      <a:srgbClr val="C00000"/>
                    </a:solidFill>
                  </a:tcPr>
                </a:tc>
                <a:tc>
                  <a:txBody>
                    <a:bodyPr/>
                    <a:lstStyle/>
                    <a:p>
                      <a:r>
                        <a:rPr lang="en-SG" dirty="0"/>
                        <a:t>1</a:t>
                      </a:r>
                    </a:p>
                  </a:txBody>
                  <a:tcPr>
                    <a:solidFill>
                      <a:srgbClr val="C00000"/>
                    </a:solidFill>
                  </a:tcPr>
                </a:tc>
                <a:tc>
                  <a:txBody>
                    <a:bodyPr/>
                    <a:lstStyle/>
                    <a:p>
                      <a:r>
                        <a:rPr lang="en-SG" dirty="0"/>
                        <a:t>2</a:t>
                      </a:r>
                    </a:p>
                  </a:txBody>
                  <a:tcPr>
                    <a:solidFill>
                      <a:srgbClr val="C00000"/>
                    </a:solidFill>
                  </a:tcPr>
                </a:tc>
                <a:extLst>
                  <a:ext uri="{0D108BD9-81ED-4DB2-BD59-A6C34878D82A}">
                    <a16:rowId xmlns:a16="http://schemas.microsoft.com/office/drawing/2014/main" val="663204879"/>
                  </a:ext>
                </a:extLst>
              </a:tr>
            </a:tbl>
          </a:graphicData>
        </a:graphic>
      </p:graphicFrame>
      <p:sp>
        <p:nvSpPr>
          <p:cNvPr id="22" name="TextBox 21">
            <a:extLst>
              <a:ext uri="{FF2B5EF4-FFF2-40B4-BE49-F238E27FC236}">
                <a16:creationId xmlns:a16="http://schemas.microsoft.com/office/drawing/2014/main" id="{04AC7214-5B31-4C3B-BCA2-C48299B30CF7}"/>
              </a:ext>
            </a:extLst>
          </p:cNvPr>
          <p:cNvSpPr txBox="1"/>
          <p:nvPr/>
        </p:nvSpPr>
        <p:spPr>
          <a:xfrm>
            <a:off x="7867585" y="1842613"/>
            <a:ext cx="1360122" cy="304800"/>
          </a:xfrm>
          <a:prstGeom prst="rect">
            <a:avLst/>
          </a:prstGeom>
          <a:noFill/>
        </p:spPr>
        <p:txBody>
          <a:bodyPr wrap="square" rtlCol="0">
            <a:spAutoFit/>
          </a:bodyPr>
          <a:lstStyle/>
          <a:p>
            <a:r>
              <a:rPr lang="en-US" dirty="0"/>
              <a:t>Updated node</a:t>
            </a:r>
            <a:endParaRPr lang="en-SG" dirty="0"/>
          </a:p>
        </p:txBody>
      </p:sp>
      <p:sp>
        <p:nvSpPr>
          <p:cNvPr id="23" name="TextBox 22">
            <a:extLst>
              <a:ext uri="{FF2B5EF4-FFF2-40B4-BE49-F238E27FC236}">
                <a16:creationId xmlns:a16="http://schemas.microsoft.com/office/drawing/2014/main" id="{5F99CD13-5FB4-481B-81EA-BCEEADD7D137}"/>
              </a:ext>
            </a:extLst>
          </p:cNvPr>
          <p:cNvSpPr txBox="1"/>
          <p:nvPr/>
        </p:nvSpPr>
        <p:spPr>
          <a:xfrm>
            <a:off x="4211347" y="1816562"/>
            <a:ext cx="1583948" cy="307777"/>
          </a:xfrm>
          <a:prstGeom prst="rect">
            <a:avLst/>
          </a:prstGeom>
          <a:noFill/>
        </p:spPr>
        <p:txBody>
          <a:bodyPr wrap="square" rtlCol="0">
            <a:spAutoFit/>
          </a:bodyPr>
          <a:lstStyle/>
          <a:p>
            <a:r>
              <a:rPr lang="en-US" dirty="0"/>
              <a:t>Aggregated node</a:t>
            </a:r>
            <a:endParaRPr lang="en-SG" dirty="0"/>
          </a:p>
        </p:txBody>
      </p:sp>
      <p:graphicFrame>
        <p:nvGraphicFramePr>
          <p:cNvPr id="24" name="Table 3">
            <a:extLst>
              <a:ext uri="{FF2B5EF4-FFF2-40B4-BE49-F238E27FC236}">
                <a16:creationId xmlns:a16="http://schemas.microsoft.com/office/drawing/2014/main" id="{5931023A-66E0-422B-9E6E-B4EC6309E002}"/>
              </a:ext>
            </a:extLst>
          </p:cNvPr>
          <p:cNvGraphicFramePr>
            <a:graphicFrameLocks noGrp="1"/>
          </p:cNvGraphicFramePr>
          <p:nvPr>
            <p:extLst>
              <p:ext uri="{D42A27DB-BD31-4B8C-83A1-F6EECF244321}">
                <p14:modId xmlns:p14="http://schemas.microsoft.com/office/powerpoint/2010/main" val="3543052579"/>
              </p:ext>
            </p:extLst>
          </p:nvPr>
        </p:nvGraphicFramePr>
        <p:xfrm>
          <a:off x="3598164" y="4798802"/>
          <a:ext cx="1947672" cy="304800"/>
        </p:xfrm>
        <a:graphic>
          <a:graphicData uri="http://schemas.openxmlformats.org/drawingml/2006/table">
            <a:tbl>
              <a:tblPr firstRow="1" bandRow="1">
                <a:tableStyleId>{2C030EB3-7B6D-48EB-B5A0-625C2C104895}</a:tableStyleId>
              </a:tblPr>
              <a:tblGrid>
                <a:gridCol w="324612">
                  <a:extLst>
                    <a:ext uri="{9D8B030D-6E8A-4147-A177-3AD203B41FA5}">
                      <a16:colId xmlns:a16="http://schemas.microsoft.com/office/drawing/2014/main" val="4262177104"/>
                    </a:ext>
                  </a:extLst>
                </a:gridCol>
                <a:gridCol w="324612">
                  <a:extLst>
                    <a:ext uri="{9D8B030D-6E8A-4147-A177-3AD203B41FA5}">
                      <a16:colId xmlns:a16="http://schemas.microsoft.com/office/drawing/2014/main" val="444719221"/>
                    </a:ext>
                  </a:extLst>
                </a:gridCol>
                <a:gridCol w="324612">
                  <a:extLst>
                    <a:ext uri="{9D8B030D-6E8A-4147-A177-3AD203B41FA5}">
                      <a16:colId xmlns:a16="http://schemas.microsoft.com/office/drawing/2014/main" val="503573122"/>
                    </a:ext>
                  </a:extLst>
                </a:gridCol>
                <a:gridCol w="324612">
                  <a:extLst>
                    <a:ext uri="{9D8B030D-6E8A-4147-A177-3AD203B41FA5}">
                      <a16:colId xmlns:a16="http://schemas.microsoft.com/office/drawing/2014/main" val="3810806040"/>
                    </a:ext>
                  </a:extLst>
                </a:gridCol>
                <a:gridCol w="324612">
                  <a:extLst>
                    <a:ext uri="{9D8B030D-6E8A-4147-A177-3AD203B41FA5}">
                      <a16:colId xmlns:a16="http://schemas.microsoft.com/office/drawing/2014/main" val="3984367829"/>
                    </a:ext>
                  </a:extLst>
                </a:gridCol>
                <a:gridCol w="324612">
                  <a:extLst>
                    <a:ext uri="{9D8B030D-6E8A-4147-A177-3AD203B41FA5}">
                      <a16:colId xmlns:a16="http://schemas.microsoft.com/office/drawing/2014/main" val="420078882"/>
                    </a:ext>
                  </a:extLst>
                </a:gridCol>
              </a:tblGrid>
              <a:tr h="185420">
                <a:tc>
                  <a:txBody>
                    <a:bodyPr/>
                    <a:lstStyle/>
                    <a:p>
                      <a:r>
                        <a:rPr lang="en-SG" dirty="0"/>
                        <a:t>0</a:t>
                      </a:r>
                    </a:p>
                  </a:txBody>
                  <a:tcPr>
                    <a:solidFill>
                      <a:srgbClr val="00B0F0"/>
                    </a:solidFill>
                  </a:tcPr>
                </a:tc>
                <a:tc>
                  <a:txBody>
                    <a:bodyPr/>
                    <a:lstStyle/>
                    <a:p>
                      <a:r>
                        <a:rPr lang="en-SG" dirty="0"/>
                        <a:t>0</a:t>
                      </a:r>
                    </a:p>
                  </a:txBody>
                  <a:tcPr>
                    <a:solidFill>
                      <a:srgbClr val="00B0F0"/>
                    </a:solidFill>
                  </a:tcPr>
                </a:tc>
                <a:tc>
                  <a:txBody>
                    <a:bodyPr/>
                    <a:lstStyle/>
                    <a:p>
                      <a:r>
                        <a:rPr lang="en-SG" dirty="0"/>
                        <a:t>0</a:t>
                      </a:r>
                    </a:p>
                  </a:txBody>
                  <a:tcPr>
                    <a:solidFill>
                      <a:srgbClr val="00B0F0"/>
                    </a:solidFill>
                  </a:tcPr>
                </a:tc>
                <a:tc>
                  <a:txBody>
                    <a:bodyPr/>
                    <a:lstStyle/>
                    <a:p>
                      <a:r>
                        <a:rPr lang="en-SG" dirty="0"/>
                        <a:t>2</a:t>
                      </a:r>
                    </a:p>
                  </a:txBody>
                  <a:tcPr>
                    <a:solidFill>
                      <a:srgbClr val="00B0F0"/>
                    </a:solidFill>
                  </a:tcPr>
                </a:tc>
                <a:tc>
                  <a:txBody>
                    <a:bodyPr/>
                    <a:lstStyle/>
                    <a:p>
                      <a:r>
                        <a:rPr lang="en-SG" dirty="0"/>
                        <a:t>2</a:t>
                      </a:r>
                    </a:p>
                  </a:txBody>
                  <a:tcPr>
                    <a:solidFill>
                      <a:srgbClr val="00B0F0"/>
                    </a:solidFill>
                  </a:tcPr>
                </a:tc>
                <a:tc>
                  <a:txBody>
                    <a:bodyPr/>
                    <a:lstStyle/>
                    <a:p>
                      <a:r>
                        <a:rPr lang="en-SG" dirty="0"/>
                        <a:t>1</a:t>
                      </a:r>
                    </a:p>
                  </a:txBody>
                  <a:tcPr>
                    <a:solidFill>
                      <a:srgbClr val="00B0F0"/>
                    </a:solidFill>
                  </a:tcPr>
                </a:tc>
                <a:extLst>
                  <a:ext uri="{0D108BD9-81ED-4DB2-BD59-A6C34878D82A}">
                    <a16:rowId xmlns:a16="http://schemas.microsoft.com/office/drawing/2014/main" val="663204879"/>
                  </a:ext>
                </a:extLst>
              </a:tr>
            </a:tbl>
          </a:graphicData>
        </a:graphic>
      </p:graphicFrame>
      <p:sp>
        <p:nvSpPr>
          <p:cNvPr id="25" name="TextBox 24">
            <a:extLst>
              <a:ext uri="{FF2B5EF4-FFF2-40B4-BE49-F238E27FC236}">
                <a16:creationId xmlns:a16="http://schemas.microsoft.com/office/drawing/2014/main" id="{1F027654-46FF-4485-B70D-2A8FA38FA58D}"/>
              </a:ext>
            </a:extLst>
          </p:cNvPr>
          <p:cNvSpPr txBox="1"/>
          <p:nvPr/>
        </p:nvSpPr>
        <p:spPr>
          <a:xfrm>
            <a:off x="-67917" y="1862729"/>
            <a:ext cx="1281857" cy="738664"/>
          </a:xfrm>
          <a:prstGeom prst="rect">
            <a:avLst/>
          </a:prstGeom>
          <a:noFill/>
        </p:spPr>
        <p:txBody>
          <a:bodyPr wrap="square">
            <a:spAutoFit/>
          </a:bodyPr>
          <a:lstStyle/>
          <a:p>
            <a:pPr algn="ctr">
              <a:spcAft>
                <a:spcPts val="1200"/>
              </a:spcAft>
            </a:pPr>
            <a:r>
              <a:rPr lang="en-SG" i="1" dirty="0">
                <a:solidFill>
                  <a:srgbClr val="0070C0"/>
                </a:solidFill>
              </a:rPr>
              <a:t>Mean/sum/ weighted sum/etc</a:t>
            </a:r>
          </a:p>
        </p:txBody>
      </p:sp>
      <p:sp>
        <p:nvSpPr>
          <p:cNvPr id="6" name="Slide Number Placeholder 5">
            <a:extLst>
              <a:ext uri="{FF2B5EF4-FFF2-40B4-BE49-F238E27FC236}">
                <a16:creationId xmlns:a16="http://schemas.microsoft.com/office/drawing/2014/main" id="{11986F3B-0C02-424D-AC1E-C8C848EA3CC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22</a:t>
            </a:fld>
            <a:endParaRPr lang="en"/>
          </a:p>
        </p:txBody>
      </p:sp>
    </p:spTree>
    <p:extLst>
      <p:ext uri="{BB962C8B-B14F-4D97-AF65-F5344CB8AC3E}">
        <p14:creationId xmlns:p14="http://schemas.microsoft.com/office/powerpoint/2010/main" val="10098760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latin typeface="Arial" panose="020B0604020202020204" pitchFamily="34" charset="0"/>
                <a:cs typeface="Arial" panose="020B0604020202020204" pitchFamily="34" charset="0"/>
              </a:rPr>
              <a:t>Examples - Updated</a:t>
            </a:r>
            <a:endParaRPr lang="en-SG" b="1" dirty="0">
              <a:solidFill>
                <a:schemeClr val="bg1"/>
              </a:solidFill>
              <a:latin typeface="Arial" panose="020B0604020202020204" pitchFamily="34" charset="0"/>
              <a:cs typeface="Arial" panose="020B0604020202020204" pitchFamily="34" charset="0"/>
            </a:endParaRPr>
          </a:p>
        </p:txBody>
      </p:sp>
      <p:pic>
        <p:nvPicPr>
          <p:cNvPr id="15" name="Picture 14">
            <a:extLst>
              <a:ext uri="{FF2B5EF4-FFF2-40B4-BE49-F238E27FC236}">
                <a16:creationId xmlns:a16="http://schemas.microsoft.com/office/drawing/2014/main" id="{A9D40632-9D87-4C08-9175-526189BAFD7E}"/>
              </a:ext>
            </a:extLst>
          </p:cNvPr>
          <p:cNvPicPr>
            <a:picLocks noChangeAspect="1"/>
          </p:cNvPicPr>
          <p:nvPr/>
        </p:nvPicPr>
        <p:blipFill>
          <a:blip r:embed="rId2"/>
          <a:stretch>
            <a:fillRect/>
          </a:stretch>
        </p:blipFill>
        <p:spPr>
          <a:xfrm>
            <a:off x="2939872" y="2716565"/>
            <a:ext cx="3264256" cy="2158449"/>
          </a:xfrm>
          <a:prstGeom prst="rect">
            <a:avLst/>
          </a:prstGeom>
        </p:spPr>
      </p:pic>
      <p:pic>
        <p:nvPicPr>
          <p:cNvPr id="5" name="Picture 4">
            <a:extLst>
              <a:ext uri="{FF2B5EF4-FFF2-40B4-BE49-F238E27FC236}">
                <a16:creationId xmlns:a16="http://schemas.microsoft.com/office/drawing/2014/main" id="{645646CE-D14C-438E-8AA4-44261D4EA5D8}"/>
              </a:ext>
            </a:extLst>
          </p:cNvPr>
          <p:cNvPicPr>
            <a:picLocks noChangeAspect="1"/>
          </p:cNvPicPr>
          <p:nvPr/>
        </p:nvPicPr>
        <p:blipFill>
          <a:blip r:embed="rId3"/>
          <a:stretch>
            <a:fillRect/>
          </a:stretch>
        </p:blipFill>
        <p:spPr>
          <a:xfrm>
            <a:off x="2751514" y="1357615"/>
            <a:ext cx="1515642" cy="814968"/>
          </a:xfrm>
          <a:prstGeom prst="rect">
            <a:avLst/>
          </a:prstGeom>
        </p:spPr>
      </p:pic>
      <p:sp>
        <p:nvSpPr>
          <p:cNvPr id="18" name="TextBox 17">
            <a:extLst>
              <a:ext uri="{FF2B5EF4-FFF2-40B4-BE49-F238E27FC236}">
                <a16:creationId xmlns:a16="http://schemas.microsoft.com/office/drawing/2014/main" id="{8E6F0EBA-4AB7-4B35-9748-C34E936625B7}"/>
              </a:ext>
            </a:extLst>
          </p:cNvPr>
          <p:cNvSpPr txBox="1"/>
          <p:nvPr/>
        </p:nvSpPr>
        <p:spPr>
          <a:xfrm>
            <a:off x="2567387" y="2059171"/>
            <a:ext cx="768188" cy="461665"/>
          </a:xfrm>
          <a:prstGeom prst="rect">
            <a:avLst/>
          </a:prstGeom>
          <a:noFill/>
        </p:spPr>
        <p:txBody>
          <a:bodyPr wrap="square" rtlCol="0">
            <a:spAutoFit/>
          </a:bodyPr>
          <a:lstStyle/>
          <a:p>
            <a:r>
              <a:rPr lang="en-US" sz="2400" dirty="0"/>
              <a:t>NN</a:t>
            </a:r>
            <a:endParaRPr lang="en-SG" sz="2400" dirty="0"/>
          </a:p>
        </p:txBody>
      </p:sp>
      <p:graphicFrame>
        <p:nvGraphicFramePr>
          <p:cNvPr id="19" name="Table 3">
            <a:extLst>
              <a:ext uri="{FF2B5EF4-FFF2-40B4-BE49-F238E27FC236}">
                <a16:creationId xmlns:a16="http://schemas.microsoft.com/office/drawing/2014/main" id="{C09AD3CF-E4E2-4848-B877-F86C36E283A8}"/>
              </a:ext>
            </a:extLst>
          </p:cNvPr>
          <p:cNvGraphicFramePr>
            <a:graphicFrameLocks noGrp="1"/>
          </p:cNvGraphicFramePr>
          <p:nvPr>
            <p:extLst>
              <p:ext uri="{D42A27DB-BD31-4B8C-83A1-F6EECF244321}">
                <p14:modId xmlns:p14="http://schemas.microsoft.com/office/powerpoint/2010/main" val="3450034524"/>
              </p:ext>
            </p:extLst>
          </p:nvPr>
        </p:nvGraphicFramePr>
        <p:xfrm>
          <a:off x="4403128" y="1594751"/>
          <a:ext cx="973836" cy="304800"/>
        </p:xfrm>
        <a:graphic>
          <a:graphicData uri="http://schemas.openxmlformats.org/drawingml/2006/table">
            <a:tbl>
              <a:tblPr firstRow="1" bandRow="1">
                <a:tableStyleId>{2C030EB3-7B6D-48EB-B5A0-625C2C104895}</a:tableStyleId>
              </a:tblPr>
              <a:tblGrid>
                <a:gridCol w="324612">
                  <a:extLst>
                    <a:ext uri="{9D8B030D-6E8A-4147-A177-3AD203B41FA5}">
                      <a16:colId xmlns:a16="http://schemas.microsoft.com/office/drawing/2014/main" val="4262177104"/>
                    </a:ext>
                  </a:extLst>
                </a:gridCol>
                <a:gridCol w="324612">
                  <a:extLst>
                    <a:ext uri="{9D8B030D-6E8A-4147-A177-3AD203B41FA5}">
                      <a16:colId xmlns:a16="http://schemas.microsoft.com/office/drawing/2014/main" val="444719221"/>
                    </a:ext>
                  </a:extLst>
                </a:gridCol>
                <a:gridCol w="324612">
                  <a:extLst>
                    <a:ext uri="{9D8B030D-6E8A-4147-A177-3AD203B41FA5}">
                      <a16:colId xmlns:a16="http://schemas.microsoft.com/office/drawing/2014/main" val="503573122"/>
                    </a:ext>
                  </a:extLst>
                </a:gridCol>
              </a:tblGrid>
              <a:tr h="185420">
                <a:tc>
                  <a:txBody>
                    <a:bodyPr/>
                    <a:lstStyle/>
                    <a:p>
                      <a:r>
                        <a:rPr lang="en-SG" dirty="0"/>
                        <a:t>1</a:t>
                      </a:r>
                    </a:p>
                  </a:txBody>
                  <a:tcPr>
                    <a:solidFill>
                      <a:srgbClr val="7030A0"/>
                    </a:solidFill>
                  </a:tcPr>
                </a:tc>
                <a:tc>
                  <a:txBody>
                    <a:bodyPr/>
                    <a:lstStyle/>
                    <a:p>
                      <a:r>
                        <a:rPr lang="en-SG" dirty="0"/>
                        <a:t>3</a:t>
                      </a:r>
                    </a:p>
                  </a:txBody>
                  <a:tcPr>
                    <a:solidFill>
                      <a:srgbClr val="7030A0"/>
                    </a:solidFill>
                  </a:tcPr>
                </a:tc>
                <a:tc>
                  <a:txBody>
                    <a:bodyPr/>
                    <a:lstStyle/>
                    <a:p>
                      <a:r>
                        <a:rPr lang="en-SG" dirty="0"/>
                        <a:t>0</a:t>
                      </a:r>
                    </a:p>
                  </a:txBody>
                  <a:tcPr>
                    <a:solidFill>
                      <a:srgbClr val="7030A0"/>
                    </a:solidFill>
                  </a:tcPr>
                </a:tc>
                <a:extLst>
                  <a:ext uri="{0D108BD9-81ED-4DB2-BD59-A6C34878D82A}">
                    <a16:rowId xmlns:a16="http://schemas.microsoft.com/office/drawing/2014/main" val="663204879"/>
                  </a:ext>
                </a:extLst>
              </a:tr>
            </a:tbl>
          </a:graphicData>
        </a:graphic>
      </p:graphicFrame>
      <p:graphicFrame>
        <p:nvGraphicFramePr>
          <p:cNvPr id="20" name="Table 3">
            <a:extLst>
              <a:ext uri="{FF2B5EF4-FFF2-40B4-BE49-F238E27FC236}">
                <a16:creationId xmlns:a16="http://schemas.microsoft.com/office/drawing/2014/main" id="{E6F1AAF7-2EED-44C4-9F40-61B5FAB09B57}"/>
              </a:ext>
            </a:extLst>
          </p:cNvPr>
          <p:cNvGraphicFramePr>
            <a:graphicFrameLocks noGrp="1"/>
          </p:cNvGraphicFramePr>
          <p:nvPr>
            <p:extLst>
              <p:ext uri="{D42A27DB-BD31-4B8C-83A1-F6EECF244321}">
                <p14:modId xmlns:p14="http://schemas.microsoft.com/office/powerpoint/2010/main" val="1092273780"/>
              </p:ext>
            </p:extLst>
          </p:nvPr>
        </p:nvGraphicFramePr>
        <p:xfrm>
          <a:off x="322284" y="1538360"/>
          <a:ext cx="1947672" cy="304800"/>
        </p:xfrm>
        <a:graphic>
          <a:graphicData uri="http://schemas.openxmlformats.org/drawingml/2006/table">
            <a:tbl>
              <a:tblPr firstRow="1" bandRow="1">
                <a:tableStyleId>{2C030EB3-7B6D-48EB-B5A0-625C2C104895}</a:tableStyleId>
              </a:tblPr>
              <a:tblGrid>
                <a:gridCol w="324612">
                  <a:extLst>
                    <a:ext uri="{9D8B030D-6E8A-4147-A177-3AD203B41FA5}">
                      <a16:colId xmlns:a16="http://schemas.microsoft.com/office/drawing/2014/main" val="4262177104"/>
                    </a:ext>
                  </a:extLst>
                </a:gridCol>
                <a:gridCol w="324612">
                  <a:extLst>
                    <a:ext uri="{9D8B030D-6E8A-4147-A177-3AD203B41FA5}">
                      <a16:colId xmlns:a16="http://schemas.microsoft.com/office/drawing/2014/main" val="444719221"/>
                    </a:ext>
                  </a:extLst>
                </a:gridCol>
                <a:gridCol w="324612">
                  <a:extLst>
                    <a:ext uri="{9D8B030D-6E8A-4147-A177-3AD203B41FA5}">
                      <a16:colId xmlns:a16="http://schemas.microsoft.com/office/drawing/2014/main" val="503573122"/>
                    </a:ext>
                  </a:extLst>
                </a:gridCol>
                <a:gridCol w="324612">
                  <a:extLst>
                    <a:ext uri="{9D8B030D-6E8A-4147-A177-3AD203B41FA5}">
                      <a16:colId xmlns:a16="http://schemas.microsoft.com/office/drawing/2014/main" val="3810806040"/>
                    </a:ext>
                  </a:extLst>
                </a:gridCol>
                <a:gridCol w="324612">
                  <a:extLst>
                    <a:ext uri="{9D8B030D-6E8A-4147-A177-3AD203B41FA5}">
                      <a16:colId xmlns:a16="http://schemas.microsoft.com/office/drawing/2014/main" val="3984367829"/>
                    </a:ext>
                  </a:extLst>
                </a:gridCol>
                <a:gridCol w="324612">
                  <a:extLst>
                    <a:ext uri="{9D8B030D-6E8A-4147-A177-3AD203B41FA5}">
                      <a16:colId xmlns:a16="http://schemas.microsoft.com/office/drawing/2014/main" val="420078882"/>
                    </a:ext>
                  </a:extLst>
                </a:gridCol>
              </a:tblGrid>
              <a:tr h="185420">
                <a:tc>
                  <a:txBody>
                    <a:bodyPr/>
                    <a:lstStyle/>
                    <a:p>
                      <a:r>
                        <a:rPr lang="en-SG" dirty="0"/>
                        <a:t>1</a:t>
                      </a:r>
                    </a:p>
                  </a:txBody>
                  <a:tcPr>
                    <a:solidFill>
                      <a:schemeClr val="accent1"/>
                    </a:solidFill>
                  </a:tcPr>
                </a:tc>
                <a:tc>
                  <a:txBody>
                    <a:bodyPr/>
                    <a:lstStyle/>
                    <a:p>
                      <a:r>
                        <a:rPr lang="en-SG" dirty="0"/>
                        <a:t>1</a:t>
                      </a:r>
                    </a:p>
                  </a:txBody>
                  <a:tcPr>
                    <a:solidFill>
                      <a:schemeClr val="accent1"/>
                    </a:solidFill>
                  </a:tcPr>
                </a:tc>
                <a:tc>
                  <a:txBody>
                    <a:bodyPr/>
                    <a:lstStyle/>
                    <a:p>
                      <a:r>
                        <a:rPr lang="en-SG" dirty="0"/>
                        <a:t>1</a:t>
                      </a:r>
                    </a:p>
                  </a:txBody>
                  <a:tcPr>
                    <a:solidFill>
                      <a:schemeClr val="accent1"/>
                    </a:solidFill>
                  </a:tcPr>
                </a:tc>
                <a:tc>
                  <a:txBody>
                    <a:bodyPr/>
                    <a:lstStyle/>
                    <a:p>
                      <a:r>
                        <a:rPr lang="en-SG" dirty="0"/>
                        <a:t>2</a:t>
                      </a:r>
                    </a:p>
                  </a:txBody>
                  <a:tcPr>
                    <a:solidFill>
                      <a:schemeClr val="accent1"/>
                    </a:solidFill>
                  </a:tcPr>
                </a:tc>
                <a:tc>
                  <a:txBody>
                    <a:bodyPr/>
                    <a:lstStyle/>
                    <a:p>
                      <a:r>
                        <a:rPr lang="en-SG" dirty="0"/>
                        <a:t>2</a:t>
                      </a:r>
                    </a:p>
                  </a:txBody>
                  <a:tcPr>
                    <a:solidFill>
                      <a:schemeClr val="accent1"/>
                    </a:solidFill>
                  </a:tcPr>
                </a:tc>
                <a:tc>
                  <a:txBody>
                    <a:bodyPr/>
                    <a:lstStyle/>
                    <a:p>
                      <a:r>
                        <a:rPr lang="en-SG" dirty="0"/>
                        <a:t>3</a:t>
                      </a:r>
                    </a:p>
                  </a:txBody>
                  <a:tcPr>
                    <a:solidFill>
                      <a:schemeClr val="accent1"/>
                    </a:solidFill>
                  </a:tcPr>
                </a:tc>
                <a:extLst>
                  <a:ext uri="{0D108BD9-81ED-4DB2-BD59-A6C34878D82A}">
                    <a16:rowId xmlns:a16="http://schemas.microsoft.com/office/drawing/2014/main" val="663204879"/>
                  </a:ext>
                </a:extLst>
              </a:tr>
            </a:tbl>
          </a:graphicData>
        </a:graphic>
      </p:graphicFrame>
      <p:sp>
        <p:nvSpPr>
          <p:cNvPr id="21" name="Arrow: Right 20">
            <a:extLst>
              <a:ext uri="{FF2B5EF4-FFF2-40B4-BE49-F238E27FC236}">
                <a16:creationId xmlns:a16="http://schemas.microsoft.com/office/drawing/2014/main" id="{A2BB41C5-291B-4B42-B991-43B5396D82DD}"/>
              </a:ext>
            </a:extLst>
          </p:cNvPr>
          <p:cNvSpPr/>
          <p:nvPr/>
        </p:nvSpPr>
        <p:spPr>
          <a:xfrm>
            <a:off x="2433907" y="1514776"/>
            <a:ext cx="266960" cy="27762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a:p>
        </p:txBody>
      </p:sp>
      <p:graphicFrame>
        <p:nvGraphicFramePr>
          <p:cNvPr id="22" name="Table 3">
            <a:extLst>
              <a:ext uri="{FF2B5EF4-FFF2-40B4-BE49-F238E27FC236}">
                <a16:creationId xmlns:a16="http://schemas.microsoft.com/office/drawing/2014/main" id="{046599A1-1858-4125-8AFF-3657BD0CEEDA}"/>
              </a:ext>
            </a:extLst>
          </p:cNvPr>
          <p:cNvGraphicFramePr>
            <a:graphicFrameLocks noGrp="1"/>
          </p:cNvGraphicFramePr>
          <p:nvPr>
            <p:extLst>
              <p:ext uri="{D42A27DB-BD31-4B8C-83A1-F6EECF244321}">
                <p14:modId xmlns:p14="http://schemas.microsoft.com/office/powerpoint/2010/main" val="3450034524"/>
              </p:ext>
            </p:extLst>
          </p:nvPr>
        </p:nvGraphicFramePr>
        <p:xfrm>
          <a:off x="2464563" y="2887962"/>
          <a:ext cx="973836" cy="304800"/>
        </p:xfrm>
        <a:graphic>
          <a:graphicData uri="http://schemas.openxmlformats.org/drawingml/2006/table">
            <a:tbl>
              <a:tblPr firstRow="1" bandRow="1">
                <a:tableStyleId>{2C030EB3-7B6D-48EB-B5A0-625C2C104895}</a:tableStyleId>
              </a:tblPr>
              <a:tblGrid>
                <a:gridCol w="324612">
                  <a:extLst>
                    <a:ext uri="{9D8B030D-6E8A-4147-A177-3AD203B41FA5}">
                      <a16:colId xmlns:a16="http://schemas.microsoft.com/office/drawing/2014/main" val="4262177104"/>
                    </a:ext>
                  </a:extLst>
                </a:gridCol>
                <a:gridCol w="324612">
                  <a:extLst>
                    <a:ext uri="{9D8B030D-6E8A-4147-A177-3AD203B41FA5}">
                      <a16:colId xmlns:a16="http://schemas.microsoft.com/office/drawing/2014/main" val="444719221"/>
                    </a:ext>
                  </a:extLst>
                </a:gridCol>
                <a:gridCol w="324612">
                  <a:extLst>
                    <a:ext uri="{9D8B030D-6E8A-4147-A177-3AD203B41FA5}">
                      <a16:colId xmlns:a16="http://schemas.microsoft.com/office/drawing/2014/main" val="503573122"/>
                    </a:ext>
                  </a:extLst>
                </a:gridCol>
              </a:tblGrid>
              <a:tr h="185420">
                <a:tc>
                  <a:txBody>
                    <a:bodyPr/>
                    <a:lstStyle/>
                    <a:p>
                      <a:r>
                        <a:rPr lang="en-SG" dirty="0"/>
                        <a:t>1</a:t>
                      </a:r>
                    </a:p>
                  </a:txBody>
                  <a:tcPr>
                    <a:solidFill>
                      <a:srgbClr val="7030A0"/>
                    </a:solidFill>
                  </a:tcPr>
                </a:tc>
                <a:tc>
                  <a:txBody>
                    <a:bodyPr/>
                    <a:lstStyle/>
                    <a:p>
                      <a:r>
                        <a:rPr lang="en-SG" dirty="0"/>
                        <a:t>3</a:t>
                      </a:r>
                    </a:p>
                  </a:txBody>
                  <a:tcPr>
                    <a:solidFill>
                      <a:srgbClr val="7030A0"/>
                    </a:solidFill>
                  </a:tcPr>
                </a:tc>
                <a:tc>
                  <a:txBody>
                    <a:bodyPr/>
                    <a:lstStyle/>
                    <a:p>
                      <a:r>
                        <a:rPr lang="en-SG" dirty="0"/>
                        <a:t>0</a:t>
                      </a:r>
                    </a:p>
                  </a:txBody>
                  <a:tcPr>
                    <a:solidFill>
                      <a:srgbClr val="7030A0"/>
                    </a:solidFill>
                  </a:tcPr>
                </a:tc>
                <a:extLst>
                  <a:ext uri="{0D108BD9-81ED-4DB2-BD59-A6C34878D82A}">
                    <a16:rowId xmlns:a16="http://schemas.microsoft.com/office/drawing/2014/main" val="663204879"/>
                  </a:ext>
                </a:extLst>
              </a:tr>
            </a:tbl>
          </a:graphicData>
        </a:graphic>
      </p:graphicFrame>
      <p:sp>
        <p:nvSpPr>
          <p:cNvPr id="6" name="Slide Number Placeholder 5">
            <a:extLst>
              <a:ext uri="{FF2B5EF4-FFF2-40B4-BE49-F238E27FC236}">
                <a16:creationId xmlns:a16="http://schemas.microsoft.com/office/drawing/2014/main" id="{EB2981E3-D13F-42D5-B0D3-4390F462ED6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23</a:t>
            </a:fld>
            <a:endParaRPr lang="en"/>
          </a:p>
        </p:txBody>
      </p:sp>
    </p:spTree>
    <p:extLst>
      <p:ext uri="{BB962C8B-B14F-4D97-AF65-F5344CB8AC3E}">
        <p14:creationId xmlns:p14="http://schemas.microsoft.com/office/powerpoint/2010/main" val="2065212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latin typeface="Arial" panose="020B0604020202020204" pitchFamily="34" charset="0"/>
                <a:cs typeface="Arial" panose="020B0604020202020204" pitchFamily="34" charset="0"/>
              </a:rPr>
              <a:t>Examples - Aggregation</a:t>
            </a:r>
            <a:endParaRPr lang="en-SG" b="1" dirty="0">
              <a:solidFill>
                <a:schemeClr val="bg1"/>
              </a:solidFill>
              <a:latin typeface="Arial" panose="020B0604020202020204" pitchFamily="34" charset="0"/>
              <a:cs typeface="Arial" panose="020B0604020202020204" pitchFamily="34" charset="0"/>
            </a:endParaRPr>
          </a:p>
        </p:txBody>
      </p:sp>
      <p:pic>
        <p:nvPicPr>
          <p:cNvPr id="15" name="Picture 14">
            <a:extLst>
              <a:ext uri="{FF2B5EF4-FFF2-40B4-BE49-F238E27FC236}">
                <a16:creationId xmlns:a16="http://schemas.microsoft.com/office/drawing/2014/main" id="{A9D40632-9D87-4C08-9175-526189BAFD7E}"/>
              </a:ext>
            </a:extLst>
          </p:cNvPr>
          <p:cNvPicPr>
            <a:picLocks noChangeAspect="1"/>
          </p:cNvPicPr>
          <p:nvPr/>
        </p:nvPicPr>
        <p:blipFill>
          <a:blip r:embed="rId2"/>
          <a:stretch>
            <a:fillRect/>
          </a:stretch>
        </p:blipFill>
        <p:spPr>
          <a:xfrm>
            <a:off x="2939872" y="2716565"/>
            <a:ext cx="3264256" cy="2158449"/>
          </a:xfrm>
          <a:prstGeom prst="rect">
            <a:avLst/>
          </a:prstGeom>
        </p:spPr>
      </p:pic>
      <p:graphicFrame>
        <p:nvGraphicFramePr>
          <p:cNvPr id="3" name="Table 3">
            <a:extLst>
              <a:ext uri="{FF2B5EF4-FFF2-40B4-BE49-F238E27FC236}">
                <a16:creationId xmlns:a16="http://schemas.microsoft.com/office/drawing/2014/main" id="{2163ADA8-3837-430E-8874-6124162ED7EB}"/>
              </a:ext>
            </a:extLst>
          </p:cNvPr>
          <p:cNvGraphicFramePr>
            <a:graphicFrameLocks noGrp="1"/>
          </p:cNvGraphicFramePr>
          <p:nvPr/>
        </p:nvGraphicFramePr>
        <p:xfrm>
          <a:off x="1898302" y="2670183"/>
          <a:ext cx="1947672" cy="304800"/>
        </p:xfrm>
        <a:graphic>
          <a:graphicData uri="http://schemas.openxmlformats.org/drawingml/2006/table">
            <a:tbl>
              <a:tblPr firstRow="1" bandRow="1">
                <a:tableStyleId>{A978B726-2AFE-4137-B943-8604406FCCEC}</a:tableStyleId>
              </a:tblPr>
              <a:tblGrid>
                <a:gridCol w="324612">
                  <a:extLst>
                    <a:ext uri="{9D8B030D-6E8A-4147-A177-3AD203B41FA5}">
                      <a16:colId xmlns:a16="http://schemas.microsoft.com/office/drawing/2014/main" val="4262177104"/>
                    </a:ext>
                  </a:extLst>
                </a:gridCol>
                <a:gridCol w="324612">
                  <a:extLst>
                    <a:ext uri="{9D8B030D-6E8A-4147-A177-3AD203B41FA5}">
                      <a16:colId xmlns:a16="http://schemas.microsoft.com/office/drawing/2014/main" val="444719221"/>
                    </a:ext>
                  </a:extLst>
                </a:gridCol>
                <a:gridCol w="324612">
                  <a:extLst>
                    <a:ext uri="{9D8B030D-6E8A-4147-A177-3AD203B41FA5}">
                      <a16:colId xmlns:a16="http://schemas.microsoft.com/office/drawing/2014/main" val="503573122"/>
                    </a:ext>
                  </a:extLst>
                </a:gridCol>
                <a:gridCol w="324612">
                  <a:extLst>
                    <a:ext uri="{9D8B030D-6E8A-4147-A177-3AD203B41FA5}">
                      <a16:colId xmlns:a16="http://schemas.microsoft.com/office/drawing/2014/main" val="3810806040"/>
                    </a:ext>
                  </a:extLst>
                </a:gridCol>
                <a:gridCol w="324612">
                  <a:extLst>
                    <a:ext uri="{9D8B030D-6E8A-4147-A177-3AD203B41FA5}">
                      <a16:colId xmlns:a16="http://schemas.microsoft.com/office/drawing/2014/main" val="3984367829"/>
                    </a:ext>
                  </a:extLst>
                </a:gridCol>
                <a:gridCol w="324612">
                  <a:extLst>
                    <a:ext uri="{9D8B030D-6E8A-4147-A177-3AD203B41FA5}">
                      <a16:colId xmlns:a16="http://schemas.microsoft.com/office/drawing/2014/main" val="420078882"/>
                    </a:ext>
                  </a:extLst>
                </a:gridCol>
              </a:tblGrid>
              <a:tr h="185420">
                <a:tc>
                  <a:txBody>
                    <a:bodyPr/>
                    <a:lstStyle/>
                    <a:p>
                      <a:r>
                        <a:rPr lang="en-SG" dirty="0"/>
                        <a:t>1</a:t>
                      </a:r>
                    </a:p>
                  </a:txBody>
                  <a:tcPr/>
                </a:tc>
                <a:tc>
                  <a:txBody>
                    <a:bodyPr/>
                    <a:lstStyle/>
                    <a:p>
                      <a:r>
                        <a:rPr lang="en-SG" dirty="0"/>
                        <a:t>0</a:t>
                      </a:r>
                    </a:p>
                  </a:txBody>
                  <a:tcPr/>
                </a:tc>
                <a:tc>
                  <a:txBody>
                    <a:bodyPr/>
                    <a:lstStyle/>
                    <a:p>
                      <a:r>
                        <a:rPr lang="en-SG" dirty="0"/>
                        <a:t>1</a:t>
                      </a:r>
                    </a:p>
                  </a:txBody>
                  <a:tcPr/>
                </a:tc>
                <a:tc>
                  <a:txBody>
                    <a:bodyPr/>
                    <a:lstStyle/>
                    <a:p>
                      <a:r>
                        <a:rPr lang="en-SG" dirty="0"/>
                        <a:t>1</a:t>
                      </a:r>
                    </a:p>
                  </a:txBody>
                  <a:tcPr/>
                </a:tc>
                <a:tc>
                  <a:txBody>
                    <a:bodyPr/>
                    <a:lstStyle/>
                    <a:p>
                      <a:r>
                        <a:rPr lang="en-SG" dirty="0"/>
                        <a:t>2</a:t>
                      </a:r>
                    </a:p>
                  </a:txBody>
                  <a:tcPr/>
                </a:tc>
                <a:tc>
                  <a:txBody>
                    <a:bodyPr/>
                    <a:lstStyle/>
                    <a:p>
                      <a:r>
                        <a:rPr lang="en-SG" dirty="0"/>
                        <a:t>1</a:t>
                      </a:r>
                    </a:p>
                  </a:txBody>
                  <a:tcPr/>
                </a:tc>
                <a:extLst>
                  <a:ext uri="{0D108BD9-81ED-4DB2-BD59-A6C34878D82A}">
                    <a16:rowId xmlns:a16="http://schemas.microsoft.com/office/drawing/2014/main" val="663204879"/>
                  </a:ext>
                </a:extLst>
              </a:tr>
            </a:tbl>
          </a:graphicData>
        </a:graphic>
      </p:graphicFrame>
      <p:graphicFrame>
        <p:nvGraphicFramePr>
          <p:cNvPr id="8" name="Table 3">
            <a:extLst>
              <a:ext uri="{FF2B5EF4-FFF2-40B4-BE49-F238E27FC236}">
                <a16:creationId xmlns:a16="http://schemas.microsoft.com/office/drawing/2014/main" id="{EB0D31B4-61E0-4517-B573-D2656A61B493}"/>
              </a:ext>
            </a:extLst>
          </p:cNvPr>
          <p:cNvGraphicFramePr>
            <a:graphicFrameLocks noGrp="1"/>
          </p:cNvGraphicFramePr>
          <p:nvPr/>
        </p:nvGraphicFramePr>
        <p:xfrm>
          <a:off x="1314103" y="4443365"/>
          <a:ext cx="1947672" cy="304800"/>
        </p:xfrm>
        <a:graphic>
          <a:graphicData uri="http://schemas.openxmlformats.org/drawingml/2006/table">
            <a:tbl>
              <a:tblPr firstRow="1" bandRow="1">
                <a:tableStyleId>{2C030EB3-7B6D-48EB-B5A0-625C2C104895}</a:tableStyleId>
              </a:tblPr>
              <a:tblGrid>
                <a:gridCol w="324612">
                  <a:extLst>
                    <a:ext uri="{9D8B030D-6E8A-4147-A177-3AD203B41FA5}">
                      <a16:colId xmlns:a16="http://schemas.microsoft.com/office/drawing/2014/main" val="4262177104"/>
                    </a:ext>
                  </a:extLst>
                </a:gridCol>
                <a:gridCol w="324612">
                  <a:extLst>
                    <a:ext uri="{9D8B030D-6E8A-4147-A177-3AD203B41FA5}">
                      <a16:colId xmlns:a16="http://schemas.microsoft.com/office/drawing/2014/main" val="444719221"/>
                    </a:ext>
                  </a:extLst>
                </a:gridCol>
                <a:gridCol w="324612">
                  <a:extLst>
                    <a:ext uri="{9D8B030D-6E8A-4147-A177-3AD203B41FA5}">
                      <a16:colId xmlns:a16="http://schemas.microsoft.com/office/drawing/2014/main" val="503573122"/>
                    </a:ext>
                  </a:extLst>
                </a:gridCol>
                <a:gridCol w="324612">
                  <a:extLst>
                    <a:ext uri="{9D8B030D-6E8A-4147-A177-3AD203B41FA5}">
                      <a16:colId xmlns:a16="http://schemas.microsoft.com/office/drawing/2014/main" val="3810806040"/>
                    </a:ext>
                  </a:extLst>
                </a:gridCol>
                <a:gridCol w="324612">
                  <a:extLst>
                    <a:ext uri="{9D8B030D-6E8A-4147-A177-3AD203B41FA5}">
                      <a16:colId xmlns:a16="http://schemas.microsoft.com/office/drawing/2014/main" val="3984367829"/>
                    </a:ext>
                  </a:extLst>
                </a:gridCol>
                <a:gridCol w="324612">
                  <a:extLst>
                    <a:ext uri="{9D8B030D-6E8A-4147-A177-3AD203B41FA5}">
                      <a16:colId xmlns:a16="http://schemas.microsoft.com/office/drawing/2014/main" val="420078882"/>
                    </a:ext>
                  </a:extLst>
                </a:gridCol>
              </a:tblGrid>
              <a:tr h="185420">
                <a:tc>
                  <a:txBody>
                    <a:bodyPr/>
                    <a:lstStyle/>
                    <a:p>
                      <a:r>
                        <a:rPr lang="en-SG" dirty="0"/>
                        <a:t>0</a:t>
                      </a:r>
                    </a:p>
                  </a:txBody>
                  <a:tcPr/>
                </a:tc>
                <a:tc>
                  <a:txBody>
                    <a:bodyPr/>
                    <a:lstStyle/>
                    <a:p>
                      <a:r>
                        <a:rPr lang="en-SG" dirty="0"/>
                        <a:t>0</a:t>
                      </a:r>
                    </a:p>
                  </a:txBody>
                  <a:tcPr/>
                </a:tc>
                <a:tc>
                  <a:txBody>
                    <a:bodyPr/>
                    <a:lstStyle/>
                    <a:p>
                      <a:r>
                        <a:rPr lang="en-SG" dirty="0"/>
                        <a:t>0</a:t>
                      </a:r>
                    </a:p>
                  </a:txBody>
                  <a:tcPr/>
                </a:tc>
                <a:tc>
                  <a:txBody>
                    <a:bodyPr/>
                    <a:lstStyle/>
                    <a:p>
                      <a:r>
                        <a:rPr lang="en-SG" dirty="0"/>
                        <a:t>2</a:t>
                      </a:r>
                    </a:p>
                  </a:txBody>
                  <a:tcPr/>
                </a:tc>
                <a:tc>
                  <a:txBody>
                    <a:bodyPr/>
                    <a:lstStyle/>
                    <a:p>
                      <a:r>
                        <a:rPr lang="en-SG" dirty="0"/>
                        <a:t>2</a:t>
                      </a:r>
                    </a:p>
                  </a:txBody>
                  <a:tcPr/>
                </a:tc>
                <a:tc>
                  <a:txBody>
                    <a:bodyPr/>
                    <a:lstStyle/>
                    <a:p>
                      <a:r>
                        <a:rPr lang="en-SG" dirty="0"/>
                        <a:t>1</a:t>
                      </a:r>
                    </a:p>
                  </a:txBody>
                  <a:tcPr/>
                </a:tc>
                <a:extLst>
                  <a:ext uri="{0D108BD9-81ED-4DB2-BD59-A6C34878D82A}">
                    <a16:rowId xmlns:a16="http://schemas.microsoft.com/office/drawing/2014/main" val="663204879"/>
                  </a:ext>
                </a:extLst>
              </a:tr>
            </a:tbl>
          </a:graphicData>
        </a:graphic>
      </p:graphicFrame>
      <p:graphicFrame>
        <p:nvGraphicFramePr>
          <p:cNvPr id="9" name="Table 3">
            <a:extLst>
              <a:ext uri="{FF2B5EF4-FFF2-40B4-BE49-F238E27FC236}">
                <a16:creationId xmlns:a16="http://schemas.microsoft.com/office/drawing/2014/main" id="{C8AAB0C0-F88B-48FA-8FCF-D804EF1E0EA8}"/>
              </a:ext>
            </a:extLst>
          </p:cNvPr>
          <p:cNvGraphicFramePr>
            <a:graphicFrameLocks noGrp="1"/>
          </p:cNvGraphicFramePr>
          <p:nvPr/>
        </p:nvGraphicFramePr>
        <p:xfrm>
          <a:off x="5750637" y="4326304"/>
          <a:ext cx="1947672" cy="304800"/>
        </p:xfrm>
        <a:graphic>
          <a:graphicData uri="http://schemas.openxmlformats.org/drawingml/2006/table">
            <a:tbl>
              <a:tblPr firstRow="1" bandRow="1">
                <a:tableStyleId>{A978B726-2AFE-4137-B943-8604406FCCEC}</a:tableStyleId>
              </a:tblPr>
              <a:tblGrid>
                <a:gridCol w="324612">
                  <a:extLst>
                    <a:ext uri="{9D8B030D-6E8A-4147-A177-3AD203B41FA5}">
                      <a16:colId xmlns:a16="http://schemas.microsoft.com/office/drawing/2014/main" val="4262177104"/>
                    </a:ext>
                  </a:extLst>
                </a:gridCol>
                <a:gridCol w="324612">
                  <a:extLst>
                    <a:ext uri="{9D8B030D-6E8A-4147-A177-3AD203B41FA5}">
                      <a16:colId xmlns:a16="http://schemas.microsoft.com/office/drawing/2014/main" val="444719221"/>
                    </a:ext>
                  </a:extLst>
                </a:gridCol>
                <a:gridCol w="324612">
                  <a:extLst>
                    <a:ext uri="{9D8B030D-6E8A-4147-A177-3AD203B41FA5}">
                      <a16:colId xmlns:a16="http://schemas.microsoft.com/office/drawing/2014/main" val="503573122"/>
                    </a:ext>
                  </a:extLst>
                </a:gridCol>
                <a:gridCol w="324612">
                  <a:extLst>
                    <a:ext uri="{9D8B030D-6E8A-4147-A177-3AD203B41FA5}">
                      <a16:colId xmlns:a16="http://schemas.microsoft.com/office/drawing/2014/main" val="3810806040"/>
                    </a:ext>
                  </a:extLst>
                </a:gridCol>
                <a:gridCol w="324612">
                  <a:extLst>
                    <a:ext uri="{9D8B030D-6E8A-4147-A177-3AD203B41FA5}">
                      <a16:colId xmlns:a16="http://schemas.microsoft.com/office/drawing/2014/main" val="3984367829"/>
                    </a:ext>
                  </a:extLst>
                </a:gridCol>
                <a:gridCol w="324612">
                  <a:extLst>
                    <a:ext uri="{9D8B030D-6E8A-4147-A177-3AD203B41FA5}">
                      <a16:colId xmlns:a16="http://schemas.microsoft.com/office/drawing/2014/main" val="420078882"/>
                    </a:ext>
                  </a:extLst>
                </a:gridCol>
              </a:tblGrid>
              <a:tr h="185420">
                <a:tc>
                  <a:txBody>
                    <a:bodyPr/>
                    <a:lstStyle/>
                    <a:p>
                      <a:r>
                        <a:rPr lang="en-SG" dirty="0"/>
                        <a:t>1</a:t>
                      </a:r>
                    </a:p>
                  </a:txBody>
                  <a:tcPr>
                    <a:lnL w="12700" cap="flat" cmpd="sng">
                      <a:noFill/>
                      <a:prstDash val="solid"/>
                      <a:round/>
                      <a:headEnd type="none" w="sm" len="sm"/>
                      <a:tailEnd type="none" w="sm" len="sm"/>
                    </a:lnL>
                    <a:lnR w="12700" cap="flat" cmpd="sng">
                      <a:noFill/>
                      <a:prstDash val="solid"/>
                      <a:round/>
                      <a:headEnd type="none" w="sm" len="sm"/>
                      <a:tailEnd type="none" w="sm" len="sm"/>
                    </a:lnR>
                    <a:lnT w="12700" cap="flat" cmpd="sng">
                      <a:noFill/>
                      <a:prstDash val="solid"/>
                      <a:round/>
                      <a:headEnd type="none" w="sm" len="sm"/>
                      <a:tailEnd type="none" w="sm" len="sm"/>
                    </a:lnT>
                    <a:lnB w="38100" cap="flat" cmpd="sng">
                      <a:noFill/>
                      <a:prstDash val="solid"/>
                      <a:round/>
                      <a:headEnd type="none" w="sm" len="sm"/>
                      <a:tailEnd type="none" w="sm" len="sm"/>
                    </a:lnB>
                    <a:lnTlToBr w="12700" cmpd="sng">
                      <a:noFill/>
                      <a:prstDash val="solid"/>
                    </a:lnTlToBr>
                    <a:lnBlToTr w="12700" cmpd="sng">
                      <a:noFill/>
                      <a:prstDash val="solid"/>
                    </a:lnBlToTr>
                    <a:solidFill>
                      <a:schemeClr val="accent6"/>
                    </a:solidFill>
                  </a:tcPr>
                </a:tc>
                <a:tc>
                  <a:txBody>
                    <a:bodyPr/>
                    <a:lstStyle/>
                    <a:p>
                      <a:r>
                        <a:rPr lang="en-SG" dirty="0"/>
                        <a:t>1</a:t>
                      </a:r>
                    </a:p>
                  </a:txBody>
                  <a:tcPr>
                    <a:lnL w="12700" cap="flat" cmpd="sng">
                      <a:noFill/>
                      <a:prstDash val="solid"/>
                      <a:round/>
                      <a:headEnd type="none" w="sm" len="sm"/>
                      <a:tailEnd type="none" w="sm" len="sm"/>
                    </a:lnL>
                    <a:lnR w="12700" cap="flat" cmpd="sng">
                      <a:noFill/>
                      <a:prstDash val="solid"/>
                      <a:round/>
                      <a:headEnd type="none" w="sm" len="sm"/>
                      <a:tailEnd type="none" w="sm" len="sm"/>
                    </a:lnR>
                    <a:lnT w="12700" cap="flat" cmpd="sng">
                      <a:noFill/>
                      <a:prstDash val="solid"/>
                      <a:round/>
                      <a:headEnd type="none" w="sm" len="sm"/>
                      <a:tailEnd type="none" w="sm" len="sm"/>
                    </a:lnT>
                    <a:lnB w="38100" cap="flat" cmpd="sng">
                      <a:noFill/>
                      <a:prstDash val="solid"/>
                      <a:round/>
                      <a:headEnd type="none" w="sm" len="sm"/>
                      <a:tailEnd type="none" w="sm" len="sm"/>
                    </a:lnB>
                    <a:lnTlToBr w="12700" cmpd="sng">
                      <a:noFill/>
                      <a:prstDash val="solid"/>
                    </a:lnTlToBr>
                    <a:lnBlToTr w="12700" cmpd="sng">
                      <a:noFill/>
                      <a:prstDash val="solid"/>
                    </a:lnBlToTr>
                    <a:solidFill>
                      <a:schemeClr val="accent6"/>
                    </a:solidFill>
                  </a:tcPr>
                </a:tc>
                <a:tc>
                  <a:txBody>
                    <a:bodyPr/>
                    <a:lstStyle/>
                    <a:p>
                      <a:r>
                        <a:rPr lang="en-SG" dirty="0"/>
                        <a:t>0</a:t>
                      </a:r>
                    </a:p>
                  </a:txBody>
                  <a:tcPr>
                    <a:lnL w="12700" cap="flat" cmpd="sng">
                      <a:noFill/>
                      <a:prstDash val="solid"/>
                      <a:round/>
                      <a:headEnd type="none" w="sm" len="sm"/>
                      <a:tailEnd type="none" w="sm" len="sm"/>
                    </a:lnL>
                    <a:lnR w="12700" cap="flat" cmpd="sng">
                      <a:noFill/>
                      <a:prstDash val="solid"/>
                      <a:round/>
                      <a:headEnd type="none" w="sm" len="sm"/>
                      <a:tailEnd type="none" w="sm" len="sm"/>
                    </a:lnR>
                    <a:lnT w="12700" cap="flat" cmpd="sng">
                      <a:noFill/>
                      <a:prstDash val="solid"/>
                      <a:round/>
                      <a:headEnd type="none" w="sm" len="sm"/>
                      <a:tailEnd type="none" w="sm" len="sm"/>
                    </a:lnT>
                    <a:lnB w="38100" cap="flat" cmpd="sng">
                      <a:noFill/>
                      <a:prstDash val="solid"/>
                      <a:round/>
                      <a:headEnd type="none" w="sm" len="sm"/>
                      <a:tailEnd type="none" w="sm" len="sm"/>
                    </a:lnB>
                    <a:lnTlToBr w="12700" cmpd="sng">
                      <a:noFill/>
                      <a:prstDash val="solid"/>
                    </a:lnTlToBr>
                    <a:lnBlToTr w="12700" cmpd="sng">
                      <a:noFill/>
                      <a:prstDash val="solid"/>
                    </a:lnBlToTr>
                    <a:solidFill>
                      <a:schemeClr val="accent6"/>
                    </a:solidFill>
                  </a:tcPr>
                </a:tc>
                <a:tc>
                  <a:txBody>
                    <a:bodyPr/>
                    <a:lstStyle/>
                    <a:p>
                      <a:r>
                        <a:rPr lang="en-SG" dirty="0"/>
                        <a:t>0</a:t>
                      </a:r>
                    </a:p>
                  </a:txBody>
                  <a:tcPr>
                    <a:lnL w="12700" cap="flat" cmpd="sng">
                      <a:noFill/>
                      <a:prstDash val="solid"/>
                      <a:round/>
                      <a:headEnd type="none" w="sm" len="sm"/>
                      <a:tailEnd type="none" w="sm" len="sm"/>
                    </a:lnL>
                    <a:lnR w="12700" cap="flat" cmpd="sng">
                      <a:noFill/>
                      <a:prstDash val="solid"/>
                      <a:round/>
                      <a:headEnd type="none" w="sm" len="sm"/>
                      <a:tailEnd type="none" w="sm" len="sm"/>
                    </a:lnR>
                    <a:lnT w="12700" cap="flat" cmpd="sng">
                      <a:noFill/>
                      <a:prstDash val="solid"/>
                      <a:round/>
                      <a:headEnd type="none" w="sm" len="sm"/>
                      <a:tailEnd type="none" w="sm" len="sm"/>
                    </a:lnT>
                    <a:lnB w="38100" cap="flat" cmpd="sng">
                      <a:noFill/>
                      <a:prstDash val="solid"/>
                      <a:round/>
                      <a:headEnd type="none" w="sm" len="sm"/>
                      <a:tailEnd type="none" w="sm" len="sm"/>
                    </a:lnB>
                    <a:lnTlToBr w="12700" cmpd="sng">
                      <a:noFill/>
                      <a:prstDash val="solid"/>
                    </a:lnTlToBr>
                    <a:lnBlToTr w="12700" cmpd="sng">
                      <a:noFill/>
                      <a:prstDash val="solid"/>
                    </a:lnBlToTr>
                    <a:solidFill>
                      <a:schemeClr val="accent6"/>
                    </a:solidFill>
                  </a:tcPr>
                </a:tc>
                <a:tc>
                  <a:txBody>
                    <a:bodyPr/>
                    <a:lstStyle/>
                    <a:p>
                      <a:r>
                        <a:rPr lang="en-SG" dirty="0"/>
                        <a:t>0</a:t>
                      </a:r>
                    </a:p>
                  </a:txBody>
                  <a:tcPr>
                    <a:lnL w="12700" cap="flat" cmpd="sng">
                      <a:noFill/>
                      <a:prstDash val="solid"/>
                      <a:round/>
                      <a:headEnd type="none" w="sm" len="sm"/>
                      <a:tailEnd type="none" w="sm" len="sm"/>
                    </a:lnL>
                    <a:lnR w="12700" cap="flat" cmpd="sng">
                      <a:noFill/>
                      <a:prstDash val="solid"/>
                      <a:round/>
                      <a:headEnd type="none" w="sm" len="sm"/>
                      <a:tailEnd type="none" w="sm" len="sm"/>
                    </a:lnR>
                    <a:lnT w="12700" cap="flat" cmpd="sng">
                      <a:noFill/>
                      <a:prstDash val="solid"/>
                      <a:round/>
                      <a:headEnd type="none" w="sm" len="sm"/>
                      <a:tailEnd type="none" w="sm" len="sm"/>
                    </a:lnT>
                    <a:lnB w="38100" cap="flat" cmpd="sng">
                      <a:noFill/>
                      <a:prstDash val="solid"/>
                      <a:round/>
                      <a:headEnd type="none" w="sm" len="sm"/>
                      <a:tailEnd type="none" w="sm" len="sm"/>
                    </a:lnB>
                    <a:lnTlToBr w="12700" cmpd="sng">
                      <a:noFill/>
                      <a:prstDash val="solid"/>
                    </a:lnTlToBr>
                    <a:lnBlToTr w="12700" cmpd="sng">
                      <a:noFill/>
                      <a:prstDash val="solid"/>
                    </a:lnBlToTr>
                    <a:solidFill>
                      <a:schemeClr val="accent6"/>
                    </a:solidFill>
                  </a:tcPr>
                </a:tc>
                <a:tc>
                  <a:txBody>
                    <a:bodyPr/>
                    <a:lstStyle/>
                    <a:p>
                      <a:r>
                        <a:rPr lang="en-SG" dirty="0"/>
                        <a:t>3</a:t>
                      </a:r>
                    </a:p>
                  </a:txBody>
                  <a:tcPr>
                    <a:lnL w="12700" cap="flat" cmpd="sng">
                      <a:noFill/>
                      <a:prstDash val="solid"/>
                      <a:round/>
                      <a:headEnd type="none" w="sm" len="sm"/>
                      <a:tailEnd type="none" w="sm" len="sm"/>
                    </a:lnL>
                    <a:lnR w="12700" cap="flat" cmpd="sng">
                      <a:noFill/>
                      <a:prstDash val="solid"/>
                      <a:round/>
                      <a:headEnd type="none" w="sm" len="sm"/>
                      <a:tailEnd type="none" w="sm" len="sm"/>
                    </a:lnR>
                    <a:lnT w="12700" cap="flat" cmpd="sng">
                      <a:noFill/>
                      <a:prstDash val="solid"/>
                      <a:round/>
                      <a:headEnd type="none" w="sm" len="sm"/>
                      <a:tailEnd type="none" w="sm" len="sm"/>
                    </a:lnT>
                    <a:lnB w="38100" cap="flat" cmpd="sng">
                      <a:noFill/>
                      <a:prstDash val="solid"/>
                      <a:round/>
                      <a:headEnd type="none" w="sm" len="sm"/>
                      <a:tailEnd type="none" w="sm" len="sm"/>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663204879"/>
                  </a:ext>
                </a:extLst>
              </a:tr>
            </a:tbl>
          </a:graphicData>
        </a:graphic>
      </p:graphicFrame>
      <p:sp>
        <p:nvSpPr>
          <p:cNvPr id="11" name="TextBox 10">
            <a:extLst>
              <a:ext uri="{FF2B5EF4-FFF2-40B4-BE49-F238E27FC236}">
                <a16:creationId xmlns:a16="http://schemas.microsoft.com/office/drawing/2014/main" id="{FC997CD5-D367-427D-ABB9-FCBB7E6EBC31}"/>
              </a:ext>
            </a:extLst>
          </p:cNvPr>
          <p:cNvSpPr txBox="1"/>
          <p:nvPr/>
        </p:nvSpPr>
        <p:spPr>
          <a:xfrm>
            <a:off x="0" y="1372682"/>
            <a:ext cx="4706853" cy="461665"/>
          </a:xfrm>
          <a:prstGeom prst="rect">
            <a:avLst/>
          </a:prstGeom>
          <a:noFill/>
        </p:spPr>
        <p:txBody>
          <a:bodyPr wrap="square" rtlCol="0">
            <a:spAutoFit/>
          </a:bodyPr>
          <a:lstStyle/>
          <a:p>
            <a:r>
              <a:rPr lang="en-US" sz="2400" dirty="0"/>
              <a:t>Mean(                                ) = </a:t>
            </a:r>
            <a:endParaRPr lang="en-SG" sz="2400" dirty="0"/>
          </a:p>
        </p:txBody>
      </p:sp>
      <p:graphicFrame>
        <p:nvGraphicFramePr>
          <p:cNvPr id="12" name="Table 3">
            <a:extLst>
              <a:ext uri="{FF2B5EF4-FFF2-40B4-BE49-F238E27FC236}">
                <a16:creationId xmlns:a16="http://schemas.microsoft.com/office/drawing/2014/main" id="{70D93542-EF54-486A-B71D-2FC9683A3ACE}"/>
              </a:ext>
            </a:extLst>
          </p:cNvPr>
          <p:cNvGraphicFramePr>
            <a:graphicFrameLocks noGrp="1"/>
          </p:cNvGraphicFramePr>
          <p:nvPr>
            <p:extLst>
              <p:ext uri="{D42A27DB-BD31-4B8C-83A1-F6EECF244321}">
                <p14:modId xmlns:p14="http://schemas.microsoft.com/office/powerpoint/2010/main" val="2651628411"/>
              </p:ext>
            </p:extLst>
          </p:nvPr>
        </p:nvGraphicFramePr>
        <p:xfrm>
          <a:off x="1042972" y="1372846"/>
          <a:ext cx="1947672" cy="304800"/>
        </p:xfrm>
        <a:graphic>
          <a:graphicData uri="http://schemas.openxmlformats.org/drawingml/2006/table">
            <a:tbl>
              <a:tblPr firstRow="1" bandRow="1">
                <a:tableStyleId>{A978B726-2AFE-4137-B943-8604406FCCEC}</a:tableStyleId>
              </a:tblPr>
              <a:tblGrid>
                <a:gridCol w="324612">
                  <a:extLst>
                    <a:ext uri="{9D8B030D-6E8A-4147-A177-3AD203B41FA5}">
                      <a16:colId xmlns:a16="http://schemas.microsoft.com/office/drawing/2014/main" val="4262177104"/>
                    </a:ext>
                  </a:extLst>
                </a:gridCol>
                <a:gridCol w="324612">
                  <a:extLst>
                    <a:ext uri="{9D8B030D-6E8A-4147-A177-3AD203B41FA5}">
                      <a16:colId xmlns:a16="http://schemas.microsoft.com/office/drawing/2014/main" val="444719221"/>
                    </a:ext>
                  </a:extLst>
                </a:gridCol>
                <a:gridCol w="324612">
                  <a:extLst>
                    <a:ext uri="{9D8B030D-6E8A-4147-A177-3AD203B41FA5}">
                      <a16:colId xmlns:a16="http://schemas.microsoft.com/office/drawing/2014/main" val="503573122"/>
                    </a:ext>
                  </a:extLst>
                </a:gridCol>
                <a:gridCol w="324612">
                  <a:extLst>
                    <a:ext uri="{9D8B030D-6E8A-4147-A177-3AD203B41FA5}">
                      <a16:colId xmlns:a16="http://schemas.microsoft.com/office/drawing/2014/main" val="3810806040"/>
                    </a:ext>
                  </a:extLst>
                </a:gridCol>
                <a:gridCol w="324612">
                  <a:extLst>
                    <a:ext uri="{9D8B030D-6E8A-4147-A177-3AD203B41FA5}">
                      <a16:colId xmlns:a16="http://schemas.microsoft.com/office/drawing/2014/main" val="3984367829"/>
                    </a:ext>
                  </a:extLst>
                </a:gridCol>
                <a:gridCol w="324612">
                  <a:extLst>
                    <a:ext uri="{9D8B030D-6E8A-4147-A177-3AD203B41FA5}">
                      <a16:colId xmlns:a16="http://schemas.microsoft.com/office/drawing/2014/main" val="420078882"/>
                    </a:ext>
                  </a:extLst>
                </a:gridCol>
              </a:tblGrid>
              <a:tr h="185420">
                <a:tc>
                  <a:txBody>
                    <a:bodyPr/>
                    <a:lstStyle/>
                    <a:p>
                      <a:r>
                        <a:rPr lang="en-SG" dirty="0"/>
                        <a:t>1</a:t>
                      </a:r>
                    </a:p>
                  </a:txBody>
                  <a:tcPr/>
                </a:tc>
                <a:tc>
                  <a:txBody>
                    <a:bodyPr/>
                    <a:lstStyle/>
                    <a:p>
                      <a:r>
                        <a:rPr lang="en-SG" dirty="0"/>
                        <a:t>0</a:t>
                      </a:r>
                    </a:p>
                  </a:txBody>
                  <a:tcPr/>
                </a:tc>
                <a:tc>
                  <a:txBody>
                    <a:bodyPr/>
                    <a:lstStyle/>
                    <a:p>
                      <a:r>
                        <a:rPr lang="en-SG" dirty="0"/>
                        <a:t>1</a:t>
                      </a:r>
                    </a:p>
                  </a:txBody>
                  <a:tcPr/>
                </a:tc>
                <a:tc>
                  <a:txBody>
                    <a:bodyPr/>
                    <a:lstStyle/>
                    <a:p>
                      <a:r>
                        <a:rPr lang="en-SG" dirty="0"/>
                        <a:t>1</a:t>
                      </a:r>
                    </a:p>
                  </a:txBody>
                  <a:tcPr/>
                </a:tc>
                <a:tc>
                  <a:txBody>
                    <a:bodyPr/>
                    <a:lstStyle/>
                    <a:p>
                      <a:r>
                        <a:rPr lang="en-SG" dirty="0"/>
                        <a:t>2</a:t>
                      </a:r>
                    </a:p>
                  </a:txBody>
                  <a:tcPr/>
                </a:tc>
                <a:tc>
                  <a:txBody>
                    <a:bodyPr/>
                    <a:lstStyle/>
                    <a:p>
                      <a:r>
                        <a:rPr lang="en-SG" dirty="0"/>
                        <a:t>1</a:t>
                      </a:r>
                    </a:p>
                  </a:txBody>
                  <a:tcPr/>
                </a:tc>
                <a:extLst>
                  <a:ext uri="{0D108BD9-81ED-4DB2-BD59-A6C34878D82A}">
                    <a16:rowId xmlns:a16="http://schemas.microsoft.com/office/drawing/2014/main" val="663204879"/>
                  </a:ext>
                </a:extLst>
              </a:tr>
            </a:tbl>
          </a:graphicData>
        </a:graphic>
      </p:graphicFrame>
      <p:graphicFrame>
        <p:nvGraphicFramePr>
          <p:cNvPr id="16" name="Table 3">
            <a:extLst>
              <a:ext uri="{FF2B5EF4-FFF2-40B4-BE49-F238E27FC236}">
                <a16:creationId xmlns:a16="http://schemas.microsoft.com/office/drawing/2014/main" id="{07B0D058-9018-4096-8F20-B422A921383D}"/>
              </a:ext>
            </a:extLst>
          </p:cNvPr>
          <p:cNvGraphicFramePr>
            <a:graphicFrameLocks noGrp="1"/>
          </p:cNvGraphicFramePr>
          <p:nvPr>
            <p:extLst>
              <p:ext uri="{D42A27DB-BD31-4B8C-83A1-F6EECF244321}">
                <p14:modId xmlns:p14="http://schemas.microsoft.com/office/powerpoint/2010/main" val="1531064253"/>
              </p:ext>
            </p:extLst>
          </p:nvPr>
        </p:nvGraphicFramePr>
        <p:xfrm>
          <a:off x="1314103" y="1587928"/>
          <a:ext cx="1947672" cy="304800"/>
        </p:xfrm>
        <a:graphic>
          <a:graphicData uri="http://schemas.openxmlformats.org/drawingml/2006/table">
            <a:tbl>
              <a:tblPr firstRow="1" bandRow="1">
                <a:tableStyleId>{2C030EB3-7B6D-48EB-B5A0-625C2C104895}</a:tableStyleId>
              </a:tblPr>
              <a:tblGrid>
                <a:gridCol w="324612">
                  <a:extLst>
                    <a:ext uri="{9D8B030D-6E8A-4147-A177-3AD203B41FA5}">
                      <a16:colId xmlns:a16="http://schemas.microsoft.com/office/drawing/2014/main" val="4262177104"/>
                    </a:ext>
                  </a:extLst>
                </a:gridCol>
                <a:gridCol w="324612">
                  <a:extLst>
                    <a:ext uri="{9D8B030D-6E8A-4147-A177-3AD203B41FA5}">
                      <a16:colId xmlns:a16="http://schemas.microsoft.com/office/drawing/2014/main" val="444719221"/>
                    </a:ext>
                  </a:extLst>
                </a:gridCol>
                <a:gridCol w="324612">
                  <a:extLst>
                    <a:ext uri="{9D8B030D-6E8A-4147-A177-3AD203B41FA5}">
                      <a16:colId xmlns:a16="http://schemas.microsoft.com/office/drawing/2014/main" val="503573122"/>
                    </a:ext>
                  </a:extLst>
                </a:gridCol>
                <a:gridCol w="324612">
                  <a:extLst>
                    <a:ext uri="{9D8B030D-6E8A-4147-A177-3AD203B41FA5}">
                      <a16:colId xmlns:a16="http://schemas.microsoft.com/office/drawing/2014/main" val="3810806040"/>
                    </a:ext>
                  </a:extLst>
                </a:gridCol>
                <a:gridCol w="324612">
                  <a:extLst>
                    <a:ext uri="{9D8B030D-6E8A-4147-A177-3AD203B41FA5}">
                      <a16:colId xmlns:a16="http://schemas.microsoft.com/office/drawing/2014/main" val="3984367829"/>
                    </a:ext>
                  </a:extLst>
                </a:gridCol>
                <a:gridCol w="324612">
                  <a:extLst>
                    <a:ext uri="{9D8B030D-6E8A-4147-A177-3AD203B41FA5}">
                      <a16:colId xmlns:a16="http://schemas.microsoft.com/office/drawing/2014/main" val="420078882"/>
                    </a:ext>
                  </a:extLst>
                </a:gridCol>
              </a:tblGrid>
              <a:tr h="185420">
                <a:tc>
                  <a:txBody>
                    <a:bodyPr/>
                    <a:lstStyle/>
                    <a:p>
                      <a:r>
                        <a:rPr lang="en-SG" dirty="0"/>
                        <a:t>0</a:t>
                      </a:r>
                    </a:p>
                  </a:txBody>
                  <a:tcPr/>
                </a:tc>
                <a:tc>
                  <a:txBody>
                    <a:bodyPr/>
                    <a:lstStyle/>
                    <a:p>
                      <a:r>
                        <a:rPr lang="en-SG" dirty="0"/>
                        <a:t>0</a:t>
                      </a:r>
                    </a:p>
                  </a:txBody>
                  <a:tcPr/>
                </a:tc>
                <a:tc>
                  <a:txBody>
                    <a:bodyPr/>
                    <a:lstStyle/>
                    <a:p>
                      <a:r>
                        <a:rPr lang="en-SG" dirty="0"/>
                        <a:t>0</a:t>
                      </a:r>
                    </a:p>
                  </a:txBody>
                  <a:tcPr/>
                </a:tc>
                <a:tc>
                  <a:txBody>
                    <a:bodyPr/>
                    <a:lstStyle/>
                    <a:p>
                      <a:r>
                        <a:rPr lang="en-SG" dirty="0"/>
                        <a:t>2</a:t>
                      </a:r>
                    </a:p>
                  </a:txBody>
                  <a:tcPr/>
                </a:tc>
                <a:tc>
                  <a:txBody>
                    <a:bodyPr/>
                    <a:lstStyle/>
                    <a:p>
                      <a:r>
                        <a:rPr lang="en-SG" dirty="0"/>
                        <a:t>2</a:t>
                      </a:r>
                    </a:p>
                  </a:txBody>
                  <a:tcPr/>
                </a:tc>
                <a:tc>
                  <a:txBody>
                    <a:bodyPr/>
                    <a:lstStyle/>
                    <a:p>
                      <a:r>
                        <a:rPr lang="en-SG" dirty="0"/>
                        <a:t>1</a:t>
                      </a:r>
                    </a:p>
                  </a:txBody>
                  <a:tcPr/>
                </a:tc>
                <a:extLst>
                  <a:ext uri="{0D108BD9-81ED-4DB2-BD59-A6C34878D82A}">
                    <a16:rowId xmlns:a16="http://schemas.microsoft.com/office/drawing/2014/main" val="663204879"/>
                  </a:ext>
                </a:extLst>
              </a:tr>
            </a:tbl>
          </a:graphicData>
        </a:graphic>
      </p:graphicFrame>
      <p:graphicFrame>
        <p:nvGraphicFramePr>
          <p:cNvPr id="17" name="Table 3">
            <a:extLst>
              <a:ext uri="{FF2B5EF4-FFF2-40B4-BE49-F238E27FC236}">
                <a16:creationId xmlns:a16="http://schemas.microsoft.com/office/drawing/2014/main" id="{80B1AFF8-8235-4AAC-91CA-748E2B84E005}"/>
              </a:ext>
            </a:extLst>
          </p:cNvPr>
          <p:cNvGraphicFramePr>
            <a:graphicFrameLocks noGrp="1"/>
          </p:cNvGraphicFramePr>
          <p:nvPr>
            <p:extLst>
              <p:ext uri="{D42A27DB-BD31-4B8C-83A1-F6EECF244321}">
                <p14:modId xmlns:p14="http://schemas.microsoft.com/office/powerpoint/2010/main" val="848765038"/>
              </p:ext>
            </p:extLst>
          </p:nvPr>
        </p:nvGraphicFramePr>
        <p:xfrm>
          <a:off x="3979884" y="1478792"/>
          <a:ext cx="1947672" cy="304800"/>
        </p:xfrm>
        <a:graphic>
          <a:graphicData uri="http://schemas.openxmlformats.org/drawingml/2006/table">
            <a:tbl>
              <a:tblPr firstRow="1" bandRow="1">
                <a:tableStyleId>{2C030EB3-7B6D-48EB-B5A0-625C2C104895}</a:tableStyleId>
              </a:tblPr>
              <a:tblGrid>
                <a:gridCol w="324612">
                  <a:extLst>
                    <a:ext uri="{9D8B030D-6E8A-4147-A177-3AD203B41FA5}">
                      <a16:colId xmlns:a16="http://schemas.microsoft.com/office/drawing/2014/main" val="4262177104"/>
                    </a:ext>
                  </a:extLst>
                </a:gridCol>
                <a:gridCol w="324612">
                  <a:extLst>
                    <a:ext uri="{9D8B030D-6E8A-4147-A177-3AD203B41FA5}">
                      <a16:colId xmlns:a16="http://schemas.microsoft.com/office/drawing/2014/main" val="444719221"/>
                    </a:ext>
                  </a:extLst>
                </a:gridCol>
                <a:gridCol w="324612">
                  <a:extLst>
                    <a:ext uri="{9D8B030D-6E8A-4147-A177-3AD203B41FA5}">
                      <a16:colId xmlns:a16="http://schemas.microsoft.com/office/drawing/2014/main" val="503573122"/>
                    </a:ext>
                  </a:extLst>
                </a:gridCol>
                <a:gridCol w="324612">
                  <a:extLst>
                    <a:ext uri="{9D8B030D-6E8A-4147-A177-3AD203B41FA5}">
                      <a16:colId xmlns:a16="http://schemas.microsoft.com/office/drawing/2014/main" val="3810806040"/>
                    </a:ext>
                  </a:extLst>
                </a:gridCol>
                <a:gridCol w="324612">
                  <a:extLst>
                    <a:ext uri="{9D8B030D-6E8A-4147-A177-3AD203B41FA5}">
                      <a16:colId xmlns:a16="http://schemas.microsoft.com/office/drawing/2014/main" val="3984367829"/>
                    </a:ext>
                  </a:extLst>
                </a:gridCol>
                <a:gridCol w="324612">
                  <a:extLst>
                    <a:ext uri="{9D8B030D-6E8A-4147-A177-3AD203B41FA5}">
                      <a16:colId xmlns:a16="http://schemas.microsoft.com/office/drawing/2014/main" val="420078882"/>
                    </a:ext>
                  </a:extLst>
                </a:gridCol>
              </a:tblGrid>
              <a:tr h="185420">
                <a:tc>
                  <a:txBody>
                    <a:bodyPr/>
                    <a:lstStyle/>
                    <a:p>
                      <a:endParaRPr lang="en-SG" dirty="0"/>
                    </a:p>
                  </a:txBody>
                  <a:tcPr>
                    <a:solidFill>
                      <a:schemeClr val="accent1"/>
                    </a:solidFill>
                  </a:tcPr>
                </a:tc>
                <a:tc>
                  <a:txBody>
                    <a:bodyPr/>
                    <a:lstStyle/>
                    <a:p>
                      <a:endParaRPr lang="en-SG" dirty="0"/>
                    </a:p>
                  </a:txBody>
                  <a:tcPr>
                    <a:solidFill>
                      <a:schemeClr val="accent1"/>
                    </a:solidFill>
                  </a:tcPr>
                </a:tc>
                <a:tc>
                  <a:txBody>
                    <a:bodyPr/>
                    <a:lstStyle/>
                    <a:p>
                      <a:endParaRPr lang="en-SG" dirty="0"/>
                    </a:p>
                  </a:txBody>
                  <a:tcPr>
                    <a:solidFill>
                      <a:schemeClr val="accent1"/>
                    </a:solidFill>
                  </a:tcPr>
                </a:tc>
                <a:tc>
                  <a:txBody>
                    <a:bodyPr/>
                    <a:lstStyle/>
                    <a:p>
                      <a:endParaRPr lang="en-SG" dirty="0"/>
                    </a:p>
                  </a:txBody>
                  <a:tcPr>
                    <a:solidFill>
                      <a:schemeClr val="accent1"/>
                    </a:solidFill>
                  </a:tcPr>
                </a:tc>
                <a:tc>
                  <a:txBody>
                    <a:bodyPr/>
                    <a:lstStyle/>
                    <a:p>
                      <a:endParaRPr lang="en-SG" dirty="0"/>
                    </a:p>
                  </a:txBody>
                  <a:tcPr>
                    <a:solidFill>
                      <a:schemeClr val="accent1"/>
                    </a:solidFill>
                  </a:tcPr>
                </a:tc>
                <a:tc>
                  <a:txBody>
                    <a:bodyPr/>
                    <a:lstStyle/>
                    <a:p>
                      <a:endParaRPr lang="en-SG" dirty="0"/>
                    </a:p>
                  </a:txBody>
                  <a:tcPr>
                    <a:solidFill>
                      <a:schemeClr val="accent1"/>
                    </a:solidFill>
                  </a:tcPr>
                </a:tc>
                <a:extLst>
                  <a:ext uri="{0D108BD9-81ED-4DB2-BD59-A6C34878D82A}">
                    <a16:rowId xmlns:a16="http://schemas.microsoft.com/office/drawing/2014/main" val="663204879"/>
                  </a:ext>
                </a:extLst>
              </a:tr>
            </a:tbl>
          </a:graphicData>
        </a:graphic>
      </p:graphicFrame>
      <p:sp>
        <p:nvSpPr>
          <p:cNvPr id="4" name="Arrow: Right 3">
            <a:extLst>
              <a:ext uri="{FF2B5EF4-FFF2-40B4-BE49-F238E27FC236}">
                <a16:creationId xmlns:a16="http://schemas.microsoft.com/office/drawing/2014/main" id="{1BB8F731-37CD-485C-8B8F-9CE2FFA2B6CF}"/>
              </a:ext>
            </a:extLst>
          </p:cNvPr>
          <p:cNvSpPr/>
          <p:nvPr/>
        </p:nvSpPr>
        <p:spPr>
          <a:xfrm>
            <a:off x="6091507" y="1455208"/>
            <a:ext cx="266960" cy="27762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a:p>
        </p:txBody>
      </p:sp>
      <p:pic>
        <p:nvPicPr>
          <p:cNvPr id="5" name="Picture 4">
            <a:extLst>
              <a:ext uri="{FF2B5EF4-FFF2-40B4-BE49-F238E27FC236}">
                <a16:creationId xmlns:a16="http://schemas.microsoft.com/office/drawing/2014/main" id="{645646CE-D14C-438E-8AA4-44261D4EA5D8}"/>
              </a:ext>
            </a:extLst>
          </p:cNvPr>
          <p:cNvPicPr>
            <a:picLocks noChangeAspect="1"/>
          </p:cNvPicPr>
          <p:nvPr/>
        </p:nvPicPr>
        <p:blipFill>
          <a:blip r:embed="rId3"/>
          <a:stretch>
            <a:fillRect/>
          </a:stretch>
        </p:blipFill>
        <p:spPr>
          <a:xfrm>
            <a:off x="6409114" y="1298047"/>
            <a:ext cx="1515642" cy="814968"/>
          </a:xfrm>
          <a:prstGeom prst="rect">
            <a:avLst/>
          </a:prstGeom>
        </p:spPr>
      </p:pic>
      <p:sp>
        <p:nvSpPr>
          <p:cNvPr id="18" name="TextBox 17">
            <a:extLst>
              <a:ext uri="{FF2B5EF4-FFF2-40B4-BE49-F238E27FC236}">
                <a16:creationId xmlns:a16="http://schemas.microsoft.com/office/drawing/2014/main" id="{8E6F0EBA-4AB7-4B35-9748-C34E936625B7}"/>
              </a:ext>
            </a:extLst>
          </p:cNvPr>
          <p:cNvSpPr txBox="1"/>
          <p:nvPr/>
        </p:nvSpPr>
        <p:spPr>
          <a:xfrm>
            <a:off x="6782841" y="2104676"/>
            <a:ext cx="768188" cy="461665"/>
          </a:xfrm>
          <a:prstGeom prst="rect">
            <a:avLst/>
          </a:prstGeom>
          <a:noFill/>
        </p:spPr>
        <p:txBody>
          <a:bodyPr wrap="square" rtlCol="0">
            <a:spAutoFit/>
          </a:bodyPr>
          <a:lstStyle/>
          <a:p>
            <a:r>
              <a:rPr lang="en-US" sz="2400" dirty="0"/>
              <a:t>NN</a:t>
            </a:r>
            <a:endParaRPr lang="en-SG" sz="2400" dirty="0"/>
          </a:p>
        </p:txBody>
      </p:sp>
      <p:graphicFrame>
        <p:nvGraphicFramePr>
          <p:cNvPr id="19" name="Table 3">
            <a:extLst>
              <a:ext uri="{FF2B5EF4-FFF2-40B4-BE49-F238E27FC236}">
                <a16:creationId xmlns:a16="http://schemas.microsoft.com/office/drawing/2014/main" id="{C09AD3CF-E4E2-4848-B877-F86C36E283A8}"/>
              </a:ext>
            </a:extLst>
          </p:cNvPr>
          <p:cNvGraphicFramePr>
            <a:graphicFrameLocks noGrp="1"/>
          </p:cNvGraphicFramePr>
          <p:nvPr>
            <p:extLst>
              <p:ext uri="{D42A27DB-BD31-4B8C-83A1-F6EECF244321}">
                <p14:modId xmlns:p14="http://schemas.microsoft.com/office/powerpoint/2010/main" val="342500162"/>
              </p:ext>
            </p:extLst>
          </p:nvPr>
        </p:nvGraphicFramePr>
        <p:xfrm>
          <a:off x="8060728" y="1535183"/>
          <a:ext cx="973836" cy="304800"/>
        </p:xfrm>
        <a:graphic>
          <a:graphicData uri="http://schemas.openxmlformats.org/drawingml/2006/table">
            <a:tbl>
              <a:tblPr firstRow="1" bandRow="1">
                <a:tableStyleId>{2C030EB3-7B6D-48EB-B5A0-625C2C104895}</a:tableStyleId>
              </a:tblPr>
              <a:tblGrid>
                <a:gridCol w="324612">
                  <a:extLst>
                    <a:ext uri="{9D8B030D-6E8A-4147-A177-3AD203B41FA5}">
                      <a16:colId xmlns:a16="http://schemas.microsoft.com/office/drawing/2014/main" val="4262177104"/>
                    </a:ext>
                  </a:extLst>
                </a:gridCol>
                <a:gridCol w="324612">
                  <a:extLst>
                    <a:ext uri="{9D8B030D-6E8A-4147-A177-3AD203B41FA5}">
                      <a16:colId xmlns:a16="http://schemas.microsoft.com/office/drawing/2014/main" val="444719221"/>
                    </a:ext>
                  </a:extLst>
                </a:gridCol>
                <a:gridCol w="324612">
                  <a:extLst>
                    <a:ext uri="{9D8B030D-6E8A-4147-A177-3AD203B41FA5}">
                      <a16:colId xmlns:a16="http://schemas.microsoft.com/office/drawing/2014/main" val="503573122"/>
                    </a:ext>
                  </a:extLst>
                </a:gridCol>
              </a:tblGrid>
              <a:tr h="185420">
                <a:tc>
                  <a:txBody>
                    <a:bodyPr/>
                    <a:lstStyle/>
                    <a:p>
                      <a:r>
                        <a:rPr lang="en-SG" dirty="0"/>
                        <a:t>4</a:t>
                      </a:r>
                    </a:p>
                  </a:txBody>
                  <a:tcPr>
                    <a:solidFill>
                      <a:srgbClr val="7030A0"/>
                    </a:solidFill>
                  </a:tcPr>
                </a:tc>
                <a:tc>
                  <a:txBody>
                    <a:bodyPr/>
                    <a:lstStyle/>
                    <a:p>
                      <a:r>
                        <a:rPr lang="en-SG" dirty="0"/>
                        <a:t>0</a:t>
                      </a:r>
                    </a:p>
                  </a:txBody>
                  <a:tcPr>
                    <a:solidFill>
                      <a:srgbClr val="7030A0"/>
                    </a:solidFill>
                  </a:tcPr>
                </a:tc>
                <a:tc>
                  <a:txBody>
                    <a:bodyPr/>
                    <a:lstStyle/>
                    <a:p>
                      <a:r>
                        <a:rPr lang="en-SG" dirty="0"/>
                        <a:t>1</a:t>
                      </a:r>
                    </a:p>
                  </a:txBody>
                  <a:tcPr>
                    <a:solidFill>
                      <a:srgbClr val="7030A0"/>
                    </a:solidFill>
                  </a:tcPr>
                </a:tc>
                <a:extLst>
                  <a:ext uri="{0D108BD9-81ED-4DB2-BD59-A6C34878D82A}">
                    <a16:rowId xmlns:a16="http://schemas.microsoft.com/office/drawing/2014/main" val="663204879"/>
                  </a:ext>
                </a:extLst>
              </a:tr>
            </a:tbl>
          </a:graphicData>
        </a:graphic>
      </p:graphicFrame>
      <p:graphicFrame>
        <p:nvGraphicFramePr>
          <p:cNvPr id="20" name="Table 3">
            <a:extLst>
              <a:ext uri="{FF2B5EF4-FFF2-40B4-BE49-F238E27FC236}">
                <a16:creationId xmlns:a16="http://schemas.microsoft.com/office/drawing/2014/main" id="{A5CFECA1-6CCA-45AC-8891-DCFDE765F4FC}"/>
              </a:ext>
            </a:extLst>
          </p:cNvPr>
          <p:cNvGraphicFramePr>
            <a:graphicFrameLocks noGrp="1"/>
          </p:cNvGraphicFramePr>
          <p:nvPr/>
        </p:nvGraphicFramePr>
        <p:xfrm>
          <a:off x="5219263" y="2995233"/>
          <a:ext cx="1947672" cy="304800"/>
        </p:xfrm>
        <a:graphic>
          <a:graphicData uri="http://schemas.openxmlformats.org/drawingml/2006/table">
            <a:tbl>
              <a:tblPr firstRow="1" bandRow="1">
                <a:tableStyleId>{A978B726-2AFE-4137-B943-8604406FCCEC}</a:tableStyleId>
              </a:tblPr>
              <a:tblGrid>
                <a:gridCol w="324612">
                  <a:extLst>
                    <a:ext uri="{9D8B030D-6E8A-4147-A177-3AD203B41FA5}">
                      <a16:colId xmlns:a16="http://schemas.microsoft.com/office/drawing/2014/main" val="4262177104"/>
                    </a:ext>
                  </a:extLst>
                </a:gridCol>
                <a:gridCol w="324612">
                  <a:extLst>
                    <a:ext uri="{9D8B030D-6E8A-4147-A177-3AD203B41FA5}">
                      <a16:colId xmlns:a16="http://schemas.microsoft.com/office/drawing/2014/main" val="444719221"/>
                    </a:ext>
                  </a:extLst>
                </a:gridCol>
                <a:gridCol w="324612">
                  <a:extLst>
                    <a:ext uri="{9D8B030D-6E8A-4147-A177-3AD203B41FA5}">
                      <a16:colId xmlns:a16="http://schemas.microsoft.com/office/drawing/2014/main" val="503573122"/>
                    </a:ext>
                  </a:extLst>
                </a:gridCol>
                <a:gridCol w="324612">
                  <a:extLst>
                    <a:ext uri="{9D8B030D-6E8A-4147-A177-3AD203B41FA5}">
                      <a16:colId xmlns:a16="http://schemas.microsoft.com/office/drawing/2014/main" val="3810806040"/>
                    </a:ext>
                  </a:extLst>
                </a:gridCol>
                <a:gridCol w="324612">
                  <a:extLst>
                    <a:ext uri="{9D8B030D-6E8A-4147-A177-3AD203B41FA5}">
                      <a16:colId xmlns:a16="http://schemas.microsoft.com/office/drawing/2014/main" val="3984367829"/>
                    </a:ext>
                  </a:extLst>
                </a:gridCol>
                <a:gridCol w="324612">
                  <a:extLst>
                    <a:ext uri="{9D8B030D-6E8A-4147-A177-3AD203B41FA5}">
                      <a16:colId xmlns:a16="http://schemas.microsoft.com/office/drawing/2014/main" val="420078882"/>
                    </a:ext>
                  </a:extLst>
                </a:gridCol>
              </a:tblGrid>
              <a:tr h="185420">
                <a:tc>
                  <a:txBody>
                    <a:bodyPr/>
                    <a:lstStyle/>
                    <a:p>
                      <a:r>
                        <a:rPr lang="en-SG" dirty="0"/>
                        <a:t>1</a:t>
                      </a:r>
                    </a:p>
                  </a:txBody>
                  <a:tcPr>
                    <a:solidFill>
                      <a:srgbClr val="C00000"/>
                    </a:solidFill>
                  </a:tcPr>
                </a:tc>
                <a:tc>
                  <a:txBody>
                    <a:bodyPr/>
                    <a:lstStyle/>
                    <a:p>
                      <a:r>
                        <a:rPr lang="en-SG" dirty="0"/>
                        <a:t>0</a:t>
                      </a:r>
                    </a:p>
                  </a:txBody>
                  <a:tcPr>
                    <a:solidFill>
                      <a:srgbClr val="C00000"/>
                    </a:solidFill>
                  </a:tcPr>
                </a:tc>
                <a:tc>
                  <a:txBody>
                    <a:bodyPr/>
                    <a:lstStyle/>
                    <a:p>
                      <a:r>
                        <a:rPr lang="en-SG" dirty="0"/>
                        <a:t>1</a:t>
                      </a:r>
                    </a:p>
                  </a:txBody>
                  <a:tcPr>
                    <a:solidFill>
                      <a:srgbClr val="C00000"/>
                    </a:solidFill>
                  </a:tcPr>
                </a:tc>
                <a:tc>
                  <a:txBody>
                    <a:bodyPr/>
                    <a:lstStyle/>
                    <a:p>
                      <a:r>
                        <a:rPr lang="en-SG" dirty="0"/>
                        <a:t>1</a:t>
                      </a:r>
                    </a:p>
                  </a:txBody>
                  <a:tcPr>
                    <a:solidFill>
                      <a:srgbClr val="C00000"/>
                    </a:solidFill>
                  </a:tcPr>
                </a:tc>
                <a:tc>
                  <a:txBody>
                    <a:bodyPr/>
                    <a:lstStyle/>
                    <a:p>
                      <a:r>
                        <a:rPr lang="en-SG" dirty="0"/>
                        <a:t>1</a:t>
                      </a:r>
                    </a:p>
                  </a:txBody>
                  <a:tcPr>
                    <a:solidFill>
                      <a:srgbClr val="C00000"/>
                    </a:solidFill>
                  </a:tcPr>
                </a:tc>
                <a:tc>
                  <a:txBody>
                    <a:bodyPr/>
                    <a:lstStyle/>
                    <a:p>
                      <a:r>
                        <a:rPr lang="en-SG" dirty="0"/>
                        <a:t>2</a:t>
                      </a:r>
                    </a:p>
                  </a:txBody>
                  <a:tcPr>
                    <a:solidFill>
                      <a:srgbClr val="C00000"/>
                    </a:solidFill>
                  </a:tcPr>
                </a:tc>
                <a:extLst>
                  <a:ext uri="{0D108BD9-81ED-4DB2-BD59-A6C34878D82A}">
                    <a16:rowId xmlns:a16="http://schemas.microsoft.com/office/drawing/2014/main" val="663204879"/>
                  </a:ext>
                </a:extLst>
              </a:tr>
            </a:tbl>
          </a:graphicData>
        </a:graphic>
      </p:graphicFrame>
      <p:sp>
        <p:nvSpPr>
          <p:cNvPr id="22" name="TextBox 21">
            <a:extLst>
              <a:ext uri="{FF2B5EF4-FFF2-40B4-BE49-F238E27FC236}">
                <a16:creationId xmlns:a16="http://schemas.microsoft.com/office/drawing/2014/main" id="{04AC7214-5B31-4C3B-BCA2-C48299B30CF7}"/>
              </a:ext>
            </a:extLst>
          </p:cNvPr>
          <p:cNvSpPr txBox="1"/>
          <p:nvPr/>
        </p:nvSpPr>
        <p:spPr>
          <a:xfrm>
            <a:off x="7867585" y="1842613"/>
            <a:ext cx="1360122" cy="304800"/>
          </a:xfrm>
          <a:prstGeom prst="rect">
            <a:avLst/>
          </a:prstGeom>
          <a:noFill/>
        </p:spPr>
        <p:txBody>
          <a:bodyPr wrap="square" rtlCol="0">
            <a:spAutoFit/>
          </a:bodyPr>
          <a:lstStyle/>
          <a:p>
            <a:r>
              <a:rPr lang="en-US" dirty="0"/>
              <a:t>Updated node</a:t>
            </a:r>
            <a:endParaRPr lang="en-SG" dirty="0"/>
          </a:p>
        </p:txBody>
      </p:sp>
      <p:sp>
        <p:nvSpPr>
          <p:cNvPr id="23" name="TextBox 22">
            <a:extLst>
              <a:ext uri="{FF2B5EF4-FFF2-40B4-BE49-F238E27FC236}">
                <a16:creationId xmlns:a16="http://schemas.microsoft.com/office/drawing/2014/main" id="{5F99CD13-5FB4-481B-81EA-BCEEADD7D137}"/>
              </a:ext>
            </a:extLst>
          </p:cNvPr>
          <p:cNvSpPr txBox="1"/>
          <p:nvPr/>
        </p:nvSpPr>
        <p:spPr>
          <a:xfrm>
            <a:off x="4211347" y="1816562"/>
            <a:ext cx="1583948" cy="307777"/>
          </a:xfrm>
          <a:prstGeom prst="rect">
            <a:avLst/>
          </a:prstGeom>
          <a:noFill/>
        </p:spPr>
        <p:txBody>
          <a:bodyPr wrap="square" rtlCol="0">
            <a:spAutoFit/>
          </a:bodyPr>
          <a:lstStyle/>
          <a:p>
            <a:r>
              <a:rPr lang="en-US" dirty="0"/>
              <a:t>Aggregated node</a:t>
            </a:r>
            <a:endParaRPr lang="en-SG" dirty="0"/>
          </a:p>
        </p:txBody>
      </p:sp>
      <p:pic>
        <p:nvPicPr>
          <p:cNvPr id="24" name="Picture 23">
            <a:extLst>
              <a:ext uri="{FF2B5EF4-FFF2-40B4-BE49-F238E27FC236}">
                <a16:creationId xmlns:a16="http://schemas.microsoft.com/office/drawing/2014/main" id="{DF7FDD2B-FFEF-4A64-A178-A0046229BF2F}"/>
              </a:ext>
            </a:extLst>
          </p:cNvPr>
          <p:cNvPicPr>
            <a:picLocks noChangeAspect="1"/>
          </p:cNvPicPr>
          <p:nvPr/>
        </p:nvPicPr>
        <p:blipFill rotWithShape="1">
          <a:blip r:embed="rId2"/>
          <a:srcRect l="17319" t="18229" r="74497" b="67650"/>
          <a:stretch/>
        </p:blipFill>
        <p:spPr>
          <a:xfrm>
            <a:off x="3185644" y="4046905"/>
            <a:ext cx="267138" cy="304800"/>
          </a:xfrm>
          <a:prstGeom prst="rect">
            <a:avLst/>
          </a:prstGeom>
        </p:spPr>
      </p:pic>
      <p:sp>
        <p:nvSpPr>
          <p:cNvPr id="6" name="Oval 5">
            <a:extLst>
              <a:ext uri="{FF2B5EF4-FFF2-40B4-BE49-F238E27FC236}">
                <a16:creationId xmlns:a16="http://schemas.microsoft.com/office/drawing/2014/main" id="{4DA3264C-A501-4335-B156-94CA9BE2F437}"/>
              </a:ext>
            </a:extLst>
          </p:cNvPr>
          <p:cNvSpPr/>
          <p:nvPr/>
        </p:nvSpPr>
        <p:spPr>
          <a:xfrm>
            <a:off x="3452920" y="3129782"/>
            <a:ext cx="272162" cy="28019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aphicFrame>
        <p:nvGraphicFramePr>
          <p:cNvPr id="25" name="Table 3">
            <a:extLst>
              <a:ext uri="{FF2B5EF4-FFF2-40B4-BE49-F238E27FC236}">
                <a16:creationId xmlns:a16="http://schemas.microsoft.com/office/drawing/2014/main" id="{70DB6774-5545-4A7A-A123-5CB8C56ABB58}"/>
              </a:ext>
            </a:extLst>
          </p:cNvPr>
          <p:cNvGraphicFramePr>
            <a:graphicFrameLocks noGrp="1"/>
          </p:cNvGraphicFramePr>
          <p:nvPr>
            <p:extLst>
              <p:ext uri="{D42A27DB-BD31-4B8C-83A1-F6EECF244321}">
                <p14:modId xmlns:p14="http://schemas.microsoft.com/office/powerpoint/2010/main" val="2093818231"/>
              </p:ext>
            </p:extLst>
          </p:nvPr>
        </p:nvGraphicFramePr>
        <p:xfrm>
          <a:off x="3598164" y="4722422"/>
          <a:ext cx="1947672" cy="304800"/>
        </p:xfrm>
        <a:graphic>
          <a:graphicData uri="http://schemas.openxmlformats.org/drawingml/2006/table">
            <a:tbl>
              <a:tblPr firstRow="1" bandRow="1">
                <a:tableStyleId>{2C030EB3-7B6D-48EB-B5A0-625C2C104895}</a:tableStyleId>
              </a:tblPr>
              <a:tblGrid>
                <a:gridCol w="324612">
                  <a:extLst>
                    <a:ext uri="{9D8B030D-6E8A-4147-A177-3AD203B41FA5}">
                      <a16:colId xmlns:a16="http://schemas.microsoft.com/office/drawing/2014/main" val="4262177104"/>
                    </a:ext>
                  </a:extLst>
                </a:gridCol>
                <a:gridCol w="324612">
                  <a:extLst>
                    <a:ext uri="{9D8B030D-6E8A-4147-A177-3AD203B41FA5}">
                      <a16:colId xmlns:a16="http://schemas.microsoft.com/office/drawing/2014/main" val="444719221"/>
                    </a:ext>
                  </a:extLst>
                </a:gridCol>
                <a:gridCol w="324612">
                  <a:extLst>
                    <a:ext uri="{9D8B030D-6E8A-4147-A177-3AD203B41FA5}">
                      <a16:colId xmlns:a16="http://schemas.microsoft.com/office/drawing/2014/main" val="503573122"/>
                    </a:ext>
                  </a:extLst>
                </a:gridCol>
                <a:gridCol w="324612">
                  <a:extLst>
                    <a:ext uri="{9D8B030D-6E8A-4147-A177-3AD203B41FA5}">
                      <a16:colId xmlns:a16="http://schemas.microsoft.com/office/drawing/2014/main" val="3810806040"/>
                    </a:ext>
                  </a:extLst>
                </a:gridCol>
                <a:gridCol w="324612">
                  <a:extLst>
                    <a:ext uri="{9D8B030D-6E8A-4147-A177-3AD203B41FA5}">
                      <a16:colId xmlns:a16="http://schemas.microsoft.com/office/drawing/2014/main" val="3984367829"/>
                    </a:ext>
                  </a:extLst>
                </a:gridCol>
                <a:gridCol w="324612">
                  <a:extLst>
                    <a:ext uri="{9D8B030D-6E8A-4147-A177-3AD203B41FA5}">
                      <a16:colId xmlns:a16="http://schemas.microsoft.com/office/drawing/2014/main" val="420078882"/>
                    </a:ext>
                  </a:extLst>
                </a:gridCol>
              </a:tblGrid>
              <a:tr h="185420">
                <a:tc>
                  <a:txBody>
                    <a:bodyPr/>
                    <a:lstStyle/>
                    <a:p>
                      <a:r>
                        <a:rPr lang="en-SG" dirty="0"/>
                        <a:t>0</a:t>
                      </a:r>
                    </a:p>
                  </a:txBody>
                  <a:tcPr>
                    <a:solidFill>
                      <a:srgbClr val="00B0F0"/>
                    </a:solidFill>
                  </a:tcPr>
                </a:tc>
                <a:tc>
                  <a:txBody>
                    <a:bodyPr/>
                    <a:lstStyle/>
                    <a:p>
                      <a:r>
                        <a:rPr lang="en-SG" dirty="0"/>
                        <a:t>0</a:t>
                      </a:r>
                    </a:p>
                  </a:txBody>
                  <a:tcPr>
                    <a:solidFill>
                      <a:srgbClr val="00B0F0"/>
                    </a:solidFill>
                  </a:tcPr>
                </a:tc>
                <a:tc>
                  <a:txBody>
                    <a:bodyPr/>
                    <a:lstStyle/>
                    <a:p>
                      <a:r>
                        <a:rPr lang="en-SG" dirty="0"/>
                        <a:t>0</a:t>
                      </a:r>
                    </a:p>
                  </a:txBody>
                  <a:tcPr>
                    <a:solidFill>
                      <a:srgbClr val="00B0F0"/>
                    </a:solidFill>
                  </a:tcPr>
                </a:tc>
                <a:tc>
                  <a:txBody>
                    <a:bodyPr/>
                    <a:lstStyle/>
                    <a:p>
                      <a:r>
                        <a:rPr lang="en-SG" dirty="0"/>
                        <a:t>2</a:t>
                      </a:r>
                    </a:p>
                  </a:txBody>
                  <a:tcPr>
                    <a:solidFill>
                      <a:srgbClr val="00B0F0"/>
                    </a:solidFill>
                  </a:tcPr>
                </a:tc>
                <a:tc>
                  <a:txBody>
                    <a:bodyPr/>
                    <a:lstStyle/>
                    <a:p>
                      <a:r>
                        <a:rPr lang="en-SG" dirty="0"/>
                        <a:t>2</a:t>
                      </a:r>
                    </a:p>
                  </a:txBody>
                  <a:tcPr>
                    <a:solidFill>
                      <a:srgbClr val="00B0F0"/>
                    </a:solidFill>
                  </a:tcPr>
                </a:tc>
                <a:tc>
                  <a:txBody>
                    <a:bodyPr/>
                    <a:lstStyle/>
                    <a:p>
                      <a:r>
                        <a:rPr lang="en-SG" dirty="0"/>
                        <a:t>1</a:t>
                      </a:r>
                    </a:p>
                  </a:txBody>
                  <a:tcPr>
                    <a:solidFill>
                      <a:srgbClr val="00B0F0"/>
                    </a:solidFill>
                  </a:tcPr>
                </a:tc>
                <a:extLst>
                  <a:ext uri="{0D108BD9-81ED-4DB2-BD59-A6C34878D82A}">
                    <a16:rowId xmlns:a16="http://schemas.microsoft.com/office/drawing/2014/main" val="663204879"/>
                  </a:ext>
                </a:extLst>
              </a:tr>
            </a:tbl>
          </a:graphicData>
        </a:graphic>
      </p:graphicFrame>
      <p:graphicFrame>
        <p:nvGraphicFramePr>
          <p:cNvPr id="26" name="Table 3">
            <a:extLst>
              <a:ext uri="{FF2B5EF4-FFF2-40B4-BE49-F238E27FC236}">
                <a16:creationId xmlns:a16="http://schemas.microsoft.com/office/drawing/2014/main" id="{84240698-7C48-428B-8639-CB0C90B6589C}"/>
              </a:ext>
            </a:extLst>
          </p:cNvPr>
          <p:cNvGraphicFramePr>
            <a:graphicFrameLocks noGrp="1"/>
          </p:cNvGraphicFramePr>
          <p:nvPr>
            <p:extLst>
              <p:ext uri="{D42A27DB-BD31-4B8C-83A1-F6EECF244321}">
                <p14:modId xmlns:p14="http://schemas.microsoft.com/office/powerpoint/2010/main" val="2419241071"/>
              </p:ext>
            </p:extLst>
          </p:nvPr>
        </p:nvGraphicFramePr>
        <p:xfrm>
          <a:off x="1638395" y="1795328"/>
          <a:ext cx="1947672" cy="304800"/>
        </p:xfrm>
        <a:graphic>
          <a:graphicData uri="http://schemas.openxmlformats.org/drawingml/2006/table">
            <a:tbl>
              <a:tblPr firstRow="1" bandRow="1">
                <a:tableStyleId>{2C030EB3-7B6D-48EB-B5A0-625C2C104895}</a:tableStyleId>
              </a:tblPr>
              <a:tblGrid>
                <a:gridCol w="324612">
                  <a:extLst>
                    <a:ext uri="{9D8B030D-6E8A-4147-A177-3AD203B41FA5}">
                      <a16:colId xmlns:a16="http://schemas.microsoft.com/office/drawing/2014/main" val="4262177104"/>
                    </a:ext>
                  </a:extLst>
                </a:gridCol>
                <a:gridCol w="324612">
                  <a:extLst>
                    <a:ext uri="{9D8B030D-6E8A-4147-A177-3AD203B41FA5}">
                      <a16:colId xmlns:a16="http://schemas.microsoft.com/office/drawing/2014/main" val="444719221"/>
                    </a:ext>
                  </a:extLst>
                </a:gridCol>
                <a:gridCol w="324612">
                  <a:extLst>
                    <a:ext uri="{9D8B030D-6E8A-4147-A177-3AD203B41FA5}">
                      <a16:colId xmlns:a16="http://schemas.microsoft.com/office/drawing/2014/main" val="503573122"/>
                    </a:ext>
                  </a:extLst>
                </a:gridCol>
                <a:gridCol w="324612">
                  <a:extLst>
                    <a:ext uri="{9D8B030D-6E8A-4147-A177-3AD203B41FA5}">
                      <a16:colId xmlns:a16="http://schemas.microsoft.com/office/drawing/2014/main" val="3810806040"/>
                    </a:ext>
                  </a:extLst>
                </a:gridCol>
                <a:gridCol w="324612">
                  <a:extLst>
                    <a:ext uri="{9D8B030D-6E8A-4147-A177-3AD203B41FA5}">
                      <a16:colId xmlns:a16="http://schemas.microsoft.com/office/drawing/2014/main" val="3984367829"/>
                    </a:ext>
                  </a:extLst>
                </a:gridCol>
                <a:gridCol w="324612">
                  <a:extLst>
                    <a:ext uri="{9D8B030D-6E8A-4147-A177-3AD203B41FA5}">
                      <a16:colId xmlns:a16="http://schemas.microsoft.com/office/drawing/2014/main" val="420078882"/>
                    </a:ext>
                  </a:extLst>
                </a:gridCol>
              </a:tblGrid>
              <a:tr h="185420">
                <a:tc>
                  <a:txBody>
                    <a:bodyPr/>
                    <a:lstStyle/>
                    <a:p>
                      <a:r>
                        <a:rPr lang="en-SG" dirty="0"/>
                        <a:t>0</a:t>
                      </a:r>
                    </a:p>
                  </a:txBody>
                  <a:tcPr>
                    <a:solidFill>
                      <a:srgbClr val="00B0F0"/>
                    </a:solidFill>
                  </a:tcPr>
                </a:tc>
                <a:tc>
                  <a:txBody>
                    <a:bodyPr/>
                    <a:lstStyle/>
                    <a:p>
                      <a:r>
                        <a:rPr lang="en-SG" dirty="0"/>
                        <a:t>0</a:t>
                      </a:r>
                    </a:p>
                  </a:txBody>
                  <a:tcPr>
                    <a:solidFill>
                      <a:srgbClr val="00B0F0"/>
                    </a:solidFill>
                  </a:tcPr>
                </a:tc>
                <a:tc>
                  <a:txBody>
                    <a:bodyPr/>
                    <a:lstStyle/>
                    <a:p>
                      <a:r>
                        <a:rPr lang="en-SG" dirty="0"/>
                        <a:t>0</a:t>
                      </a:r>
                    </a:p>
                  </a:txBody>
                  <a:tcPr>
                    <a:solidFill>
                      <a:srgbClr val="00B0F0"/>
                    </a:solidFill>
                  </a:tcPr>
                </a:tc>
                <a:tc>
                  <a:txBody>
                    <a:bodyPr/>
                    <a:lstStyle/>
                    <a:p>
                      <a:r>
                        <a:rPr lang="en-SG" dirty="0"/>
                        <a:t>2</a:t>
                      </a:r>
                    </a:p>
                  </a:txBody>
                  <a:tcPr>
                    <a:solidFill>
                      <a:srgbClr val="00B0F0"/>
                    </a:solidFill>
                  </a:tcPr>
                </a:tc>
                <a:tc>
                  <a:txBody>
                    <a:bodyPr/>
                    <a:lstStyle/>
                    <a:p>
                      <a:r>
                        <a:rPr lang="en-SG" dirty="0"/>
                        <a:t>2</a:t>
                      </a:r>
                    </a:p>
                  </a:txBody>
                  <a:tcPr>
                    <a:solidFill>
                      <a:srgbClr val="00B0F0"/>
                    </a:solidFill>
                  </a:tcPr>
                </a:tc>
                <a:tc>
                  <a:txBody>
                    <a:bodyPr/>
                    <a:lstStyle/>
                    <a:p>
                      <a:r>
                        <a:rPr lang="en-SG" dirty="0"/>
                        <a:t>1</a:t>
                      </a:r>
                    </a:p>
                  </a:txBody>
                  <a:tcPr>
                    <a:solidFill>
                      <a:srgbClr val="00B0F0"/>
                    </a:solidFill>
                  </a:tcPr>
                </a:tc>
                <a:extLst>
                  <a:ext uri="{0D108BD9-81ED-4DB2-BD59-A6C34878D82A}">
                    <a16:rowId xmlns:a16="http://schemas.microsoft.com/office/drawing/2014/main" val="663204879"/>
                  </a:ext>
                </a:extLst>
              </a:tr>
            </a:tbl>
          </a:graphicData>
        </a:graphic>
      </p:graphicFrame>
      <p:sp>
        <p:nvSpPr>
          <p:cNvPr id="7" name="Slide Number Placeholder 6">
            <a:extLst>
              <a:ext uri="{FF2B5EF4-FFF2-40B4-BE49-F238E27FC236}">
                <a16:creationId xmlns:a16="http://schemas.microsoft.com/office/drawing/2014/main" id="{BBC2FBC5-3442-485C-8938-BFBBB5E5E3C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24</a:t>
            </a:fld>
            <a:endParaRPr lang="en"/>
          </a:p>
        </p:txBody>
      </p:sp>
    </p:spTree>
    <p:extLst>
      <p:ext uri="{BB962C8B-B14F-4D97-AF65-F5344CB8AC3E}">
        <p14:creationId xmlns:p14="http://schemas.microsoft.com/office/powerpoint/2010/main" val="5817334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latin typeface="Arial" panose="020B0604020202020204" pitchFamily="34" charset="0"/>
                <a:cs typeface="Arial" panose="020B0604020202020204" pitchFamily="34" charset="0"/>
              </a:rPr>
              <a:t>Examples - Updated</a:t>
            </a:r>
            <a:endParaRPr lang="en-SG" b="1" dirty="0">
              <a:solidFill>
                <a:schemeClr val="bg1"/>
              </a:solidFill>
              <a:latin typeface="Arial" panose="020B0604020202020204" pitchFamily="34" charset="0"/>
              <a:cs typeface="Arial" panose="020B0604020202020204" pitchFamily="34" charset="0"/>
            </a:endParaRPr>
          </a:p>
        </p:txBody>
      </p:sp>
      <p:pic>
        <p:nvPicPr>
          <p:cNvPr id="15" name="Picture 14">
            <a:extLst>
              <a:ext uri="{FF2B5EF4-FFF2-40B4-BE49-F238E27FC236}">
                <a16:creationId xmlns:a16="http://schemas.microsoft.com/office/drawing/2014/main" id="{A9D40632-9D87-4C08-9175-526189BAFD7E}"/>
              </a:ext>
            </a:extLst>
          </p:cNvPr>
          <p:cNvPicPr>
            <a:picLocks noChangeAspect="1"/>
          </p:cNvPicPr>
          <p:nvPr/>
        </p:nvPicPr>
        <p:blipFill>
          <a:blip r:embed="rId2"/>
          <a:stretch>
            <a:fillRect/>
          </a:stretch>
        </p:blipFill>
        <p:spPr>
          <a:xfrm>
            <a:off x="2939872" y="2716565"/>
            <a:ext cx="3264256" cy="2158449"/>
          </a:xfrm>
          <a:prstGeom prst="rect">
            <a:avLst/>
          </a:prstGeom>
        </p:spPr>
      </p:pic>
      <p:graphicFrame>
        <p:nvGraphicFramePr>
          <p:cNvPr id="22" name="Table 3">
            <a:extLst>
              <a:ext uri="{FF2B5EF4-FFF2-40B4-BE49-F238E27FC236}">
                <a16:creationId xmlns:a16="http://schemas.microsoft.com/office/drawing/2014/main" id="{046599A1-1858-4125-8AFF-3657BD0CEEDA}"/>
              </a:ext>
            </a:extLst>
          </p:cNvPr>
          <p:cNvGraphicFramePr>
            <a:graphicFrameLocks noGrp="1"/>
          </p:cNvGraphicFramePr>
          <p:nvPr/>
        </p:nvGraphicFramePr>
        <p:xfrm>
          <a:off x="2464563" y="2887962"/>
          <a:ext cx="973836" cy="304800"/>
        </p:xfrm>
        <a:graphic>
          <a:graphicData uri="http://schemas.openxmlformats.org/drawingml/2006/table">
            <a:tbl>
              <a:tblPr firstRow="1" bandRow="1">
                <a:tableStyleId>{2C030EB3-7B6D-48EB-B5A0-625C2C104895}</a:tableStyleId>
              </a:tblPr>
              <a:tblGrid>
                <a:gridCol w="324612">
                  <a:extLst>
                    <a:ext uri="{9D8B030D-6E8A-4147-A177-3AD203B41FA5}">
                      <a16:colId xmlns:a16="http://schemas.microsoft.com/office/drawing/2014/main" val="4262177104"/>
                    </a:ext>
                  </a:extLst>
                </a:gridCol>
                <a:gridCol w="324612">
                  <a:extLst>
                    <a:ext uri="{9D8B030D-6E8A-4147-A177-3AD203B41FA5}">
                      <a16:colId xmlns:a16="http://schemas.microsoft.com/office/drawing/2014/main" val="444719221"/>
                    </a:ext>
                  </a:extLst>
                </a:gridCol>
                <a:gridCol w="324612">
                  <a:extLst>
                    <a:ext uri="{9D8B030D-6E8A-4147-A177-3AD203B41FA5}">
                      <a16:colId xmlns:a16="http://schemas.microsoft.com/office/drawing/2014/main" val="503573122"/>
                    </a:ext>
                  </a:extLst>
                </a:gridCol>
              </a:tblGrid>
              <a:tr h="185420">
                <a:tc>
                  <a:txBody>
                    <a:bodyPr/>
                    <a:lstStyle/>
                    <a:p>
                      <a:r>
                        <a:rPr lang="en-SG" dirty="0"/>
                        <a:t>1</a:t>
                      </a:r>
                    </a:p>
                  </a:txBody>
                  <a:tcPr>
                    <a:solidFill>
                      <a:srgbClr val="7030A0"/>
                    </a:solidFill>
                  </a:tcPr>
                </a:tc>
                <a:tc>
                  <a:txBody>
                    <a:bodyPr/>
                    <a:lstStyle/>
                    <a:p>
                      <a:r>
                        <a:rPr lang="en-SG" dirty="0"/>
                        <a:t>3</a:t>
                      </a:r>
                    </a:p>
                  </a:txBody>
                  <a:tcPr>
                    <a:solidFill>
                      <a:srgbClr val="7030A0"/>
                    </a:solidFill>
                  </a:tcPr>
                </a:tc>
                <a:tc>
                  <a:txBody>
                    <a:bodyPr/>
                    <a:lstStyle/>
                    <a:p>
                      <a:r>
                        <a:rPr lang="en-SG" dirty="0"/>
                        <a:t>0</a:t>
                      </a:r>
                    </a:p>
                  </a:txBody>
                  <a:tcPr>
                    <a:solidFill>
                      <a:srgbClr val="7030A0"/>
                    </a:solidFill>
                  </a:tcPr>
                </a:tc>
                <a:extLst>
                  <a:ext uri="{0D108BD9-81ED-4DB2-BD59-A6C34878D82A}">
                    <a16:rowId xmlns:a16="http://schemas.microsoft.com/office/drawing/2014/main" val="663204879"/>
                  </a:ext>
                </a:extLst>
              </a:tr>
            </a:tbl>
          </a:graphicData>
        </a:graphic>
      </p:graphicFrame>
      <p:graphicFrame>
        <p:nvGraphicFramePr>
          <p:cNvPr id="10" name="Table 3">
            <a:extLst>
              <a:ext uri="{FF2B5EF4-FFF2-40B4-BE49-F238E27FC236}">
                <a16:creationId xmlns:a16="http://schemas.microsoft.com/office/drawing/2014/main" id="{7A080972-F62B-4B56-B2C4-88147DB71500}"/>
              </a:ext>
            </a:extLst>
          </p:cNvPr>
          <p:cNvGraphicFramePr>
            <a:graphicFrameLocks noGrp="1"/>
          </p:cNvGraphicFramePr>
          <p:nvPr>
            <p:extLst>
              <p:ext uri="{D42A27DB-BD31-4B8C-83A1-F6EECF244321}">
                <p14:modId xmlns:p14="http://schemas.microsoft.com/office/powerpoint/2010/main" val="2180160528"/>
              </p:ext>
            </p:extLst>
          </p:nvPr>
        </p:nvGraphicFramePr>
        <p:xfrm>
          <a:off x="288417" y="1538902"/>
          <a:ext cx="1947672" cy="304800"/>
        </p:xfrm>
        <a:graphic>
          <a:graphicData uri="http://schemas.openxmlformats.org/drawingml/2006/table">
            <a:tbl>
              <a:tblPr firstRow="1" bandRow="1">
                <a:tableStyleId>{2C030EB3-7B6D-48EB-B5A0-625C2C104895}</a:tableStyleId>
              </a:tblPr>
              <a:tblGrid>
                <a:gridCol w="324612">
                  <a:extLst>
                    <a:ext uri="{9D8B030D-6E8A-4147-A177-3AD203B41FA5}">
                      <a16:colId xmlns:a16="http://schemas.microsoft.com/office/drawing/2014/main" val="4262177104"/>
                    </a:ext>
                  </a:extLst>
                </a:gridCol>
                <a:gridCol w="324612">
                  <a:extLst>
                    <a:ext uri="{9D8B030D-6E8A-4147-A177-3AD203B41FA5}">
                      <a16:colId xmlns:a16="http://schemas.microsoft.com/office/drawing/2014/main" val="444719221"/>
                    </a:ext>
                  </a:extLst>
                </a:gridCol>
                <a:gridCol w="324612">
                  <a:extLst>
                    <a:ext uri="{9D8B030D-6E8A-4147-A177-3AD203B41FA5}">
                      <a16:colId xmlns:a16="http://schemas.microsoft.com/office/drawing/2014/main" val="503573122"/>
                    </a:ext>
                  </a:extLst>
                </a:gridCol>
                <a:gridCol w="324612">
                  <a:extLst>
                    <a:ext uri="{9D8B030D-6E8A-4147-A177-3AD203B41FA5}">
                      <a16:colId xmlns:a16="http://schemas.microsoft.com/office/drawing/2014/main" val="3810806040"/>
                    </a:ext>
                  </a:extLst>
                </a:gridCol>
                <a:gridCol w="324612">
                  <a:extLst>
                    <a:ext uri="{9D8B030D-6E8A-4147-A177-3AD203B41FA5}">
                      <a16:colId xmlns:a16="http://schemas.microsoft.com/office/drawing/2014/main" val="3984367829"/>
                    </a:ext>
                  </a:extLst>
                </a:gridCol>
                <a:gridCol w="324612">
                  <a:extLst>
                    <a:ext uri="{9D8B030D-6E8A-4147-A177-3AD203B41FA5}">
                      <a16:colId xmlns:a16="http://schemas.microsoft.com/office/drawing/2014/main" val="420078882"/>
                    </a:ext>
                  </a:extLst>
                </a:gridCol>
              </a:tblGrid>
              <a:tr h="185420">
                <a:tc>
                  <a:txBody>
                    <a:bodyPr/>
                    <a:lstStyle/>
                    <a:p>
                      <a:r>
                        <a:rPr lang="en-SG" dirty="0"/>
                        <a:t>1</a:t>
                      </a:r>
                    </a:p>
                  </a:txBody>
                  <a:tcPr>
                    <a:solidFill>
                      <a:schemeClr val="accent1"/>
                    </a:solidFill>
                  </a:tcPr>
                </a:tc>
                <a:tc>
                  <a:txBody>
                    <a:bodyPr/>
                    <a:lstStyle/>
                    <a:p>
                      <a:r>
                        <a:rPr lang="en-SG" dirty="0"/>
                        <a:t>0</a:t>
                      </a:r>
                    </a:p>
                  </a:txBody>
                  <a:tcPr>
                    <a:solidFill>
                      <a:schemeClr val="accent1"/>
                    </a:solidFill>
                  </a:tcPr>
                </a:tc>
                <a:tc>
                  <a:txBody>
                    <a:bodyPr/>
                    <a:lstStyle/>
                    <a:p>
                      <a:r>
                        <a:rPr lang="en-SG" dirty="0"/>
                        <a:t>1</a:t>
                      </a:r>
                    </a:p>
                  </a:txBody>
                  <a:tcPr>
                    <a:solidFill>
                      <a:schemeClr val="accent1"/>
                    </a:solidFill>
                  </a:tcPr>
                </a:tc>
                <a:tc>
                  <a:txBody>
                    <a:bodyPr/>
                    <a:lstStyle/>
                    <a:p>
                      <a:r>
                        <a:rPr lang="en-SG" dirty="0"/>
                        <a:t>2</a:t>
                      </a:r>
                    </a:p>
                  </a:txBody>
                  <a:tcPr>
                    <a:solidFill>
                      <a:schemeClr val="accent1"/>
                    </a:solidFill>
                  </a:tcPr>
                </a:tc>
                <a:tc>
                  <a:txBody>
                    <a:bodyPr/>
                    <a:lstStyle/>
                    <a:p>
                      <a:r>
                        <a:rPr lang="en-SG" dirty="0"/>
                        <a:t>2</a:t>
                      </a:r>
                    </a:p>
                  </a:txBody>
                  <a:tcPr>
                    <a:solidFill>
                      <a:schemeClr val="accent1"/>
                    </a:solidFill>
                  </a:tcPr>
                </a:tc>
                <a:tc>
                  <a:txBody>
                    <a:bodyPr/>
                    <a:lstStyle/>
                    <a:p>
                      <a:r>
                        <a:rPr lang="en-SG" dirty="0"/>
                        <a:t>1</a:t>
                      </a:r>
                    </a:p>
                  </a:txBody>
                  <a:tcPr>
                    <a:solidFill>
                      <a:schemeClr val="accent1"/>
                    </a:solidFill>
                  </a:tcPr>
                </a:tc>
                <a:extLst>
                  <a:ext uri="{0D108BD9-81ED-4DB2-BD59-A6C34878D82A}">
                    <a16:rowId xmlns:a16="http://schemas.microsoft.com/office/drawing/2014/main" val="663204879"/>
                  </a:ext>
                </a:extLst>
              </a:tr>
            </a:tbl>
          </a:graphicData>
        </a:graphic>
      </p:graphicFrame>
      <p:sp>
        <p:nvSpPr>
          <p:cNvPr id="11" name="Arrow: Right 10">
            <a:extLst>
              <a:ext uri="{FF2B5EF4-FFF2-40B4-BE49-F238E27FC236}">
                <a16:creationId xmlns:a16="http://schemas.microsoft.com/office/drawing/2014/main" id="{E74024A2-831B-49CD-A762-280EF01CCC88}"/>
              </a:ext>
            </a:extLst>
          </p:cNvPr>
          <p:cNvSpPr/>
          <p:nvPr/>
        </p:nvSpPr>
        <p:spPr>
          <a:xfrm>
            <a:off x="2400040" y="1515318"/>
            <a:ext cx="266960" cy="27762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a:p>
        </p:txBody>
      </p:sp>
      <p:pic>
        <p:nvPicPr>
          <p:cNvPr id="12" name="Picture 11">
            <a:extLst>
              <a:ext uri="{FF2B5EF4-FFF2-40B4-BE49-F238E27FC236}">
                <a16:creationId xmlns:a16="http://schemas.microsoft.com/office/drawing/2014/main" id="{62FEE791-520A-45EA-A9D3-6C1EB48A83A9}"/>
              </a:ext>
            </a:extLst>
          </p:cNvPr>
          <p:cNvPicPr>
            <a:picLocks noChangeAspect="1"/>
          </p:cNvPicPr>
          <p:nvPr/>
        </p:nvPicPr>
        <p:blipFill>
          <a:blip r:embed="rId3"/>
          <a:stretch>
            <a:fillRect/>
          </a:stretch>
        </p:blipFill>
        <p:spPr>
          <a:xfrm>
            <a:off x="2717647" y="1358157"/>
            <a:ext cx="1515642" cy="814968"/>
          </a:xfrm>
          <a:prstGeom prst="rect">
            <a:avLst/>
          </a:prstGeom>
        </p:spPr>
      </p:pic>
      <p:sp>
        <p:nvSpPr>
          <p:cNvPr id="13" name="TextBox 12">
            <a:extLst>
              <a:ext uri="{FF2B5EF4-FFF2-40B4-BE49-F238E27FC236}">
                <a16:creationId xmlns:a16="http://schemas.microsoft.com/office/drawing/2014/main" id="{0B46D173-3335-43CE-8948-E2AFC00B9CDB}"/>
              </a:ext>
            </a:extLst>
          </p:cNvPr>
          <p:cNvSpPr txBox="1"/>
          <p:nvPr/>
        </p:nvSpPr>
        <p:spPr>
          <a:xfrm>
            <a:off x="3091374" y="2164786"/>
            <a:ext cx="768188" cy="461665"/>
          </a:xfrm>
          <a:prstGeom prst="rect">
            <a:avLst/>
          </a:prstGeom>
          <a:noFill/>
        </p:spPr>
        <p:txBody>
          <a:bodyPr wrap="square" rtlCol="0">
            <a:spAutoFit/>
          </a:bodyPr>
          <a:lstStyle/>
          <a:p>
            <a:r>
              <a:rPr lang="en-US" sz="2400" dirty="0"/>
              <a:t>NN</a:t>
            </a:r>
            <a:endParaRPr lang="en-SG" sz="2400" dirty="0"/>
          </a:p>
        </p:txBody>
      </p:sp>
      <p:graphicFrame>
        <p:nvGraphicFramePr>
          <p:cNvPr id="14" name="Table 3">
            <a:extLst>
              <a:ext uri="{FF2B5EF4-FFF2-40B4-BE49-F238E27FC236}">
                <a16:creationId xmlns:a16="http://schemas.microsoft.com/office/drawing/2014/main" id="{7A4D4DC7-9096-4B3E-8D67-641CD6B574D3}"/>
              </a:ext>
            </a:extLst>
          </p:cNvPr>
          <p:cNvGraphicFramePr>
            <a:graphicFrameLocks noGrp="1"/>
          </p:cNvGraphicFramePr>
          <p:nvPr>
            <p:extLst>
              <p:ext uri="{D42A27DB-BD31-4B8C-83A1-F6EECF244321}">
                <p14:modId xmlns:p14="http://schemas.microsoft.com/office/powerpoint/2010/main" val="860552435"/>
              </p:ext>
            </p:extLst>
          </p:nvPr>
        </p:nvGraphicFramePr>
        <p:xfrm>
          <a:off x="4369261" y="1595293"/>
          <a:ext cx="973836" cy="304800"/>
        </p:xfrm>
        <a:graphic>
          <a:graphicData uri="http://schemas.openxmlformats.org/drawingml/2006/table">
            <a:tbl>
              <a:tblPr firstRow="1" bandRow="1">
                <a:tableStyleId>{2C030EB3-7B6D-48EB-B5A0-625C2C104895}</a:tableStyleId>
              </a:tblPr>
              <a:tblGrid>
                <a:gridCol w="324612">
                  <a:extLst>
                    <a:ext uri="{9D8B030D-6E8A-4147-A177-3AD203B41FA5}">
                      <a16:colId xmlns:a16="http://schemas.microsoft.com/office/drawing/2014/main" val="4262177104"/>
                    </a:ext>
                  </a:extLst>
                </a:gridCol>
                <a:gridCol w="324612">
                  <a:extLst>
                    <a:ext uri="{9D8B030D-6E8A-4147-A177-3AD203B41FA5}">
                      <a16:colId xmlns:a16="http://schemas.microsoft.com/office/drawing/2014/main" val="444719221"/>
                    </a:ext>
                  </a:extLst>
                </a:gridCol>
                <a:gridCol w="324612">
                  <a:extLst>
                    <a:ext uri="{9D8B030D-6E8A-4147-A177-3AD203B41FA5}">
                      <a16:colId xmlns:a16="http://schemas.microsoft.com/office/drawing/2014/main" val="503573122"/>
                    </a:ext>
                  </a:extLst>
                </a:gridCol>
              </a:tblGrid>
              <a:tr h="185420">
                <a:tc>
                  <a:txBody>
                    <a:bodyPr/>
                    <a:lstStyle/>
                    <a:p>
                      <a:r>
                        <a:rPr lang="en-SG" dirty="0"/>
                        <a:t>4</a:t>
                      </a:r>
                    </a:p>
                  </a:txBody>
                  <a:tcPr>
                    <a:solidFill>
                      <a:srgbClr val="7030A0"/>
                    </a:solidFill>
                  </a:tcPr>
                </a:tc>
                <a:tc>
                  <a:txBody>
                    <a:bodyPr/>
                    <a:lstStyle/>
                    <a:p>
                      <a:r>
                        <a:rPr lang="en-SG" dirty="0"/>
                        <a:t>0</a:t>
                      </a:r>
                    </a:p>
                  </a:txBody>
                  <a:tcPr>
                    <a:solidFill>
                      <a:srgbClr val="7030A0"/>
                    </a:solidFill>
                  </a:tcPr>
                </a:tc>
                <a:tc>
                  <a:txBody>
                    <a:bodyPr/>
                    <a:lstStyle/>
                    <a:p>
                      <a:r>
                        <a:rPr lang="en-SG" dirty="0"/>
                        <a:t>1</a:t>
                      </a:r>
                    </a:p>
                  </a:txBody>
                  <a:tcPr>
                    <a:solidFill>
                      <a:srgbClr val="7030A0"/>
                    </a:solidFill>
                  </a:tcPr>
                </a:tc>
                <a:extLst>
                  <a:ext uri="{0D108BD9-81ED-4DB2-BD59-A6C34878D82A}">
                    <a16:rowId xmlns:a16="http://schemas.microsoft.com/office/drawing/2014/main" val="663204879"/>
                  </a:ext>
                </a:extLst>
              </a:tr>
            </a:tbl>
          </a:graphicData>
        </a:graphic>
      </p:graphicFrame>
      <p:sp>
        <p:nvSpPr>
          <p:cNvPr id="16" name="TextBox 15">
            <a:extLst>
              <a:ext uri="{FF2B5EF4-FFF2-40B4-BE49-F238E27FC236}">
                <a16:creationId xmlns:a16="http://schemas.microsoft.com/office/drawing/2014/main" id="{AC0E67EE-6BC2-498A-B66C-418DB81060FC}"/>
              </a:ext>
            </a:extLst>
          </p:cNvPr>
          <p:cNvSpPr txBox="1"/>
          <p:nvPr/>
        </p:nvSpPr>
        <p:spPr>
          <a:xfrm>
            <a:off x="4176118" y="1902723"/>
            <a:ext cx="1360122" cy="304800"/>
          </a:xfrm>
          <a:prstGeom prst="rect">
            <a:avLst/>
          </a:prstGeom>
          <a:noFill/>
        </p:spPr>
        <p:txBody>
          <a:bodyPr wrap="square" rtlCol="0">
            <a:spAutoFit/>
          </a:bodyPr>
          <a:lstStyle/>
          <a:p>
            <a:r>
              <a:rPr lang="en-US" dirty="0"/>
              <a:t>Updated node</a:t>
            </a:r>
            <a:endParaRPr lang="en-SG" dirty="0"/>
          </a:p>
        </p:txBody>
      </p:sp>
      <p:sp>
        <p:nvSpPr>
          <p:cNvPr id="17" name="TextBox 16">
            <a:extLst>
              <a:ext uri="{FF2B5EF4-FFF2-40B4-BE49-F238E27FC236}">
                <a16:creationId xmlns:a16="http://schemas.microsoft.com/office/drawing/2014/main" id="{8F9C5B5E-A6F3-49CA-AD67-A7EDBC2BE454}"/>
              </a:ext>
            </a:extLst>
          </p:cNvPr>
          <p:cNvSpPr txBox="1"/>
          <p:nvPr/>
        </p:nvSpPr>
        <p:spPr>
          <a:xfrm>
            <a:off x="519880" y="1876672"/>
            <a:ext cx="1583948" cy="307777"/>
          </a:xfrm>
          <a:prstGeom prst="rect">
            <a:avLst/>
          </a:prstGeom>
          <a:noFill/>
        </p:spPr>
        <p:txBody>
          <a:bodyPr wrap="square" rtlCol="0">
            <a:spAutoFit/>
          </a:bodyPr>
          <a:lstStyle/>
          <a:p>
            <a:r>
              <a:rPr lang="en-US" dirty="0"/>
              <a:t>Aggregated node</a:t>
            </a:r>
            <a:endParaRPr lang="en-SG" dirty="0"/>
          </a:p>
        </p:txBody>
      </p:sp>
      <p:graphicFrame>
        <p:nvGraphicFramePr>
          <p:cNvPr id="23" name="Table 3">
            <a:extLst>
              <a:ext uri="{FF2B5EF4-FFF2-40B4-BE49-F238E27FC236}">
                <a16:creationId xmlns:a16="http://schemas.microsoft.com/office/drawing/2014/main" id="{2AFDF411-4584-4AC9-8042-4C41B1672613}"/>
              </a:ext>
            </a:extLst>
          </p:cNvPr>
          <p:cNvGraphicFramePr>
            <a:graphicFrameLocks noGrp="1"/>
          </p:cNvGraphicFramePr>
          <p:nvPr>
            <p:extLst>
              <p:ext uri="{D42A27DB-BD31-4B8C-83A1-F6EECF244321}">
                <p14:modId xmlns:p14="http://schemas.microsoft.com/office/powerpoint/2010/main" val="4099173852"/>
              </p:ext>
            </p:extLst>
          </p:nvPr>
        </p:nvGraphicFramePr>
        <p:xfrm>
          <a:off x="2093522" y="4135378"/>
          <a:ext cx="973836" cy="304800"/>
        </p:xfrm>
        <a:graphic>
          <a:graphicData uri="http://schemas.openxmlformats.org/drawingml/2006/table">
            <a:tbl>
              <a:tblPr firstRow="1" bandRow="1">
                <a:tableStyleId>{2C030EB3-7B6D-48EB-B5A0-625C2C104895}</a:tableStyleId>
              </a:tblPr>
              <a:tblGrid>
                <a:gridCol w="324612">
                  <a:extLst>
                    <a:ext uri="{9D8B030D-6E8A-4147-A177-3AD203B41FA5}">
                      <a16:colId xmlns:a16="http://schemas.microsoft.com/office/drawing/2014/main" val="4262177104"/>
                    </a:ext>
                  </a:extLst>
                </a:gridCol>
                <a:gridCol w="324612">
                  <a:extLst>
                    <a:ext uri="{9D8B030D-6E8A-4147-A177-3AD203B41FA5}">
                      <a16:colId xmlns:a16="http://schemas.microsoft.com/office/drawing/2014/main" val="444719221"/>
                    </a:ext>
                  </a:extLst>
                </a:gridCol>
                <a:gridCol w="324612">
                  <a:extLst>
                    <a:ext uri="{9D8B030D-6E8A-4147-A177-3AD203B41FA5}">
                      <a16:colId xmlns:a16="http://schemas.microsoft.com/office/drawing/2014/main" val="503573122"/>
                    </a:ext>
                  </a:extLst>
                </a:gridCol>
              </a:tblGrid>
              <a:tr h="185420">
                <a:tc>
                  <a:txBody>
                    <a:bodyPr/>
                    <a:lstStyle/>
                    <a:p>
                      <a:r>
                        <a:rPr lang="en-SG" dirty="0"/>
                        <a:t>4</a:t>
                      </a:r>
                    </a:p>
                  </a:txBody>
                  <a:tcPr>
                    <a:solidFill>
                      <a:srgbClr val="7030A0"/>
                    </a:solidFill>
                  </a:tcPr>
                </a:tc>
                <a:tc>
                  <a:txBody>
                    <a:bodyPr/>
                    <a:lstStyle/>
                    <a:p>
                      <a:r>
                        <a:rPr lang="en-SG" dirty="0"/>
                        <a:t>0</a:t>
                      </a:r>
                    </a:p>
                  </a:txBody>
                  <a:tcPr>
                    <a:solidFill>
                      <a:srgbClr val="7030A0"/>
                    </a:solidFill>
                  </a:tcPr>
                </a:tc>
                <a:tc>
                  <a:txBody>
                    <a:bodyPr/>
                    <a:lstStyle/>
                    <a:p>
                      <a:r>
                        <a:rPr lang="en-SG" dirty="0"/>
                        <a:t>1</a:t>
                      </a:r>
                    </a:p>
                  </a:txBody>
                  <a:tcPr>
                    <a:solidFill>
                      <a:srgbClr val="7030A0"/>
                    </a:solidFill>
                  </a:tcPr>
                </a:tc>
                <a:extLst>
                  <a:ext uri="{0D108BD9-81ED-4DB2-BD59-A6C34878D82A}">
                    <a16:rowId xmlns:a16="http://schemas.microsoft.com/office/drawing/2014/main" val="663204879"/>
                  </a:ext>
                </a:extLst>
              </a:tr>
            </a:tbl>
          </a:graphicData>
        </a:graphic>
      </p:graphicFrame>
      <p:sp>
        <p:nvSpPr>
          <p:cNvPr id="3" name="Slide Number Placeholder 2">
            <a:extLst>
              <a:ext uri="{FF2B5EF4-FFF2-40B4-BE49-F238E27FC236}">
                <a16:creationId xmlns:a16="http://schemas.microsoft.com/office/drawing/2014/main" id="{D08A610E-BE83-48DA-8AFE-A31C3F2AE39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25</a:t>
            </a:fld>
            <a:endParaRPr lang="en"/>
          </a:p>
        </p:txBody>
      </p:sp>
    </p:spTree>
    <p:extLst>
      <p:ext uri="{BB962C8B-B14F-4D97-AF65-F5344CB8AC3E}">
        <p14:creationId xmlns:p14="http://schemas.microsoft.com/office/powerpoint/2010/main" val="22797252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6" name="Table 3">
            <a:extLst>
              <a:ext uri="{FF2B5EF4-FFF2-40B4-BE49-F238E27FC236}">
                <a16:creationId xmlns:a16="http://schemas.microsoft.com/office/drawing/2014/main" id="{C6689D83-0B61-4DC1-ACE3-708F920F9C17}"/>
              </a:ext>
            </a:extLst>
          </p:cNvPr>
          <p:cNvGraphicFramePr>
            <a:graphicFrameLocks noGrp="1"/>
          </p:cNvGraphicFramePr>
          <p:nvPr>
            <p:extLst>
              <p:ext uri="{D42A27DB-BD31-4B8C-83A1-F6EECF244321}">
                <p14:modId xmlns:p14="http://schemas.microsoft.com/office/powerpoint/2010/main" val="1955630326"/>
              </p:ext>
            </p:extLst>
          </p:nvPr>
        </p:nvGraphicFramePr>
        <p:xfrm>
          <a:off x="1067102" y="1372682"/>
          <a:ext cx="1947672" cy="304800"/>
        </p:xfrm>
        <a:graphic>
          <a:graphicData uri="http://schemas.openxmlformats.org/drawingml/2006/table">
            <a:tbl>
              <a:tblPr firstRow="1" bandRow="1">
                <a:tableStyleId>{A978B726-2AFE-4137-B943-8604406FCCEC}</a:tableStyleId>
              </a:tblPr>
              <a:tblGrid>
                <a:gridCol w="324612">
                  <a:extLst>
                    <a:ext uri="{9D8B030D-6E8A-4147-A177-3AD203B41FA5}">
                      <a16:colId xmlns:a16="http://schemas.microsoft.com/office/drawing/2014/main" val="4262177104"/>
                    </a:ext>
                  </a:extLst>
                </a:gridCol>
                <a:gridCol w="324612">
                  <a:extLst>
                    <a:ext uri="{9D8B030D-6E8A-4147-A177-3AD203B41FA5}">
                      <a16:colId xmlns:a16="http://schemas.microsoft.com/office/drawing/2014/main" val="444719221"/>
                    </a:ext>
                  </a:extLst>
                </a:gridCol>
                <a:gridCol w="324612">
                  <a:extLst>
                    <a:ext uri="{9D8B030D-6E8A-4147-A177-3AD203B41FA5}">
                      <a16:colId xmlns:a16="http://schemas.microsoft.com/office/drawing/2014/main" val="503573122"/>
                    </a:ext>
                  </a:extLst>
                </a:gridCol>
                <a:gridCol w="324612">
                  <a:extLst>
                    <a:ext uri="{9D8B030D-6E8A-4147-A177-3AD203B41FA5}">
                      <a16:colId xmlns:a16="http://schemas.microsoft.com/office/drawing/2014/main" val="3810806040"/>
                    </a:ext>
                  </a:extLst>
                </a:gridCol>
                <a:gridCol w="324612">
                  <a:extLst>
                    <a:ext uri="{9D8B030D-6E8A-4147-A177-3AD203B41FA5}">
                      <a16:colId xmlns:a16="http://schemas.microsoft.com/office/drawing/2014/main" val="3984367829"/>
                    </a:ext>
                  </a:extLst>
                </a:gridCol>
                <a:gridCol w="324612">
                  <a:extLst>
                    <a:ext uri="{9D8B030D-6E8A-4147-A177-3AD203B41FA5}">
                      <a16:colId xmlns:a16="http://schemas.microsoft.com/office/drawing/2014/main" val="420078882"/>
                    </a:ext>
                  </a:extLst>
                </a:gridCol>
              </a:tblGrid>
              <a:tr h="185420">
                <a:tc>
                  <a:txBody>
                    <a:bodyPr/>
                    <a:lstStyle/>
                    <a:p>
                      <a:r>
                        <a:rPr lang="en-SG" dirty="0"/>
                        <a:t>1</a:t>
                      </a:r>
                    </a:p>
                  </a:txBody>
                  <a:tcPr>
                    <a:solidFill>
                      <a:srgbClr val="C00000"/>
                    </a:solidFill>
                  </a:tcPr>
                </a:tc>
                <a:tc>
                  <a:txBody>
                    <a:bodyPr/>
                    <a:lstStyle/>
                    <a:p>
                      <a:r>
                        <a:rPr lang="en-SG" dirty="0"/>
                        <a:t>0</a:t>
                      </a:r>
                    </a:p>
                  </a:txBody>
                  <a:tcPr>
                    <a:solidFill>
                      <a:srgbClr val="C00000"/>
                    </a:solidFill>
                  </a:tcPr>
                </a:tc>
                <a:tc>
                  <a:txBody>
                    <a:bodyPr/>
                    <a:lstStyle/>
                    <a:p>
                      <a:r>
                        <a:rPr lang="en-SG" dirty="0"/>
                        <a:t>1</a:t>
                      </a:r>
                    </a:p>
                  </a:txBody>
                  <a:tcPr>
                    <a:solidFill>
                      <a:srgbClr val="C00000"/>
                    </a:solidFill>
                  </a:tcPr>
                </a:tc>
                <a:tc>
                  <a:txBody>
                    <a:bodyPr/>
                    <a:lstStyle/>
                    <a:p>
                      <a:r>
                        <a:rPr lang="en-SG" dirty="0"/>
                        <a:t>1</a:t>
                      </a:r>
                    </a:p>
                  </a:txBody>
                  <a:tcPr>
                    <a:solidFill>
                      <a:srgbClr val="C00000"/>
                    </a:solidFill>
                  </a:tcPr>
                </a:tc>
                <a:tc>
                  <a:txBody>
                    <a:bodyPr/>
                    <a:lstStyle/>
                    <a:p>
                      <a:r>
                        <a:rPr lang="en-SG" dirty="0"/>
                        <a:t>1</a:t>
                      </a:r>
                    </a:p>
                  </a:txBody>
                  <a:tcPr>
                    <a:solidFill>
                      <a:srgbClr val="C00000"/>
                    </a:solidFill>
                  </a:tcPr>
                </a:tc>
                <a:tc>
                  <a:txBody>
                    <a:bodyPr/>
                    <a:lstStyle/>
                    <a:p>
                      <a:r>
                        <a:rPr lang="en-SG" dirty="0"/>
                        <a:t>2</a:t>
                      </a:r>
                    </a:p>
                  </a:txBody>
                  <a:tcPr>
                    <a:solidFill>
                      <a:srgbClr val="C00000"/>
                    </a:solidFill>
                  </a:tcPr>
                </a:tc>
                <a:extLst>
                  <a:ext uri="{0D108BD9-81ED-4DB2-BD59-A6C34878D82A}">
                    <a16:rowId xmlns:a16="http://schemas.microsoft.com/office/drawing/2014/main" val="663204879"/>
                  </a:ext>
                </a:extLst>
              </a:tr>
            </a:tbl>
          </a:graphicData>
        </a:graphic>
      </p:graphicFrame>
      <p:sp>
        <p:nvSpPr>
          <p:cNvPr id="2" name="Title 1"/>
          <p:cNvSpPr>
            <a:spLocks noGrp="1"/>
          </p:cNvSpPr>
          <p:nvPr>
            <p:ph type="title"/>
          </p:nvPr>
        </p:nvSpPr>
        <p:spPr/>
        <p:txBody>
          <a:bodyPr/>
          <a:lstStyle/>
          <a:p>
            <a:r>
              <a:rPr lang="en-US" b="1" dirty="0">
                <a:solidFill>
                  <a:schemeClr val="bg1"/>
                </a:solidFill>
                <a:latin typeface="Arial" panose="020B0604020202020204" pitchFamily="34" charset="0"/>
                <a:cs typeface="Arial" panose="020B0604020202020204" pitchFamily="34" charset="0"/>
              </a:rPr>
              <a:t>Examples - Aggregation</a:t>
            </a:r>
            <a:endParaRPr lang="en-SG" b="1" dirty="0">
              <a:solidFill>
                <a:schemeClr val="bg1"/>
              </a:solidFill>
              <a:latin typeface="Arial" panose="020B0604020202020204" pitchFamily="34" charset="0"/>
              <a:cs typeface="Arial" panose="020B0604020202020204" pitchFamily="34" charset="0"/>
            </a:endParaRPr>
          </a:p>
        </p:txBody>
      </p:sp>
      <p:pic>
        <p:nvPicPr>
          <p:cNvPr id="15" name="Picture 14">
            <a:extLst>
              <a:ext uri="{FF2B5EF4-FFF2-40B4-BE49-F238E27FC236}">
                <a16:creationId xmlns:a16="http://schemas.microsoft.com/office/drawing/2014/main" id="{A9D40632-9D87-4C08-9175-526189BAFD7E}"/>
              </a:ext>
            </a:extLst>
          </p:cNvPr>
          <p:cNvPicPr>
            <a:picLocks noChangeAspect="1"/>
          </p:cNvPicPr>
          <p:nvPr/>
        </p:nvPicPr>
        <p:blipFill>
          <a:blip r:embed="rId2"/>
          <a:stretch>
            <a:fillRect/>
          </a:stretch>
        </p:blipFill>
        <p:spPr>
          <a:xfrm>
            <a:off x="2939872" y="2716565"/>
            <a:ext cx="3264256" cy="2158449"/>
          </a:xfrm>
          <a:prstGeom prst="rect">
            <a:avLst/>
          </a:prstGeom>
        </p:spPr>
      </p:pic>
      <p:graphicFrame>
        <p:nvGraphicFramePr>
          <p:cNvPr id="3" name="Table 3">
            <a:extLst>
              <a:ext uri="{FF2B5EF4-FFF2-40B4-BE49-F238E27FC236}">
                <a16:creationId xmlns:a16="http://schemas.microsoft.com/office/drawing/2014/main" id="{2163ADA8-3837-430E-8874-6124162ED7EB}"/>
              </a:ext>
            </a:extLst>
          </p:cNvPr>
          <p:cNvGraphicFramePr>
            <a:graphicFrameLocks noGrp="1"/>
          </p:cNvGraphicFramePr>
          <p:nvPr/>
        </p:nvGraphicFramePr>
        <p:xfrm>
          <a:off x="1898302" y="2670183"/>
          <a:ext cx="1947672" cy="304800"/>
        </p:xfrm>
        <a:graphic>
          <a:graphicData uri="http://schemas.openxmlformats.org/drawingml/2006/table">
            <a:tbl>
              <a:tblPr firstRow="1" bandRow="1">
                <a:tableStyleId>{A978B726-2AFE-4137-B943-8604406FCCEC}</a:tableStyleId>
              </a:tblPr>
              <a:tblGrid>
                <a:gridCol w="324612">
                  <a:extLst>
                    <a:ext uri="{9D8B030D-6E8A-4147-A177-3AD203B41FA5}">
                      <a16:colId xmlns:a16="http://schemas.microsoft.com/office/drawing/2014/main" val="4262177104"/>
                    </a:ext>
                  </a:extLst>
                </a:gridCol>
                <a:gridCol w="324612">
                  <a:extLst>
                    <a:ext uri="{9D8B030D-6E8A-4147-A177-3AD203B41FA5}">
                      <a16:colId xmlns:a16="http://schemas.microsoft.com/office/drawing/2014/main" val="444719221"/>
                    </a:ext>
                  </a:extLst>
                </a:gridCol>
                <a:gridCol w="324612">
                  <a:extLst>
                    <a:ext uri="{9D8B030D-6E8A-4147-A177-3AD203B41FA5}">
                      <a16:colId xmlns:a16="http://schemas.microsoft.com/office/drawing/2014/main" val="503573122"/>
                    </a:ext>
                  </a:extLst>
                </a:gridCol>
                <a:gridCol w="324612">
                  <a:extLst>
                    <a:ext uri="{9D8B030D-6E8A-4147-A177-3AD203B41FA5}">
                      <a16:colId xmlns:a16="http://schemas.microsoft.com/office/drawing/2014/main" val="3810806040"/>
                    </a:ext>
                  </a:extLst>
                </a:gridCol>
                <a:gridCol w="324612">
                  <a:extLst>
                    <a:ext uri="{9D8B030D-6E8A-4147-A177-3AD203B41FA5}">
                      <a16:colId xmlns:a16="http://schemas.microsoft.com/office/drawing/2014/main" val="3984367829"/>
                    </a:ext>
                  </a:extLst>
                </a:gridCol>
                <a:gridCol w="324612">
                  <a:extLst>
                    <a:ext uri="{9D8B030D-6E8A-4147-A177-3AD203B41FA5}">
                      <a16:colId xmlns:a16="http://schemas.microsoft.com/office/drawing/2014/main" val="420078882"/>
                    </a:ext>
                  </a:extLst>
                </a:gridCol>
              </a:tblGrid>
              <a:tr h="185420">
                <a:tc>
                  <a:txBody>
                    <a:bodyPr/>
                    <a:lstStyle/>
                    <a:p>
                      <a:r>
                        <a:rPr lang="en-SG" dirty="0"/>
                        <a:t>1</a:t>
                      </a:r>
                    </a:p>
                  </a:txBody>
                  <a:tcPr/>
                </a:tc>
                <a:tc>
                  <a:txBody>
                    <a:bodyPr/>
                    <a:lstStyle/>
                    <a:p>
                      <a:r>
                        <a:rPr lang="en-SG" dirty="0"/>
                        <a:t>0</a:t>
                      </a:r>
                    </a:p>
                  </a:txBody>
                  <a:tcPr/>
                </a:tc>
                <a:tc>
                  <a:txBody>
                    <a:bodyPr/>
                    <a:lstStyle/>
                    <a:p>
                      <a:r>
                        <a:rPr lang="en-SG" dirty="0"/>
                        <a:t>1</a:t>
                      </a:r>
                    </a:p>
                  </a:txBody>
                  <a:tcPr/>
                </a:tc>
                <a:tc>
                  <a:txBody>
                    <a:bodyPr/>
                    <a:lstStyle/>
                    <a:p>
                      <a:r>
                        <a:rPr lang="en-SG" dirty="0"/>
                        <a:t>1</a:t>
                      </a:r>
                    </a:p>
                  </a:txBody>
                  <a:tcPr/>
                </a:tc>
                <a:tc>
                  <a:txBody>
                    <a:bodyPr/>
                    <a:lstStyle/>
                    <a:p>
                      <a:r>
                        <a:rPr lang="en-SG" dirty="0"/>
                        <a:t>2</a:t>
                      </a:r>
                    </a:p>
                  </a:txBody>
                  <a:tcPr/>
                </a:tc>
                <a:tc>
                  <a:txBody>
                    <a:bodyPr/>
                    <a:lstStyle/>
                    <a:p>
                      <a:r>
                        <a:rPr lang="en-SG" dirty="0"/>
                        <a:t>1</a:t>
                      </a:r>
                    </a:p>
                  </a:txBody>
                  <a:tcPr/>
                </a:tc>
                <a:extLst>
                  <a:ext uri="{0D108BD9-81ED-4DB2-BD59-A6C34878D82A}">
                    <a16:rowId xmlns:a16="http://schemas.microsoft.com/office/drawing/2014/main" val="663204879"/>
                  </a:ext>
                </a:extLst>
              </a:tr>
            </a:tbl>
          </a:graphicData>
        </a:graphic>
      </p:graphicFrame>
      <p:graphicFrame>
        <p:nvGraphicFramePr>
          <p:cNvPr id="8" name="Table 3">
            <a:extLst>
              <a:ext uri="{FF2B5EF4-FFF2-40B4-BE49-F238E27FC236}">
                <a16:creationId xmlns:a16="http://schemas.microsoft.com/office/drawing/2014/main" id="{EB0D31B4-61E0-4517-B573-D2656A61B493}"/>
              </a:ext>
            </a:extLst>
          </p:cNvPr>
          <p:cNvGraphicFramePr>
            <a:graphicFrameLocks noGrp="1"/>
          </p:cNvGraphicFramePr>
          <p:nvPr/>
        </p:nvGraphicFramePr>
        <p:xfrm>
          <a:off x="1314103" y="4443365"/>
          <a:ext cx="1947672" cy="304800"/>
        </p:xfrm>
        <a:graphic>
          <a:graphicData uri="http://schemas.openxmlformats.org/drawingml/2006/table">
            <a:tbl>
              <a:tblPr firstRow="1" bandRow="1">
                <a:tableStyleId>{2C030EB3-7B6D-48EB-B5A0-625C2C104895}</a:tableStyleId>
              </a:tblPr>
              <a:tblGrid>
                <a:gridCol w="324612">
                  <a:extLst>
                    <a:ext uri="{9D8B030D-6E8A-4147-A177-3AD203B41FA5}">
                      <a16:colId xmlns:a16="http://schemas.microsoft.com/office/drawing/2014/main" val="4262177104"/>
                    </a:ext>
                  </a:extLst>
                </a:gridCol>
                <a:gridCol w="324612">
                  <a:extLst>
                    <a:ext uri="{9D8B030D-6E8A-4147-A177-3AD203B41FA5}">
                      <a16:colId xmlns:a16="http://schemas.microsoft.com/office/drawing/2014/main" val="444719221"/>
                    </a:ext>
                  </a:extLst>
                </a:gridCol>
                <a:gridCol w="324612">
                  <a:extLst>
                    <a:ext uri="{9D8B030D-6E8A-4147-A177-3AD203B41FA5}">
                      <a16:colId xmlns:a16="http://schemas.microsoft.com/office/drawing/2014/main" val="503573122"/>
                    </a:ext>
                  </a:extLst>
                </a:gridCol>
                <a:gridCol w="324612">
                  <a:extLst>
                    <a:ext uri="{9D8B030D-6E8A-4147-A177-3AD203B41FA5}">
                      <a16:colId xmlns:a16="http://schemas.microsoft.com/office/drawing/2014/main" val="3810806040"/>
                    </a:ext>
                  </a:extLst>
                </a:gridCol>
                <a:gridCol w="324612">
                  <a:extLst>
                    <a:ext uri="{9D8B030D-6E8A-4147-A177-3AD203B41FA5}">
                      <a16:colId xmlns:a16="http://schemas.microsoft.com/office/drawing/2014/main" val="3984367829"/>
                    </a:ext>
                  </a:extLst>
                </a:gridCol>
                <a:gridCol w="324612">
                  <a:extLst>
                    <a:ext uri="{9D8B030D-6E8A-4147-A177-3AD203B41FA5}">
                      <a16:colId xmlns:a16="http://schemas.microsoft.com/office/drawing/2014/main" val="420078882"/>
                    </a:ext>
                  </a:extLst>
                </a:gridCol>
              </a:tblGrid>
              <a:tr h="185420">
                <a:tc>
                  <a:txBody>
                    <a:bodyPr/>
                    <a:lstStyle/>
                    <a:p>
                      <a:r>
                        <a:rPr lang="en-SG" dirty="0"/>
                        <a:t>0</a:t>
                      </a:r>
                    </a:p>
                  </a:txBody>
                  <a:tcPr/>
                </a:tc>
                <a:tc>
                  <a:txBody>
                    <a:bodyPr/>
                    <a:lstStyle/>
                    <a:p>
                      <a:r>
                        <a:rPr lang="en-SG" dirty="0"/>
                        <a:t>0</a:t>
                      </a:r>
                    </a:p>
                  </a:txBody>
                  <a:tcPr/>
                </a:tc>
                <a:tc>
                  <a:txBody>
                    <a:bodyPr/>
                    <a:lstStyle/>
                    <a:p>
                      <a:r>
                        <a:rPr lang="en-SG" dirty="0"/>
                        <a:t>0</a:t>
                      </a:r>
                    </a:p>
                  </a:txBody>
                  <a:tcPr/>
                </a:tc>
                <a:tc>
                  <a:txBody>
                    <a:bodyPr/>
                    <a:lstStyle/>
                    <a:p>
                      <a:r>
                        <a:rPr lang="en-SG" dirty="0"/>
                        <a:t>2</a:t>
                      </a:r>
                    </a:p>
                  </a:txBody>
                  <a:tcPr/>
                </a:tc>
                <a:tc>
                  <a:txBody>
                    <a:bodyPr/>
                    <a:lstStyle/>
                    <a:p>
                      <a:r>
                        <a:rPr lang="en-SG" dirty="0"/>
                        <a:t>2</a:t>
                      </a:r>
                    </a:p>
                  </a:txBody>
                  <a:tcPr/>
                </a:tc>
                <a:tc>
                  <a:txBody>
                    <a:bodyPr/>
                    <a:lstStyle/>
                    <a:p>
                      <a:r>
                        <a:rPr lang="en-SG" dirty="0"/>
                        <a:t>1</a:t>
                      </a:r>
                    </a:p>
                  </a:txBody>
                  <a:tcPr/>
                </a:tc>
                <a:extLst>
                  <a:ext uri="{0D108BD9-81ED-4DB2-BD59-A6C34878D82A}">
                    <a16:rowId xmlns:a16="http://schemas.microsoft.com/office/drawing/2014/main" val="663204879"/>
                  </a:ext>
                </a:extLst>
              </a:tr>
            </a:tbl>
          </a:graphicData>
        </a:graphic>
      </p:graphicFrame>
      <p:graphicFrame>
        <p:nvGraphicFramePr>
          <p:cNvPr id="9" name="Table 3">
            <a:extLst>
              <a:ext uri="{FF2B5EF4-FFF2-40B4-BE49-F238E27FC236}">
                <a16:creationId xmlns:a16="http://schemas.microsoft.com/office/drawing/2014/main" id="{C8AAB0C0-F88B-48FA-8FCF-D804EF1E0EA8}"/>
              </a:ext>
            </a:extLst>
          </p:cNvPr>
          <p:cNvGraphicFramePr>
            <a:graphicFrameLocks noGrp="1"/>
          </p:cNvGraphicFramePr>
          <p:nvPr/>
        </p:nvGraphicFramePr>
        <p:xfrm>
          <a:off x="5750637" y="4326304"/>
          <a:ext cx="1947672" cy="304800"/>
        </p:xfrm>
        <a:graphic>
          <a:graphicData uri="http://schemas.openxmlformats.org/drawingml/2006/table">
            <a:tbl>
              <a:tblPr firstRow="1" bandRow="1">
                <a:tableStyleId>{A978B726-2AFE-4137-B943-8604406FCCEC}</a:tableStyleId>
              </a:tblPr>
              <a:tblGrid>
                <a:gridCol w="324612">
                  <a:extLst>
                    <a:ext uri="{9D8B030D-6E8A-4147-A177-3AD203B41FA5}">
                      <a16:colId xmlns:a16="http://schemas.microsoft.com/office/drawing/2014/main" val="4262177104"/>
                    </a:ext>
                  </a:extLst>
                </a:gridCol>
                <a:gridCol w="324612">
                  <a:extLst>
                    <a:ext uri="{9D8B030D-6E8A-4147-A177-3AD203B41FA5}">
                      <a16:colId xmlns:a16="http://schemas.microsoft.com/office/drawing/2014/main" val="444719221"/>
                    </a:ext>
                  </a:extLst>
                </a:gridCol>
                <a:gridCol w="324612">
                  <a:extLst>
                    <a:ext uri="{9D8B030D-6E8A-4147-A177-3AD203B41FA5}">
                      <a16:colId xmlns:a16="http://schemas.microsoft.com/office/drawing/2014/main" val="503573122"/>
                    </a:ext>
                  </a:extLst>
                </a:gridCol>
                <a:gridCol w="324612">
                  <a:extLst>
                    <a:ext uri="{9D8B030D-6E8A-4147-A177-3AD203B41FA5}">
                      <a16:colId xmlns:a16="http://schemas.microsoft.com/office/drawing/2014/main" val="3810806040"/>
                    </a:ext>
                  </a:extLst>
                </a:gridCol>
                <a:gridCol w="324612">
                  <a:extLst>
                    <a:ext uri="{9D8B030D-6E8A-4147-A177-3AD203B41FA5}">
                      <a16:colId xmlns:a16="http://schemas.microsoft.com/office/drawing/2014/main" val="3984367829"/>
                    </a:ext>
                  </a:extLst>
                </a:gridCol>
                <a:gridCol w="324612">
                  <a:extLst>
                    <a:ext uri="{9D8B030D-6E8A-4147-A177-3AD203B41FA5}">
                      <a16:colId xmlns:a16="http://schemas.microsoft.com/office/drawing/2014/main" val="420078882"/>
                    </a:ext>
                  </a:extLst>
                </a:gridCol>
              </a:tblGrid>
              <a:tr h="185420">
                <a:tc>
                  <a:txBody>
                    <a:bodyPr/>
                    <a:lstStyle/>
                    <a:p>
                      <a:r>
                        <a:rPr lang="en-SG" dirty="0"/>
                        <a:t>1</a:t>
                      </a:r>
                    </a:p>
                  </a:txBody>
                  <a:tcPr>
                    <a:lnL w="12700" cap="flat" cmpd="sng">
                      <a:noFill/>
                      <a:prstDash val="solid"/>
                      <a:round/>
                      <a:headEnd type="none" w="sm" len="sm"/>
                      <a:tailEnd type="none" w="sm" len="sm"/>
                    </a:lnL>
                    <a:lnR w="12700" cap="flat" cmpd="sng">
                      <a:noFill/>
                      <a:prstDash val="solid"/>
                      <a:round/>
                      <a:headEnd type="none" w="sm" len="sm"/>
                      <a:tailEnd type="none" w="sm" len="sm"/>
                    </a:lnR>
                    <a:lnT w="12700" cap="flat" cmpd="sng">
                      <a:noFill/>
                      <a:prstDash val="solid"/>
                      <a:round/>
                      <a:headEnd type="none" w="sm" len="sm"/>
                      <a:tailEnd type="none" w="sm" len="sm"/>
                    </a:lnT>
                    <a:lnB w="38100" cap="flat" cmpd="sng">
                      <a:noFill/>
                      <a:prstDash val="solid"/>
                      <a:round/>
                      <a:headEnd type="none" w="sm" len="sm"/>
                      <a:tailEnd type="none" w="sm" len="sm"/>
                    </a:lnB>
                    <a:lnTlToBr w="12700" cmpd="sng">
                      <a:noFill/>
                      <a:prstDash val="solid"/>
                    </a:lnTlToBr>
                    <a:lnBlToTr w="12700" cmpd="sng">
                      <a:noFill/>
                      <a:prstDash val="solid"/>
                    </a:lnBlToTr>
                    <a:solidFill>
                      <a:schemeClr val="accent6"/>
                    </a:solidFill>
                  </a:tcPr>
                </a:tc>
                <a:tc>
                  <a:txBody>
                    <a:bodyPr/>
                    <a:lstStyle/>
                    <a:p>
                      <a:r>
                        <a:rPr lang="en-SG" dirty="0"/>
                        <a:t>1</a:t>
                      </a:r>
                    </a:p>
                  </a:txBody>
                  <a:tcPr>
                    <a:lnL w="12700" cap="flat" cmpd="sng">
                      <a:noFill/>
                      <a:prstDash val="solid"/>
                      <a:round/>
                      <a:headEnd type="none" w="sm" len="sm"/>
                      <a:tailEnd type="none" w="sm" len="sm"/>
                    </a:lnL>
                    <a:lnR w="12700" cap="flat" cmpd="sng">
                      <a:noFill/>
                      <a:prstDash val="solid"/>
                      <a:round/>
                      <a:headEnd type="none" w="sm" len="sm"/>
                      <a:tailEnd type="none" w="sm" len="sm"/>
                    </a:lnR>
                    <a:lnT w="12700" cap="flat" cmpd="sng">
                      <a:noFill/>
                      <a:prstDash val="solid"/>
                      <a:round/>
                      <a:headEnd type="none" w="sm" len="sm"/>
                      <a:tailEnd type="none" w="sm" len="sm"/>
                    </a:lnT>
                    <a:lnB w="38100" cap="flat" cmpd="sng">
                      <a:noFill/>
                      <a:prstDash val="solid"/>
                      <a:round/>
                      <a:headEnd type="none" w="sm" len="sm"/>
                      <a:tailEnd type="none" w="sm" len="sm"/>
                    </a:lnB>
                    <a:lnTlToBr w="12700" cmpd="sng">
                      <a:noFill/>
                      <a:prstDash val="solid"/>
                    </a:lnTlToBr>
                    <a:lnBlToTr w="12700" cmpd="sng">
                      <a:noFill/>
                      <a:prstDash val="solid"/>
                    </a:lnBlToTr>
                    <a:solidFill>
                      <a:schemeClr val="accent6"/>
                    </a:solidFill>
                  </a:tcPr>
                </a:tc>
                <a:tc>
                  <a:txBody>
                    <a:bodyPr/>
                    <a:lstStyle/>
                    <a:p>
                      <a:r>
                        <a:rPr lang="en-SG" dirty="0"/>
                        <a:t>0</a:t>
                      </a:r>
                    </a:p>
                  </a:txBody>
                  <a:tcPr>
                    <a:lnL w="12700" cap="flat" cmpd="sng">
                      <a:noFill/>
                      <a:prstDash val="solid"/>
                      <a:round/>
                      <a:headEnd type="none" w="sm" len="sm"/>
                      <a:tailEnd type="none" w="sm" len="sm"/>
                    </a:lnL>
                    <a:lnR w="12700" cap="flat" cmpd="sng">
                      <a:noFill/>
                      <a:prstDash val="solid"/>
                      <a:round/>
                      <a:headEnd type="none" w="sm" len="sm"/>
                      <a:tailEnd type="none" w="sm" len="sm"/>
                    </a:lnR>
                    <a:lnT w="12700" cap="flat" cmpd="sng">
                      <a:noFill/>
                      <a:prstDash val="solid"/>
                      <a:round/>
                      <a:headEnd type="none" w="sm" len="sm"/>
                      <a:tailEnd type="none" w="sm" len="sm"/>
                    </a:lnT>
                    <a:lnB w="38100" cap="flat" cmpd="sng">
                      <a:noFill/>
                      <a:prstDash val="solid"/>
                      <a:round/>
                      <a:headEnd type="none" w="sm" len="sm"/>
                      <a:tailEnd type="none" w="sm" len="sm"/>
                    </a:lnB>
                    <a:lnTlToBr w="12700" cmpd="sng">
                      <a:noFill/>
                      <a:prstDash val="solid"/>
                    </a:lnTlToBr>
                    <a:lnBlToTr w="12700" cmpd="sng">
                      <a:noFill/>
                      <a:prstDash val="solid"/>
                    </a:lnBlToTr>
                    <a:solidFill>
                      <a:schemeClr val="accent6"/>
                    </a:solidFill>
                  </a:tcPr>
                </a:tc>
                <a:tc>
                  <a:txBody>
                    <a:bodyPr/>
                    <a:lstStyle/>
                    <a:p>
                      <a:r>
                        <a:rPr lang="en-SG" dirty="0"/>
                        <a:t>0</a:t>
                      </a:r>
                    </a:p>
                  </a:txBody>
                  <a:tcPr>
                    <a:lnL w="12700" cap="flat" cmpd="sng">
                      <a:noFill/>
                      <a:prstDash val="solid"/>
                      <a:round/>
                      <a:headEnd type="none" w="sm" len="sm"/>
                      <a:tailEnd type="none" w="sm" len="sm"/>
                    </a:lnL>
                    <a:lnR w="12700" cap="flat" cmpd="sng">
                      <a:noFill/>
                      <a:prstDash val="solid"/>
                      <a:round/>
                      <a:headEnd type="none" w="sm" len="sm"/>
                      <a:tailEnd type="none" w="sm" len="sm"/>
                    </a:lnR>
                    <a:lnT w="12700" cap="flat" cmpd="sng">
                      <a:noFill/>
                      <a:prstDash val="solid"/>
                      <a:round/>
                      <a:headEnd type="none" w="sm" len="sm"/>
                      <a:tailEnd type="none" w="sm" len="sm"/>
                    </a:lnT>
                    <a:lnB w="38100" cap="flat" cmpd="sng">
                      <a:noFill/>
                      <a:prstDash val="solid"/>
                      <a:round/>
                      <a:headEnd type="none" w="sm" len="sm"/>
                      <a:tailEnd type="none" w="sm" len="sm"/>
                    </a:lnB>
                    <a:lnTlToBr w="12700" cmpd="sng">
                      <a:noFill/>
                      <a:prstDash val="solid"/>
                    </a:lnTlToBr>
                    <a:lnBlToTr w="12700" cmpd="sng">
                      <a:noFill/>
                      <a:prstDash val="solid"/>
                    </a:lnBlToTr>
                    <a:solidFill>
                      <a:schemeClr val="accent6"/>
                    </a:solidFill>
                  </a:tcPr>
                </a:tc>
                <a:tc>
                  <a:txBody>
                    <a:bodyPr/>
                    <a:lstStyle/>
                    <a:p>
                      <a:r>
                        <a:rPr lang="en-SG" dirty="0"/>
                        <a:t>0</a:t>
                      </a:r>
                    </a:p>
                  </a:txBody>
                  <a:tcPr>
                    <a:lnL w="12700" cap="flat" cmpd="sng">
                      <a:noFill/>
                      <a:prstDash val="solid"/>
                      <a:round/>
                      <a:headEnd type="none" w="sm" len="sm"/>
                      <a:tailEnd type="none" w="sm" len="sm"/>
                    </a:lnL>
                    <a:lnR w="12700" cap="flat" cmpd="sng">
                      <a:noFill/>
                      <a:prstDash val="solid"/>
                      <a:round/>
                      <a:headEnd type="none" w="sm" len="sm"/>
                      <a:tailEnd type="none" w="sm" len="sm"/>
                    </a:lnR>
                    <a:lnT w="12700" cap="flat" cmpd="sng">
                      <a:noFill/>
                      <a:prstDash val="solid"/>
                      <a:round/>
                      <a:headEnd type="none" w="sm" len="sm"/>
                      <a:tailEnd type="none" w="sm" len="sm"/>
                    </a:lnT>
                    <a:lnB w="38100" cap="flat" cmpd="sng">
                      <a:noFill/>
                      <a:prstDash val="solid"/>
                      <a:round/>
                      <a:headEnd type="none" w="sm" len="sm"/>
                      <a:tailEnd type="none" w="sm" len="sm"/>
                    </a:lnB>
                    <a:lnTlToBr w="12700" cmpd="sng">
                      <a:noFill/>
                      <a:prstDash val="solid"/>
                    </a:lnTlToBr>
                    <a:lnBlToTr w="12700" cmpd="sng">
                      <a:noFill/>
                      <a:prstDash val="solid"/>
                    </a:lnBlToTr>
                    <a:solidFill>
                      <a:schemeClr val="accent6"/>
                    </a:solidFill>
                  </a:tcPr>
                </a:tc>
                <a:tc>
                  <a:txBody>
                    <a:bodyPr/>
                    <a:lstStyle/>
                    <a:p>
                      <a:r>
                        <a:rPr lang="en-SG" dirty="0"/>
                        <a:t>3</a:t>
                      </a:r>
                    </a:p>
                  </a:txBody>
                  <a:tcPr>
                    <a:lnL w="12700" cap="flat" cmpd="sng">
                      <a:noFill/>
                      <a:prstDash val="solid"/>
                      <a:round/>
                      <a:headEnd type="none" w="sm" len="sm"/>
                      <a:tailEnd type="none" w="sm" len="sm"/>
                    </a:lnL>
                    <a:lnR w="12700" cap="flat" cmpd="sng">
                      <a:noFill/>
                      <a:prstDash val="solid"/>
                      <a:round/>
                      <a:headEnd type="none" w="sm" len="sm"/>
                      <a:tailEnd type="none" w="sm" len="sm"/>
                    </a:lnR>
                    <a:lnT w="12700" cap="flat" cmpd="sng">
                      <a:noFill/>
                      <a:prstDash val="solid"/>
                      <a:round/>
                      <a:headEnd type="none" w="sm" len="sm"/>
                      <a:tailEnd type="none" w="sm" len="sm"/>
                    </a:lnT>
                    <a:lnB w="38100" cap="flat" cmpd="sng">
                      <a:noFill/>
                      <a:prstDash val="solid"/>
                      <a:round/>
                      <a:headEnd type="none" w="sm" len="sm"/>
                      <a:tailEnd type="none" w="sm" len="sm"/>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663204879"/>
                  </a:ext>
                </a:extLst>
              </a:tr>
            </a:tbl>
          </a:graphicData>
        </a:graphic>
      </p:graphicFrame>
      <p:sp>
        <p:nvSpPr>
          <p:cNvPr id="11" name="TextBox 10">
            <a:extLst>
              <a:ext uri="{FF2B5EF4-FFF2-40B4-BE49-F238E27FC236}">
                <a16:creationId xmlns:a16="http://schemas.microsoft.com/office/drawing/2014/main" id="{FC997CD5-D367-427D-ABB9-FCBB7E6EBC31}"/>
              </a:ext>
            </a:extLst>
          </p:cNvPr>
          <p:cNvSpPr txBox="1"/>
          <p:nvPr/>
        </p:nvSpPr>
        <p:spPr>
          <a:xfrm>
            <a:off x="0" y="1372682"/>
            <a:ext cx="4123267" cy="461665"/>
          </a:xfrm>
          <a:prstGeom prst="rect">
            <a:avLst/>
          </a:prstGeom>
          <a:noFill/>
        </p:spPr>
        <p:txBody>
          <a:bodyPr wrap="square" rtlCol="0">
            <a:spAutoFit/>
          </a:bodyPr>
          <a:lstStyle/>
          <a:p>
            <a:r>
              <a:rPr lang="en-US" sz="2400" dirty="0"/>
              <a:t>Mean(                               ) = </a:t>
            </a:r>
            <a:endParaRPr lang="en-SG" sz="2400" dirty="0"/>
          </a:p>
        </p:txBody>
      </p:sp>
      <p:graphicFrame>
        <p:nvGraphicFramePr>
          <p:cNvPr id="16" name="Table 3">
            <a:extLst>
              <a:ext uri="{FF2B5EF4-FFF2-40B4-BE49-F238E27FC236}">
                <a16:creationId xmlns:a16="http://schemas.microsoft.com/office/drawing/2014/main" id="{07B0D058-9018-4096-8F20-B422A921383D}"/>
              </a:ext>
            </a:extLst>
          </p:cNvPr>
          <p:cNvGraphicFramePr>
            <a:graphicFrameLocks noGrp="1"/>
          </p:cNvGraphicFramePr>
          <p:nvPr>
            <p:extLst>
              <p:ext uri="{D42A27DB-BD31-4B8C-83A1-F6EECF244321}">
                <p14:modId xmlns:p14="http://schemas.microsoft.com/office/powerpoint/2010/main" val="1442316000"/>
              </p:ext>
            </p:extLst>
          </p:nvPr>
        </p:nvGraphicFramePr>
        <p:xfrm>
          <a:off x="1292451" y="1553071"/>
          <a:ext cx="1947672" cy="304800"/>
        </p:xfrm>
        <a:graphic>
          <a:graphicData uri="http://schemas.openxmlformats.org/drawingml/2006/table">
            <a:tbl>
              <a:tblPr firstRow="1" bandRow="1">
                <a:tableStyleId>{2C030EB3-7B6D-48EB-B5A0-625C2C104895}</a:tableStyleId>
              </a:tblPr>
              <a:tblGrid>
                <a:gridCol w="324612">
                  <a:extLst>
                    <a:ext uri="{9D8B030D-6E8A-4147-A177-3AD203B41FA5}">
                      <a16:colId xmlns:a16="http://schemas.microsoft.com/office/drawing/2014/main" val="4262177104"/>
                    </a:ext>
                  </a:extLst>
                </a:gridCol>
                <a:gridCol w="324612">
                  <a:extLst>
                    <a:ext uri="{9D8B030D-6E8A-4147-A177-3AD203B41FA5}">
                      <a16:colId xmlns:a16="http://schemas.microsoft.com/office/drawing/2014/main" val="444719221"/>
                    </a:ext>
                  </a:extLst>
                </a:gridCol>
                <a:gridCol w="324612">
                  <a:extLst>
                    <a:ext uri="{9D8B030D-6E8A-4147-A177-3AD203B41FA5}">
                      <a16:colId xmlns:a16="http://schemas.microsoft.com/office/drawing/2014/main" val="503573122"/>
                    </a:ext>
                  </a:extLst>
                </a:gridCol>
                <a:gridCol w="324612">
                  <a:extLst>
                    <a:ext uri="{9D8B030D-6E8A-4147-A177-3AD203B41FA5}">
                      <a16:colId xmlns:a16="http://schemas.microsoft.com/office/drawing/2014/main" val="3810806040"/>
                    </a:ext>
                  </a:extLst>
                </a:gridCol>
                <a:gridCol w="324612">
                  <a:extLst>
                    <a:ext uri="{9D8B030D-6E8A-4147-A177-3AD203B41FA5}">
                      <a16:colId xmlns:a16="http://schemas.microsoft.com/office/drawing/2014/main" val="3984367829"/>
                    </a:ext>
                  </a:extLst>
                </a:gridCol>
                <a:gridCol w="324612">
                  <a:extLst>
                    <a:ext uri="{9D8B030D-6E8A-4147-A177-3AD203B41FA5}">
                      <a16:colId xmlns:a16="http://schemas.microsoft.com/office/drawing/2014/main" val="420078882"/>
                    </a:ext>
                  </a:extLst>
                </a:gridCol>
              </a:tblGrid>
              <a:tr h="185420">
                <a:tc>
                  <a:txBody>
                    <a:bodyPr/>
                    <a:lstStyle/>
                    <a:p>
                      <a:r>
                        <a:rPr lang="en-SG" dirty="0"/>
                        <a:t>0</a:t>
                      </a:r>
                    </a:p>
                  </a:txBody>
                  <a:tcPr/>
                </a:tc>
                <a:tc>
                  <a:txBody>
                    <a:bodyPr/>
                    <a:lstStyle/>
                    <a:p>
                      <a:r>
                        <a:rPr lang="en-SG" dirty="0"/>
                        <a:t>0</a:t>
                      </a:r>
                    </a:p>
                  </a:txBody>
                  <a:tcPr/>
                </a:tc>
                <a:tc>
                  <a:txBody>
                    <a:bodyPr/>
                    <a:lstStyle/>
                    <a:p>
                      <a:r>
                        <a:rPr lang="en-SG" dirty="0"/>
                        <a:t>0</a:t>
                      </a:r>
                    </a:p>
                  </a:txBody>
                  <a:tcPr/>
                </a:tc>
                <a:tc>
                  <a:txBody>
                    <a:bodyPr/>
                    <a:lstStyle/>
                    <a:p>
                      <a:r>
                        <a:rPr lang="en-SG" dirty="0"/>
                        <a:t>2</a:t>
                      </a:r>
                    </a:p>
                  </a:txBody>
                  <a:tcPr/>
                </a:tc>
                <a:tc>
                  <a:txBody>
                    <a:bodyPr/>
                    <a:lstStyle/>
                    <a:p>
                      <a:r>
                        <a:rPr lang="en-SG" dirty="0"/>
                        <a:t>2</a:t>
                      </a:r>
                    </a:p>
                  </a:txBody>
                  <a:tcPr/>
                </a:tc>
                <a:tc>
                  <a:txBody>
                    <a:bodyPr/>
                    <a:lstStyle/>
                    <a:p>
                      <a:r>
                        <a:rPr lang="en-SG" dirty="0"/>
                        <a:t>1</a:t>
                      </a:r>
                    </a:p>
                  </a:txBody>
                  <a:tcPr/>
                </a:tc>
                <a:extLst>
                  <a:ext uri="{0D108BD9-81ED-4DB2-BD59-A6C34878D82A}">
                    <a16:rowId xmlns:a16="http://schemas.microsoft.com/office/drawing/2014/main" val="663204879"/>
                  </a:ext>
                </a:extLst>
              </a:tr>
            </a:tbl>
          </a:graphicData>
        </a:graphic>
      </p:graphicFrame>
      <p:graphicFrame>
        <p:nvGraphicFramePr>
          <p:cNvPr id="17" name="Table 3">
            <a:extLst>
              <a:ext uri="{FF2B5EF4-FFF2-40B4-BE49-F238E27FC236}">
                <a16:creationId xmlns:a16="http://schemas.microsoft.com/office/drawing/2014/main" id="{80B1AFF8-8235-4AAC-91CA-748E2B84E005}"/>
              </a:ext>
            </a:extLst>
          </p:cNvPr>
          <p:cNvGraphicFramePr>
            <a:graphicFrameLocks noGrp="1"/>
          </p:cNvGraphicFramePr>
          <p:nvPr>
            <p:extLst>
              <p:ext uri="{D42A27DB-BD31-4B8C-83A1-F6EECF244321}">
                <p14:modId xmlns:p14="http://schemas.microsoft.com/office/powerpoint/2010/main" val="2843825148"/>
              </p:ext>
            </p:extLst>
          </p:nvPr>
        </p:nvGraphicFramePr>
        <p:xfrm>
          <a:off x="3877622" y="1481129"/>
          <a:ext cx="1947672" cy="304800"/>
        </p:xfrm>
        <a:graphic>
          <a:graphicData uri="http://schemas.openxmlformats.org/drawingml/2006/table">
            <a:tbl>
              <a:tblPr firstRow="1" bandRow="1">
                <a:tableStyleId>{2C030EB3-7B6D-48EB-B5A0-625C2C104895}</a:tableStyleId>
              </a:tblPr>
              <a:tblGrid>
                <a:gridCol w="324612">
                  <a:extLst>
                    <a:ext uri="{9D8B030D-6E8A-4147-A177-3AD203B41FA5}">
                      <a16:colId xmlns:a16="http://schemas.microsoft.com/office/drawing/2014/main" val="4262177104"/>
                    </a:ext>
                  </a:extLst>
                </a:gridCol>
                <a:gridCol w="324612">
                  <a:extLst>
                    <a:ext uri="{9D8B030D-6E8A-4147-A177-3AD203B41FA5}">
                      <a16:colId xmlns:a16="http://schemas.microsoft.com/office/drawing/2014/main" val="444719221"/>
                    </a:ext>
                  </a:extLst>
                </a:gridCol>
                <a:gridCol w="324612">
                  <a:extLst>
                    <a:ext uri="{9D8B030D-6E8A-4147-A177-3AD203B41FA5}">
                      <a16:colId xmlns:a16="http://schemas.microsoft.com/office/drawing/2014/main" val="503573122"/>
                    </a:ext>
                  </a:extLst>
                </a:gridCol>
                <a:gridCol w="324612">
                  <a:extLst>
                    <a:ext uri="{9D8B030D-6E8A-4147-A177-3AD203B41FA5}">
                      <a16:colId xmlns:a16="http://schemas.microsoft.com/office/drawing/2014/main" val="3810806040"/>
                    </a:ext>
                  </a:extLst>
                </a:gridCol>
                <a:gridCol w="324612">
                  <a:extLst>
                    <a:ext uri="{9D8B030D-6E8A-4147-A177-3AD203B41FA5}">
                      <a16:colId xmlns:a16="http://schemas.microsoft.com/office/drawing/2014/main" val="3984367829"/>
                    </a:ext>
                  </a:extLst>
                </a:gridCol>
                <a:gridCol w="324612">
                  <a:extLst>
                    <a:ext uri="{9D8B030D-6E8A-4147-A177-3AD203B41FA5}">
                      <a16:colId xmlns:a16="http://schemas.microsoft.com/office/drawing/2014/main" val="420078882"/>
                    </a:ext>
                  </a:extLst>
                </a:gridCol>
              </a:tblGrid>
              <a:tr h="185420">
                <a:tc>
                  <a:txBody>
                    <a:bodyPr/>
                    <a:lstStyle/>
                    <a:p>
                      <a:endParaRPr lang="en-SG" dirty="0"/>
                    </a:p>
                  </a:txBody>
                  <a:tcPr>
                    <a:solidFill>
                      <a:schemeClr val="accent1"/>
                    </a:solidFill>
                  </a:tcPr>
                </a:tc>
                <a:tc>
                  <a:txBody>
                    <a:bodyPr/>
                    <a:lstStyle/>
                    <a:p>
                      <a:endParaRPr lang="en-SG" dirty="0"/>
                    </a:p>
                  </a:txBody>
                  <a:tcPr>
                    <a:solidFill>
                      <a:schemeClr val="accent1"/>
                    </a:solidFill>
                  </a:tcPr>
                </a:tc>
                <a:tc>
                  <a:txBody>
                    <a:bodyPr/>
                    <a:lstStyle/>
                    <a:p>
                      <a:endParaRPr lang="en-SG" dirty="0"/>
                    </a:p>
                  </a:txBody>
                  <a:tcPr>
                    <a:solidFill>
                      <a:schemeClr val="accent1"/>
                    </a:solidFill>
                  </a:tcPr>
                </a:tc>
                <a:tc>
                  <a:txBody>
                    <a:bodyPr/>
                    <a:lstStyle/>
                    <a:p>
                      <a:endParaRPr lang="en-SG" dirty="0"/>
                    </a:p>
                  </a:txBody>
                  <a:tcPr>
                    <a:solidFill>
                      <a:schemeClr val="accent1"/>
                    </a:solidFill>
                  </a:tcPr>
                </a:tc>
                <a:tc>
                  <a:txBody>
                    <a:bodyPr/>
                    <a:lstStyle/>
                    <a:p>
                      <a:endParaRPr lang="en-SG" dirty="0"/>
                    </a:p>
                  </a:txBody>
                  <a:tcPr>
                    <a:solidFill>
                      <a:schemeClr val="accent1"/>
                    </a:solidFill>
                  </a:tcPr>
                </a:tc>
                <a:tc>
                  <a:txBody>
                    <a:bodyPr/>
                    <a:lstStyle/>
                    <a:p>
                      <a:endParaRPr lang="en-SG" dirty="0"/>
                    </a:p>
                  </a:txBody>
                  <a:tcPr>
                    <a:solidFill>
                      <a:schemeClr val="accent1"/>
                    </a:solidFill>
                  </a:tcPr>
                </a:tc>
                <a:extLst>
                  <a:ext uri="{0D108BD9-81ED-4DB2-BD59-A6C34878D82A}">
                    <a16:rowId xmlns:a16="http://schemas.microsoft.com/office/drawing/2014/main" val="663204879"/>
                  </a:ext>
                </a:extLst>
              </a:tr>
            </a:tbl>
          </a:graphicData>
        </a:graphic>
      </p:graphicFrame>
      <p:sp>
        <p:nvSpPr>
          <p:cNvPr id="4" name="Arrow: Right 3">
            <a:extLst>
              <a:ext uri="{FF2B5EF4-FFF2-40B4-BE49-F238E27FC236}">
                <a16:creationId xmlns:a16="http://schemas.microsoft.com/office/drawing/2014/main" id="{1BB8F731-37CD-485C-8B8F-9CE2FFA2B6CF}"/>
              </a:ext>
            </a:extLst>
          </p:cNvPr>
          <p:cNvSpPr/>
          <p:nvPr/>
        </p:nvSpPr>
        <p:spPr>
          <a:xfrm>
            <a:off x="6091507" y="1455208"/>
            <a:ext cx="266960" cy="27762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a:p>
        </p:txBody>
      </p:sp>
      <p:pic>
        <p:nvPicPr>
          <p:cNvPr id="5" name="Picture 4">
            <a:extLst>
              <a:ext uri="{FF2B5EF4-FFF2-40B4-BE49-F238E27FC236}">
                <a16:creationId xmlns:a16="http://schemas.microsoft.com/office/drawing/2014/main" id="{645646CE-D14C-438E-8AA4-44261D4EA5D8}"/>
              </a:ext>
            </a:extLst>
          </p:cNvPr>
          <p:cNvPicPr>
            <a:picLocks noChangeAspect="1"/>
          </p:cNvPicPr>
          <p:nvPr/>
        </p:nvPicPr>
        <p:blipFill>
          <a:blip r:embed="rId3"/>
          <a:stretch>
            <a:fillRect/>
          </a:stretch>
        </p:blipFill>
        <p:spPr>
          <a:xfrm>
            <a:off x="6409114" y="1298047"/>
            <a:ext cx="1515642" cy="814968"/>
          </a:xfrm>
          <a:prstGeom prst="rect">
            <a:avLst/>
          </a:prstGeom>
        </p:spPr>
      </p:pic>
      <p:sp>
        <p:nvSpPr>
          <p:cNvPr id="18" name="TextBox 17">
            <a:extLst>
              <a:ext uri="{FF2B5EF4-FFF2-40B4-BE49-F238E27FC236}">
                <a16:creationId xmlns:a16="http://schemas.microsoft.com/office/drawing/2014/main" id="{8E6F0EBA-4AB7-4B35-9748-C34E936625B7}"/>
              </a:ext>
            </a:extLst>
          </p:cNvPr>
          <p:cNvSpPr txBox="1"/>
          <p:nvPr/>
        </p:nvSpPr>
        <p:spPr>
          <a:xfrm>
            <a:off x="6782841" y="2104676"/>
            <a:ext cx="768188" cy="461665"/>
          </a:xfrm>
          <a:prstGeom prst="rect">
            <a:avLst/>
          </a:prstGeom>
          <a:noFill/>
        </p:spPr>
        <p:txBody>
          <a:bodyPr wrap="square" rtlCol="0">
            <a:spAutoFit/>
          </a:bodyPr>
          <a:lstStyle/>
          <a:p>
            <a:r>
              <a:rPr lang="en-US" sz="2400" dirty="0"/>
              <a:t>NN</a:t>
            </a:r>
            <a:endParaRPr lang="en-SG" sz="2400" dirty="0"/>
          </a:p>
        </p:txBody>
      </p:sp>
      <p:graphicFrame>
        <p:nvGraphicFramePr>
          <p:cNvPr id="19" name="Table 3">
            <a:extLst>
              <a:ext uri="{FF2B5EF4-FFF2-40B4-BE49-F238E27FC236}">
                <a16:creationId xmlns:a16="http://schemas.microsoft.com/office/drawing/2014/main" id="{C09AD3CF-E4E2-4848-B877-F86C36E283A8}"/>
              </a:ext>
            </a:extLst>
          </p:cNvPr>
          <p:cNvGraphicFramePr>
            <a:graphicFrameLocks noGrp="1"/>
          </p:cNvGraphicFramePr>
          <p:nvPr>
            <p:extLst>
              <p:ext uri="{D42A27DB-BD31-4B8C-83A1-F6EECF244321}">
                <p14:modId xmlns:p14="http://schemas.microsoft.com/office/powerpoint/2010/main" val="1275842423"/>
              </p:ext>
            </p:extLst>
          </p:nvPr>
        </p:nvGraphicFramePr>
        <p:xfrm>
          <a:off x="8060728" y="1535183"/>
          <a:ext cx="973836" cy="304800"/>
        </p:xfrm>
        <a:graphic>
          <a:graphicData uri="http://schemas.openxmlformats.org/drawingml/2006/table">
            <a:tbl>
              <a:tblPr firstRow="1" bandRow="1">
                <a:tableStyleId>{2C030EB3-7B6D-48EB-B5A0-625C2C104895}</a:tableStyleId>
              </a:tblPr>
              <a:tblGrid>
                <a:gridCol w="324612">
                  <a:extLst>
                    <a:ext uri="{9D8B030D-6E8A-4147-A177-3AD203B41FA5}">
                      <a16:colId xmlns:a16="http://schemas.microsoft.com/office/drawing/2014/main" val="4262177104"/>
                    </a:ext>
                  </a:extLst>
                </a:gridCol>
                <a:gridCol w="324612">
                  <a:extLst>
                    <a:ext uri="{9D8B030D-6E8A-4147-A177-3AD203B41FA5}">
                      <a16:colId xmlns:a16="http://schemas.microsoft.com/office/drawing/2014/main" val="444719221"/>
                    </a:ext>
                  </a:extLst>
                </a:gridCol>
                <a:gridCol w="324612">
                  <a:extLst>
                    <a:ext uri="{9D8B030D-6E8A-4147-A177-3AD203B41FA5}">
                      <a16:colId xmlns:a16="http://schemas.microsoft.com/office/drawing/2014/main" val="503573122"/>
                    </a:ext>
                  </a:extLst>
                </a:gridCol>
              </a:tblGrid>
              <a:tr h="185420">
                <a:tc>
                  <a:txBody>
                    <a:bodyPr/>
                    <a:lstStyle/>
                    <a:p>
                      <a:r>
                        <a:rPr lang="en-SG" dirty="0"/>
                        <a:t>2</a:t>
                      </a:r>
                    </a:p>
                  </a:txBody>
                  <a:tcPr>
                    <a:solidFill>
                      <a:srgbClr val="7030A0"/>
                    </a:solidFill>
                  </a:tcPr>
                </a:tc>
                <a:tc>
                  <a:txBody>
                    <a:bodyPr/>
                    <a:lstStyle/>
                    <a:p>
                      <a:r>
                        <a:rPr lang="en-SG" dirty="0"/>
                        <a:t>1</a:t>
                      </a:r>
                    </a:p>
                  </a:txBody>
                  <a:tcPr>
                    <a:solidFill>
                      <a:srgbClr val="7030A0"/>
                    </a:solidFill>
                  </a:tcPr>
                </a:tc>
                <a:tc>
                  <a:txBody>
                    <a:bodyPr/>
                    <a:lstStyle/>
                    <a:p>
                      <a:r>
                        <a:rPr lang="en-SG" dirty="0"/>
                        <a:t>3</a:t>
                      </a:r>
                    </a:p>
                  </a:txBody>
                  <a:tcPr>
                    <a:solidFill>
                      <a:srgbClr val="7030A0"/>
                    </a:solidFill>
                  </a:tcPr>
                </a:tc>
                <a:extLst>
                  <a:ext uri="{0D108BD9-81ED-4DB2-BD59-A6C34878D82A}">
                    <a16:rowId xmlns:a16="http://schemas.microsoft.com/office/drawing/2014/main" val="663204879"/>
                  </a:ext>
                </a:extLst>
              </a:tr>
            </a:tbl>
          </a:graphicData>
        </a:graphic>
      </p:graphicFrame>
      <p:graphicFrame>
        <p:nvGraphicFramePr>
          <p:cNvPr id="20" name="Table 3">
            <a:extLst>
              <a:ext uri="{FF2B5EF4-FFF2-40B4-BE49-F238E27FC236}">
                <a16:creationId xmlns:a16="http://schemas.microsoft.com/office/drawing/2014/main" id="{A5CFECA1-6CCA-45AC-8891-DCFDE765F4FC}"/>
              </a:ext>
            </a:extLst>
          </p:cNvPr>
          <p:cNvGraphicFramePr>
            <a:graphicFrameLocks noGrp="1"/>
          </p:cNvGraphicFramePr>
          <p:nvPr>
            <p:extLst>
              <p:ext uri="{D42A27DB-BD31-4B8C-83A1-F6EECF244321}">
                <p14:modId xmlns:p14="http://schemas.microsoft.com/office/powerpoint/2010/main" val="133384030"/>
              </p:ext>
            </p:extLst>
          </p:nvPr>
        </p:nvGraphicFramePr>
        <p:xfrm>
          <a:off x="5219263" y="2995233"/>
          <a:ext cx="1947672" cy="304800"/>
        </p:xfrm>
        <a:graphic>
          <a:graphicData uri="http://schemas.openxmlformats.org/drawingml/2006/table">
            <a:tbl>
              <a:tblPr firstRow="1" bandRow="1">
                <a:tableStyleId>{A978B726-2AFE-4137-B943-8604406FCCEC}</a:tableStyleId>
              </a:tblPr>
              <a:tblGrid>
                <a:gridCol w="324612">
                  <a:extLst>
                    <a:ext uri="{9D8B030D-6E8A-4147-A177-3AD203B41FA5}">
                      <a16:colId xmlns:a16="http://schemas.microsoft.com/office/drawing/2014/main" val="4262177104"/>
                    </a:ext>
                  </a:extLst>
                </a:gridCol>
                <a:gridCol w="324612">
                  <a:extLst>
                    <a:ext uri="{9D8B030D-6E8A-4147-A177-3AD203B41FA5}">
                      <a16:colId xmlns:a16="http://schemas.microsoft.com/office/drawing/2014/main" val="444719221"/>
                    </a:ext>
                  </a:extLst>
                </a:gridCol>
                <a:gridCol w="324612">
                  <a:extLst>
                    <a:ext uri="{9D8B030D-6E8A-4147-A177-3AD203B41FA5}">
                      <a16:colId xmlns:a16="http://schemas.microsoft.com/office/drawing/2014/main" val="503573122"/>
                    </a:ext>
                  </a:extLst>
                </a:gridCol>
                <a:gridCol w="324612">
                  <a:extLst>
                    <a:ext uri="{9D8B030D-6E8A-4147-A177-3AD203B41FA5}">
                      <a16:colId xmlns:a16="http://schemas.microsoft.com/office/drawing/2014/main" val="3810806040"/>
                    </a:ext>
                  </a:extLst>
                </a:gridCol>
                <a:gridCol w="324612">
                  <a:extLst>
                    <a:ext uri="{9D8B030D-6E8A-4147-A177-3AD203B41FA5}">
                      <a16:colId xmlns:a16="http://schemas.microsoft.com/office/drawing/2014/main" val="3984367829"/>
                    </a:ext>
                  </a:extLst>
                </a:gridCol>
                <a:gridCol w="324612">
                  <a:extLst>
                    <a:ext uri="{9D8B030D-6E8A-4147-A177-3AD203B41FA5}">
                      <a16:colId xmlns:a16="http://schemas.microsoft.com/office/drawing/2014/main" val="420078882"/>
                    </a:ext>
                  </a:extLst>
                </a:gridCol>
              </a:tblGrid>
              <a:tr h="185420">
                <a:tc>
                  <a:txBody>
                    <a:bodyPr/>
                    <a:lstStyle/>
                    <a:p>
                      <a:r>
                        <a:rPr lang="en-SG" dirty="0"/>
                        <a:t>1</a:t>
                      </a:r>
                    </a:p>
                  </a:txBody>
                  <a:tcPr>
                    <a:solidFill>
                      <a:srgbClr val="C00000"/>
                    </a:solidFill>
                  </a:tcPr>
                </a:tc>
                <a:tc>
                  <a:txBody>
                    <a:bodyPr/>
                    <a:lstStyle/>
                    <a:p>
                      <a:r>
                        <a:rPr lang="en-SG" dirty="0"/>
                        <a:t>0</a:t>
                      </a:r>
                    </a:p>
                  </a:txBody>
                  <a:tcPr>
                    <a:solidFill>
                      <a:srgbClr val="C00000"/>
                    </a:solidFill>
                  </a:tcPr>
                </a:tc>
                <a:tc>
                  <a:txBody>
                    <a:bodyPr/>
                    <a:lstStyle/>
                    <a:p>
                      <a:r>
                        <a:rPr lang="en-SG" dirty="0"/>
                        <a:t>1</a:t>
                      </a:r>
                    </a:p>
                  </a:txBody>
                  <a:tcPr>
                    <a:solidFill>
                      <a:srgbClr val="C00000"/>
                    </a:solidFill>
                  </a:tcPr>
                </a:tc>
                <a:tc>
                  <a:txBody>
                    <a:bodyPr/>
                    <a:lstStyle/>
                    <a:p>
                      <a:r>
                        <a:rPr lang="en-SG" dirty="0"/>
                        <a:t>1</a:t>
                      </a:r>
                    </a:p>
                  </a:txBody>
                  <a:tcPr>
                    <a:solidFill>
                      <a:srgbClr val="C00000"/>
                    </a:solidFill>
                  </a:tcPr>
                </a:tc>
                <a:tc>
                  <a:txBody>
                    <a:bodyPr/>
                    <a:lstStyle/>
                    <a:p>
                      <a:r>
                        <a:rPr lang="en-SG" dirty="0"/>
                        <a:t>1</a:t>
                      </a:r>
                    </a:p>
                  </a:txBody>
                  <a:tcPr>
                    <a:solidFill>
                      <a:srgbClr val="C00000"/>
                    </a:solidFill>
                  </a:tcPr>
                </a:tc>
                <a:tc>
                  <a:txBody>
                    <a:bodyPr/>
                    <a:lstStyle/>
                    <a:p>
                      <a:r>
                        <a:rPr lang="en-SG" dirty="0"/>
                        <a:t>2</a:t>
                      </a:r>
                    </a:p>
                  </a:txBody>
                  <a:tcPr>
                    <a:solidFill>
                      <a:srgbClr val="C00000"/>
                    </a:solidFill>
                  </a:tcPr>
                </a:tc>
                <a:extLst>
                  <a:ext uri="{0D108BD9-81ED-4DB2-BD59-A6C34878D82A}">
                    <a16:rowId xmlns:a16="http://schemas.microsoft.com/office/drawing/2014/main" val="663204879"/>
                  </a:ext>
                </a:extLst>
              </a:tr>
            </a:tbl>
          </a:graphicData>
        </a:graphic>
      </p:graphicFrame>
      <p:sp>
        <p:nvSpPr>
          <p:cNvPr id="22" name="TextBox 21">
            <a:extLst>
              <a:ext uri="{FF2B5EF4-FFF2-40B4-BE49-F238E27FC236}">
                <a16:creationId xmlns:a16="http://schemas.microsoft.com/office/drawing/2014/main" id="{04AC7214-5B31-4C3B-BCA2-C48299B30CF7}"/>
              </a:ext>
            </a:extLst>
          </p:cNvPr>
          <p:cNvSpPr txBox="1"/>
          <p:nvPr/>
        </p:nvSpPr>
        <p:spPr>
          <a:xfrm>
            <a:off x="7867585" y="1842613"/>
            <a:ext cx="1360122" cy="304800"/>
          </a:xfrm>
          <a:prstGeom prst="rect">
            <a:avLst/>
          </a:prstGeom>
          <a:noFill/>
        </p:spPr>
        <p:txBody>
          <a:bodyPr wrap="square" rtlCol="0">
            <a:spAutoFit/>
          </a:bodyPr>
          <a:lstStyle/>
          <a:p>
            <a:r>
              <a:rPr lang="en-US" dirty="0"/>
              <a:t>Updated node</a:t>
            </a:r>
            <a:endParaRPr lang="en-SG" dirty="0"/>
          </a:p>
        </p:txBody>
      </p:sp>
      <p:sp>
        <p:nvSpPr>
          <p:cNvPr id="23" name="TextBox 22">
            <a:extLst>
              <a:ext uri="{FF2B5EF4-FFF2-40B4-BE49-F238E27FC236}">
                <a16:creationId xmlns:a16="http://schemas.microsoft.com/office/drawing/2014/main" id="{5F99CD13-5FB4-481B-81EA-BCEEADD7D137}"/>
              </a:ext>
            </a:extLst>
          </p:cNvPr>
          <p:cNvSpPr txBox="1"/>
          <p:nvPr/>
        </p:nvSpPr>
        <p:spPr>
          <a:xfrm>
            <a:off x="4109085" y="1818899"/>
            <a:ext cx="1583948" cy="307777"/>
          </a:xfrm>
          <a:prstGeom prst="rect">
            <a:avLst/>
          </a:prstGeom>
          <a:noFill/>
        </p:spPr>
        <p:txBody>
          <a:bodyPr wrap="square" rtlCol="0">
            <a:spAutoFit/>
          </a:bodyPr>
          <a:lstStyle/>
          <a:p>
            <a:r>
              <a:rPr lang="en-US" dirty="0"/>
              <a:t>Aggregated node</a:t>
            </a:r>
            <a:endParaRPr lang="en-SG" dirty="0"/>
          </a:p>
        </p:txBody>
      </p:sp>
      <p:pic>
        <p:nvPicPr>
          <p:cNvPr id="24" name="Picture 23">
            <a:extLst>
              <a:ext uri="{FF2B5EF4-FFF2-40B4-BE49-F238E27FC236}">
                <a16:creationId xmlns:a16="http://schemas.microsoft.com/office/drawing/2014/main" id="{DF7FDD2B-FFEF-4A64-A178-A0046229BF2F}"/>
              </a:ext>
            </a:extLst>
          </p:cNvPr>
          <p:cNvPicPr>
            <a:picLocks noChangeAspect="1"/>
          </p:cNvPicPr>
          <p:nvPr/>
        </p:nvPicPr>
        <p:blipFill rotWithShape="1">
          <a:blip r:embed="rId2"/>
          <a:srcRect l="17319" t="18229" r="74497" b="67650"/>
          <a:stretch/>
        </p:blipFill>
        <p:spPr>
          <a:xfrm>
            <a:off x="4280054" y="4224705"/>
            <a:ext cx="267138" cy="304800"/>
          </a:xfrm>
          <a:prstGeom prst="rect">
            <a:avLst/>
          </a:prstGeom>
        </p:spPr>
      </p:pic>
      <p:sp>
        <p:nvSpPr>
          <p:cNvPr id="6" name="Oval 5">
            <a:extLst>
              <a:ext uri="{FF2B5EF4-FFF2-40B4-BE49-F238E27FC236}">
                <a16:creationId xmlns:a16="http://schemas.microsoft.com/office/drawing/2014/main" id="{4DA3264C-A501-4335-B156-94CA9BE2F437}"/>
              </a:ext>
            </a:extLst>
          </p:cNvPr>
          <p:cNvSpPr/>
          <p:nvPr/>
        </p:nvSpPr>
        <p:spPr>
          <a:xfrm>
            <a:off x="3452920" y="3129782"/>
            <a:ext cx="272162" cy="28019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aphicFrame>
        <p:nvGraphicFramePr>
          <p:cNvPr id="25" name="Table 3">
            <a:extLst>
              <a:ext uri="{FF2B5EF4-FFF2-40B4-BE49-F238E27FC236}">
                <a16:creationId xmlns:a16="http://schemas.microsoft.com/office/drawing/2014/main" id="{29E589C6-DCFA-4042-A477-8F728B647954}"/>
              </a:ext>
            </a:extLst>
          </p:cNvPr>
          <p:cNvGraphicFramePr>
            <a:graphicFrameLocks noGrp="1"/>
          </p:cNvGraphicFramePr>
          <p:nvPr>
            <p:extLst>
              <p:ext uri="{D42A27DB-BD31-4B8C-83A1-F6EECF244321}">
                <p14:modId xmlns:p14="http://schemas.microsoft.com/office/powerpoint/2010/main" val="100784874"/>
              </p:ext>
            </p:extLst>
          </p:nvPr>
        </p:nvGraphicFramePr>
        <p:xfrm>
          <a:off x="3598164" y="4722422"/>
          <a:ext cx="1947672" cy="304800"/>
        </p:xfrm>
        <a:graphic>
          <a:graphicData uri="http://schemas.openxmlformats.org/drawingml/2006/table">
            <a:tbl>
              <a:tblPr firstRow="1" bandRow="1">
                <a:tableStyleId>{2C030EB3-7B6D-48EB-B5A0-625C2C104895}</a:tableStyleId>
              </a:tblPr>
              <a:tblGrid>
                <a:gridCol w="324612">
                  <a:extLst>
                    <a:ext uri="{9D8B030D-6E8A-4147-A177-3AD203B41FA5}">
                      <a16:colId xmlns:a16="http://schemas.microsoft.com/office/drawing/2014/main" val="4262177104"/>
                    </a:ext>
                  </a:extLst>
                </a:gridCol>
                <a:gridCol w="324612">
                  <a:extLst>
                    <a:ext uri="{9D8B030D-6E8A-4147-A177-3AD203B41FA5}">
                      <a16:colId xmlns:a16="http://schemas.microsoft.com/office/drawing/2014/main" val="444719221"/>
                    </a:ext>
                  </a:extLst>
                </a:gridCol>
                <a:gridCol w="324612">
                  <a:extLst>
                    <a:ext uri="{9D8B030D-6E8A-4147-A177-3AD203B41FA5}">
                      <a16:colId xmlns:a16="http://schemas.microsoft.com/office/drawing/2014/main" val="503573122"/>
                    </a:ext>
                  </a:extLst>
                </a:gridCol>
                <a:gridCol w="324612">
                  <a:extLst>
                    <a:ext uri="{9D8B030D-6E8A-4147-A177-3AD203B41FA5}">
                      <a16:colId xmlns:a16="http://schemas.microsoft.com/office/drawing/2014/main" val="3810806040"/>
                    </a:ext>
                  </a:extLst>
                </a:gridCol>
                <a:gridCol w="324612">
                  <a:extLst>
                    <a:ext uri="{9D8B030D-6E8A-4147-A177-3AD203B41FA5}">
                      <a16:colId xmlns:a16="http://schemas.microsoft.com/office/drawing/2014/main" val="3984367829"/>
                    </a:ext>
                  </a:extLst>
                </a:gridCol>
                <a:gridCol w="324612">
                  <a:extLst>
                    <a:ext uri="{9D8B030D-6E8A-4147-A177-3AD203B41FA5}">
                      <a16:colId xmlns:a16="http://schemas.microsoft.com/office/drawing/2014/main" val="420078882"/>
                    </a:ext>
                  </a:extLst>
                </a:gridCol>
              </a:tblGrid>
              <a:tr h="185420">
                <a:tc>
                  <a:txBody>
                    <a:bodyPr/>
                    <a:lstStyle/>
                    <a:p>
                      <a:r>
                        <a:rPr lang="en-SG" dirty="0"/>
                        <a:t>0</a:t>
                      </a:r>
                    </a:p>
                  </a:txBody>
                  <a:tcPr>
                    <a:solidFill>
                      <a:srgbClr val="00B0F0"/>
                    </a:solidFill>
                  </a:tcPr>
                </a:tc>
                <a:tc>
                  <a:txBody>
                    <a:bodyPr/>
                    <a:lstStyle/>
                    <a:p>
                      <a:r>
                        <a:rPr lang="en-SG" dirty="0"/>
                        <a:t>0</a:t>
                      </a:r>
                    </a:p>
                  </a:txBody>
                  <a:tcPr>
                    <a:solidFill>
                      <a:srgbClr val="00B0F0"/>
                    </a:solidFill>
                  </a:tcPr>
                </a:tc>
                <a:tc>
                  <a:txBody>
                    <a:bodyPr/>
                    <a:lstStyle/>
                    <a:p>
                      <a:r>
                        <a:rPr lang="en-SG" dirty="0"/>
                        <a:t>0</a:t>
                      </a:r>
                    </a:p>
                  </a:txBody>
                  <a:tcPr>
                    <a:solidFill>
                      <a:srgbClr val="00B0F0"/>
                    </a:solidFill>
                  </a:tcPr>
                </a:tc>
                <a:tc>
                  <a:txBody>
                    <a:bodyPr/>
                    <a:lstStyle/>
                    <a:p>
                      <a:r>
                        <a:rPr lang="en-SG" dirty="0"/>
                        <a:t>2</a:t>
                      </a:r>
                    </a:p>
                  </a:txBody>
                  <a:tcPr>
                    <a:solidFill>
                      <a:srgbClr val="00B0F0"/>
                    </a:solidFill>
                  </a:tcPr>
                </a:tc>
                <a:tc>
                  <a:txBody>
                    <a:bodyPr/>
                    <a:lstStyle/>
                    <a:p>
                      <a:r>
                        <a:rPr lang="en-SG" dirty="0"/>
                        <a:t>2</a:t>
                      </a:r>
                    </a:p>
                  </a:txBody>
                  <a:tcPr>
                    <a:solidFill>
                      <a:srgbClr val="00B0F0"/>
                    </a:solidFill>
                  </a:tcPr>
                </a:tc>
                <a:tc>
                  <a:txBody>
                    <a:bodyPr/>
                    <a:lstStyle/>
                    <a:p>
                      <a:r>
                        <a:rPr lang="en-SG" dirty="0"/>
                        <a:t>1</a:t>
                      </a:r>
                    </a:p>
                  </a:txBody>
                  <a:tcPr>
                    <a:solidFill>
                      <a:srgbClr val="00B0F0"/>
                    </a:solidFill>
                  </a:tcPr>
                </a:tc>
                <a:extLst>
                  <a:ext uri="{0D108BD9-81ED-4DB2-BD59-A6C34878D82A}">
                    <a16:rowId xmlns:a16="http://schemas.microsoft.com/office/drawing/2014/main" val="663204879"/>
                  </a:ext>
                </a:extLst>
              </a:tr>
            </a:tbl>
          </a:graphicData>
        </a:graphic>
      </p:graphicFrame>
      <p:graphicFrame>
        <p:nvGraphicFramePr>
          <p:cNvPr id="27" name="Table 3">
            <a:extLst>
              <a:ext uri="{FF2B5EF4-FFF2-40B4-BE49-F238E27FC236}">
                <a16:creationId xmlns:a16="http://schemas.microsoft.com/office/drawing/2014/main" id="{3ABEFB3A-442E-4985-B4D8-B7ABF077728B}"/>
              </a:ext>
            </a:extLst>
          </p:cNvPr>
          <p:cNvGraphicFramePr>
            <a:graphicFrameLocks noGrp="1"/>
          </p:cNvGraphicFramePr>
          <p:nvPr>
            <p:extLst>
              <p:ext uri="{D42A27DB-BD31-4B8C-83A1-F6EECF244321}">
                <p14:modId xmlns:p14="http://schemas.microsoft.com/office/powerpoint/2010/main" val="203332089"/>
              </p:ext>
            </p:extLst>
          </p:nvPr>
        </p:nvGraphicFramePr>
        <p:xfrm>
          <a:off x="1650492" y="1783961"/>
          <a:ext cx="1947672" cy="304800"/>
        </p:xfrm>
        <a:graphic>
          <a:graphicData uri="http://schemas.openxmlformats.org/drawingml/2006/table">
            <a:tbl>
              <a:tblPr firstRow="1" bandRow="1">
                <a:tableStyleId>{2C030EB3-7B6D-48EB-B5A0-625C2C104895}</a:tableStyleId>
              </a:tblPr>
              <a:tblGrid>
                <a:gridCol w="324612">
                  <a:extLst>
                    <a:ext uri="{9D8B030D-6E8A-4147-A177-3AD203B41FA5}">
                      <a16:colId xmlns:a16="http://schemas.microsoft.com/office/drawing/2014/main" val="4262177104"/>
                    </a:ext>
                  </a:extLst>
                </a:gridCol>
                <a:gridCol w="324612">
                  <a:extLst>
                    <a:ext uri="{9D8B030D-6E8A-4147-A177-3AD203B41FA5}">
                      <a16:colId xmlns:a16="http://schemas.microsoft.com/office/drawing/2014/main" val="444719221"/>
                    </a:ext>
                  </a:extLst>
                </a:gridCol>
                <a:gridCol w="324612">
                  <a:extLst>
                    <a:ext uri="{9D8B030D-6E8A-4147-A177-3AD203B41FA5}">
                      <a16:colId xmlns:a16="http://schemas.microsoft.com/office/drawing/2014/main" val="503573122"/>
                    </a:ext>
                  </a:extLst>
                </a:gridCol>
                <a:gridCol w="324612">
                  <a:extLst>
                    <a:ext uri="{9D8B030D-6E8A-4147-A177-3AD203B41FA5}">
                      <a16:colId xmlns:a16="http://schemas.microsoft.com/office/drawing/2014/main" val="3810806040"/>
                    </a:ext>
                  </a:extLst>
                </a:gridCol>
                <a:gridCol w="324612">
                  <a:extLst>
                    <a:ext uri="{9D8B030D-6E8A-4147-A177-3AD203B41FA5}">
                      <a16:colId xmlns:a16="http://schemas.microsoft.com/office/drawing/2014/main" val="3984367829"/>
                    </a:ext>
                  </a:extLst>
                </a:gridCol>
                <a:gridCol w="324612">
                  <a:extLst>
                    <a:ext uri="{9D8B030D-6E8A-4147-A177-3AD203B41FA5}">
                      <a16:colId xmlns:a16="http://schemas.microsoft.com/office/drawing/2014/main" val="420078882"/>
                    </a:ext>
                  </a:extLst>
                </a:gridCol>
              </a:tblGrid>
              <a:tr h="185420">
                <a:tc>
                  <a:txBody>
                    <a:bodyPr/>
                    <a:lstStyle/>
                    <a:p>
                      <a:r>
                        <a:rPr lang="en-SG" dirty="0"/>
                        <a:t>0</a:t>
                      </a:r>
                    </a:p>
                  </a:txBody>
                  <a:tcPr>
                    <a:solidFill>
                      <a:srgbClr val="00B0F0"/>
                    </a:solidFill>
                  </a:tcPr>
                </a:tc>
                <a:tc>
                  <a:txBody>
                    <a:bodyPr/>
                    <a:lstStyle/>
                    <a:p>
                      <a:r>
                        <a:rPr lang="en-SG" dirty="0"/>
                        <a:t>0</a:t>
                      </a:r>
                    </a:p>
                  </a:txBody>
                  <a:tcPr>
                    <a:solidFill>
                      <a:srgbClr val="00B0F0"/>
                    </a:solidFill>
                  </a:tcPr>
                </a:tc>
                <a:tc>
                  <a:txBody>
                    <a:bodyPr/>
                    <a:lstStyle/>
                    <a:p>
                      <a:r>
                        <a:rPr lang="en-SG" dirty="0"/>
                        <a:t>0</a:t>
                      </a:r>
                    </a:p>
                  </a:txBody>
                  <a:tcPr>
                    <a:solidFill>
                      <a:srgbClr val="00B0F0"/>
                    </a:solidFill>
                  </a:tcPr>
                </a:tc>
                <a:tc>
                  <a:txBody>
                    <a:bodyPr/>
                    <a:lstStyle/>
                    <a:p>
                      <a:r>
                        <a:rPr lang="en-SG" dirty="0"/>
                        <a:t>2</a:t>
                      </a:r>
                    </a:p>
                  </a:txBody>
                  <a:tcPr>
                    <a:solidFill>
                      <a:srgbClr val="00B0F0"/>
                    </a:solidFill>
                  </a:tcPr>
                </a:tc>
                <a:tc>
                  <a:txBody>
                    <a:bodyPr/>
                    <a:lstStyle/>
                    <a:p>
                      <a:r>
                        <a:rPr lang="en-SG" dirty="0"/>
                        <a:t>2</a:t>
                      </a:r>
                    </a:p>
                  </a:txBody>
                  <a:tcPr>
                    <a:solidFill>
                      <a:srgbClr val="00B0F0"/>
                    </a:solidFill>
                  </a:tcPr>
                </a:tc>
                <a:tc>
                  <a:txBody>
                    <a:bodyPr/>
                    <a:lstStyle/>
                    <a:p>
                      <a:r>
                        <a:rPr lang="en-SG" dirty="0"/>
                        <a:t>1</a:t>
                      </a:r>
                    </a:p>
                  </a:txBody>
                  <a:tcPr>
                    <a:solidFill>
                      <a:srgbClr val="00B0F0"/>
                    </a:solidFill>
                  </a:tcPr>
                </a:tc>
                <a:extLst>
                  <a:ext uri="{0D108BD9-81ED-4DB2-BD59-A6C34878D82A}">
                    <a16:rowId xmlns:a16="http://schemas.microsoft.com/office/drawing/2014/main" val="663204879"/>
                  </a:ext>
                </a:extLst>
              </a:tr>
            </a:tbl>
          </a:graphicData>
        </a:graphic>
      </p:graphicFrame>
      <p:sp>
        <p:nvSpPr>
          <p:cNvPr id="10" name="Slide Number Placeholder 9">
            <a:extLst>
              <a:ext uri="{FF2B5EF4-FFF2-40B4-BE49-F238E27FC236}">
                <a16:creationId xmlns:a16="http://schemas.microsoft.com/office/drawing/2014/main" id="{0B8F9559-1A29-4D5D-BE4F-EA669F1B602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26</a:t>
            </a:fld>
            <a:endParaRPr lang="en"/>
          </a:p>
        </p:txBody>
      </p:sp>
    </p:spTree>
    <p:extLst>
      <p:ext uri="{BB962C8B-B14F-4D97-AF65-F5344CB8AC3E}">
        <p14:creationId xmlns:p14="http://schemas.microsoft.com/office/powerpoint/2010/main" val="28032801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latin typeface="Arial" panose="020B0604020202020204" pitchFamily="34" charset="0"/>
                <a:cs typeface="Arial" panose="020B0604020202020204" pitchFamily="34" charset="0"/>
              </a:rPr>
              <a:t>Examples - Updated</a:t>
            </a:r>
            <a:endParaRPr lang="en-SG" b="1" dirty="0">
              <a:solidFill>
                <a:schemeClr val="bg1"/>
              </a:solidFill>
              <a:latin typeface="Arial" panose="020B0604020202020204" pitchFamily="34" charset="0"/>
              <a:cs typeface="Arial" panose="020B0604020202020204" pitchFamily="34" charset="0"/>
            </a:endParaRPr>
          </a:p>
        </p:txBody>
      </p:sp>
      <p:pic>
        <p:nvPicPr>
          <p:cNvPr id="15" name="Picture 14">
            <a:extLst>
              <a:ext uri="{FF2B5EF4-FFF2-40B4-BE49-F238E27FC236}">
                <a16:creationId xmlns:a16="http://schemas.microsoft.com/office/drawing/2014/main" id="{A9D40632-9D87-4C08-9175-526189BAFD7E}"/>
              </a:ext>
            </a:extLst>
          </p:cNvPr>
          <p:cNvPicPr>
            <a:picLocks noChangeAspect="1"/>
          </p:cNvPicPr>
          <p:nvPr/>
        </p:nvPicPr>
        <p:blipFill>
          <a:blip r:embed="rId2"/>
          <a:stretch>
            <a:fillRect/>
          </a:stretch>
        </p:blipFill>
        <p:spPr>
          <a:xfrm>
            <a:off x="2939872" y="2716565"/>
            <a:ext cx="3264256" cy="2158449"/>
          </a:xfrm>
          <a:prstGeom prst="rect">
            <a:avLst/>
          </a:prstGeom>
        </p:spPr>
      </p:pic>
      <p:graphicFrame>
        <p:nvGraphicFramePr>
          <p:cNvPr id="22" name="Table 3">
            <a:extLst>
              <a:ext uri="{FF2B5EF4-FFF2-40B4-BE49-F238E27FC236}">
                <a16:creationId xmlns:a16="http://schemas.microsoft.com/office/drawing/2014/main" id="{046599A1-1858-4125-8AFF-3657BD0CEEDA}"/>
              </a:ext>
            </a:extLst>
          </p:cNvPr>
          <p:cNvGraphicFramePr>
            <a:graphicFrameLocks noGrp="1"/>
          </p:cNvGraphicFramePr>
          <p:nvPr/>
        </p:nvGraphicFramePr>
        <p:xfrm>
          <a:off x="2464563" y="2887962"/>
          <a:ext cx="973836" cy="304800"/>
        </p:xfrm>
        <a:graphic>
          <a:graphicData uri="http://schemas.openxmlformats.org/drawingml/2006/table">
            <a:tbl>
              <a:tblPr firstRow="1" bandRow="1">
                <a:tableStyleId>{2C030EB3-7B6D-48EB-B5A0-625C2C104895}</a:tableStyleId>
              </a:tblPr>
              <a:tblGrid>
                <a:gridCol w="324612">
                  <a:extLst>
                    <a:ext uri="{9D8B030D-6E8A-4147-A177-3AD203B41FA5}">
                      <a16:colId xmlns:a16="http://schemas.microsoft.com/office/drawing/2014/main" val="4262177104"/>
                    </a:ext>
                  </a:extLst>
                </a:gridCol>
                <a:gridCol w="324612">
                  <a:extLst>
                    <a:ext uri="{9D8B030D-6E8A-4147-A177-3AD203B41FA5}">
                      <a16:colId xmlns:a16="http://schemas.microsoft.com/office/drawing/2014/main" val="444719221"/>
                    </a:ext>
                  </a:extLst>
                </a:gridCol>
                <a:gridCol w="324612">
                  <a:extLst>
                    <a:ext uri="{9D8B030D-6E8A-4147-A177-3AD203B41FA5}">
                      <a16:colId xmlns:a16="http://schemas.microsoft.com/office/drawing/2014/main" val="503573122"/>
                    </a:ext>
                  </a:extLst>
                </a:gridCol>
              </a:tblGrid>
              <a:tr h="185420">
                <a:tc>
                  <a:txBody>
                    <a:bodyPr/>
                    <a:lstStyle/>
                    <a:p>
                      <a:r>
                        <a:rPr lang="en-SG" dirty="0"/>
                        <a:t>1</a:t>
                      </a:r>
                    </a:p>
                  </a:txBody>
                  <a:tcPr>
                    <a:solidFill>
                      <a:srgbClr val="7030A0"/>
                    </a:solidFill>
                  </a:tcPr>
                </a:tc>
                <a:tc>
                  <a:txBody>
                    <a:bodyPr/>
                    <a:lstStyle/>
                    <a:p>
                      <a:r>
                        <a:rPr lang="en-SG" dirty="0"/>
                        <a:t>3</a:t>
                      </a:r>
                    </a:p>
                  </a:txBody>
                  <a:tcPr>
                    <a:solidFill>
                      <a:srgbClr val="7030A0"/>
                    </a:solidFill>
                  </a:tcPr>
                </a:tc>
                <a:tc>
                  <a:txBody>
                    <a:bodyPr/>
                    <a:lstStyle/>
                    <a:p>
                      <a:r>
                        <a:rPr lang="en-SG" dirty="0"/>
                        <a:t>0</a:t>
                      </a:r>
                    </a:p>
                  </a:txBody>
                  <a:tcPr>
                    <a:solidFill>
                      <a:srgbClr val="7030A0"/>
                    </a:solidFill>
                  </a:tcPr>
                </a:tc>
                <a:extLst>
                  <a:ext uri="{0D108BD9-81ED-4DB2-BD59-A6C34878D82A}">
                    <a16:rowId xmlns:a16="http://schemas.microsoft.com/office/drawing/2014/main" val="663204879"/>
                  </a:ext>
                </a:extLst>
              </a:tr>
            </a:tbl>
          </a:graphicData>
        </a:graphic>
      </p:graphicFrame>
      <p:graphicFrame>
        <p:nvGraphicFramePr>
          <p:cNvPr id="23" name="Table 3">
            <a:extLst>
              <a:ext uri="{FF2B5EF4-FFF2-40B4-BE49-F238E27FC236}">
                <a16:creationId xmlns:a16="http://schemas.microsoft.com/office/drawing/2014/main" id="{2AFDF411-4584-4AC9-8042-4C41B1672613}"/>
              </a:ext>
            </a:extLst>
          </p:cNvPr>
          <p:cNvGraphicFramePr>
            <a:graphicFrameLocks noGrp="1"/>
          </p:cNvGraphicFramePr>
          <p:nvPr/>
        </p:nvGraphicFramePr>
        <p:xfrm>
          <a:off x="2093522" y="4135378"/>
          <a:ext cx="973836" cy="304800"/>
        </p:xfrm>
        <a:graphic>
          <a:graphicData uri="http://schemas.openxmlformats.org/drawingml/2006/table">
            <a:tbl>
              <a:tblPr firstRow="1" bandRow="1">
                <a:tableStyleId>{2C030EB3-7B6D-48EB-B5A0-625C2C104895}</a:tableStyleId>
              </a:tblPr>
              <a:tblGrid>
                <a:gridCol w="324612">
                  <a:extLst>
                    <a:ext uri="{9D8B030D-6E8A-4147-A177-3AD203B41FA5}">
                      <a16:colId xmlns:a16="http://schemas.microsoft.com/office/drawing/2014/main" val="4262177104"/>
                    </a:ext>
                  </a:extLst>
                </a:gridCol>
                <a:gridCol w="324612">
                  <a:extLst>
                    <a:ext uri="{9D8B030D-6E8A-4147-A177-3AD203B41FA5}">
                      <a16:colId xmlns:a16="http://schemas.microsoft.com/office/drawing/2014/main" val="444719221"/>
                    </a:ext>
                  </a:extLst>
                </a:gridCol>
                <a:gridCol w="324612">
                  <a:extLst>
                    <a:ext uri="{9D8B030D-6E8A-4147-A177-3AD203B41FA5}">
                      <a16:colId xmlns:a16="http://schemas.microsoft.com/office/drawing/2014/main" val="503573122"/>
                    </a:ext>
                  </a:extLst>
                </a:gridCol>
              </a:tblGrid>
              <a:tr h="185420">
                <a:tc>
                  <a:txBody>
                    <a:bodyPr/>
                    <a:lstStyle/>
                    <a:p>
                      <a:r>
                        <a:rPr lang="en-SG" dirty="0"/>
                        <a:t>4</a:t>
                      </a:r>
                    </a:p>
                  </a:txBody>
                  <a:tcPr>
                    <a:solidFill>
                      <a:srgbClr val="7030A0"/>
                    </a:solidFill>
                  </a:tcPr>
                </a:tc>
                <a:tc>
                  <a:txBody>
                    <a:bodyPr/>
                    <a:lstStyle/>
                    <a:p>
                      <a:r>
                        <a:rPr lang="en-SG" dirty="0"/>
                        <a:t>0</a:t>
                      </a:r>
                    </a:p>
                  </a:txBody>
                  <a:tcPr>
                    <a:solidFill>
                      <a:srgbClr val="7030A0"/>
                    </a:solidFill>
                  </a:tcPr>
                </a:tc>
                <a:tc>
                  <a:txBody>
                    <a:bodyPr/>
                    <a:lstStyle/>
                    <a:p>
                      <a:r>
                        <a:rPr lang="en-SG" dirty="0"/>
                        <a:t>1</a:t>
                      </a:r>
                    </a:p>
                  </a:txBody>
                  <a:tcPr>
                    <a:solidFill>
                      <a:srgbClr val="7030A0"/>
                    </a:solidFill>
                  </a:tcPr>
                </a:tc>
                <a:extLst>
                  <a:ext uri="{0D108BD9-81ED-4DB2-BD59-A6C34878D82A}">
                    <a16:rowId xmlns:a16="http://schemas.microsoft.com/office/drawing/2014/main" val="663204879"/>
                  </a:ext>
                </a:extLst>
              </a:tr>
            </a:tbl>
          </a:graphicData>
        </a:graphic>
      </p:graphicFrame>
      <p:graphicFrame>
        <p:nvGraphicFramePr>
          <p:cNvPr id="18" name="Table 3">
            <a:extLst>
              <a:ext uri="{FF2B5EF4-FFF2-40B4-BE49-F238E27FC236}">
                <a16:creationId xmlns:a16="http://schemas.microsoft.com/office/drawing/2014/main" id="{8550B230-E7DC-4A0B-BAA6-719DE1EF0BE4}"/>
              </a:ext>
            </a:extLst>
          </p:cNvPr>
          <p:cNvGraphicFramePr>
            <a:graphicFrameLocks noGrp="1"/>
          </p:cNvGraphicFramePr>
          <p:nvPr>
            <p:extLst>
              <p:ext uri="{D42A27DB-BD31-4B8C-83A1-F6EECF244321}">
                <p14:modId xmlns:p14="http://schemas.microsoft.com/office/powerpoint/2010/main" val="382430528"/>
              </p:ext>
            </p:extLst>
          </p:nvPr>
        </p:nvGraphicFramePr>
        <p:xfrm>
          <a:off x="753422" y="1578774"/>
          <a:ext cx="1947672" cy="304800"/>
        </p:xfrm>
        <a:graphic>
          <a:graphicData uri="http://schemas.openxmlformats.org/drawingml/2006/table">
            <a:tbl>
              <a:tblPr firstRow="1" bandRow="1">
                <a:tableStyleId>{2C030EB3-7B6D-48EB-B5A0-625C2C104895}</a:tableStyleId>
              </a:tblPr>
              <a:tblGrid>
                <a:gridCol w="324612">
                  <a:extLst>
                    <a:ext uri="{9D8B030D-6E8A-4147-A177-3AD203B41FA5}">
                      <a16:colId xmlns:a16="http://schemas.microsoft.com/office/drawing/2014/main" val="4262177104"/>
                    </a:ext>
                  </a:extLst>
                </a:gridCol>
                <a:gridCol w="324612">
                  <a:extLst>
                    <a:ext uri="{9D8B030D-6E8A-4147-A177-3AD203B41FA5}">
                      <a16:colId xmlns:a16="http://schemas.microsoft.com/office/drawing/2014/main" val="444719221"/>
                    </a:ext>
                  </a:extLst>
                </a:gridCol>
                <a:gridCol w="324612">
                  <a:extLst>
                    <a:ext uri="{9D8B030D-6E8A-4147-A177-3AD203B41FA5}">
                      <a16:colId xmlns:a16="http://schemas.microsoft.com/office/drawing/2014/main" val="503573122"/>
                    </a:ext>
                  </a:extLst>
                </a:gridCol>
                <a:gridCol w="324612">
                  <a:extLst>
                    <a:ext uri="{9D8B030D-6E8A-4147-A177-3AD203B41FA5}">
                      <a16:colId xmlns:a16="http://schemas.microsoft.com/office/drawing/2014/main" val="3810806040"/>
                    </a:ext>
                  </a:extLst>
                </a:gridCol>
                <a:gridCol w="324612">
                  <a:extLst>
                    <a:ext uri="{9D8B030D-6E8A-4147-A177-3AD203B41FA5}">
                      <a16:colId xmlns:a16="http://schemas.microsoft.com/office/drawing/2014/main" val="3984367829"/>
                    </a:ext>
                  </a:extLst>
                </a:gridCol>
                <a:gridCol w="324612">
                  <a:extLst>
                    <a:ext uri="{9D8B030D-6E8A-4147-A177-3AD203B41FA5}">
                      <a16:colId xmlns:a16="http://schemas.microsoft.com/office/drawing/2014/main" val="420078882"/>
                    </a:ext>
                  </a:extLst>
                </a:gridCol>
              </a:tblGrid>
              <a:tr h="185420">
                <a:tc>
                  <a:txBody>
                    <a:bodyPr/>
                    <a:lstStyle/>
                    <a:p>
                      <a:r>
                        <a:rPr lang="en-SG" dirty="0"/>
                        <a:t>1</a:t>
                      </a:r>
                    </a:p>
                  </a:txBody>
                  <a:tcPr>
                    <a:solidFill>
                      <a:schemeClr val="accent1"/>
                    </a:solidFill>
                  </a:tcPr>
                </a:tc>
                <a:tc>
                  <a:txBody>
                    <a:bodyPr/>
                    <a:lstStyle/>
                    <a:p>
                      <a:r>
                        <a:rPr lang="en-SG" dirty="0"/>
                        <a:t>0</a:t>
                      </a:r>
                    </a:p>
                  </a:txBody>
                  <a:tcPr>
                    <a:solidFill>
                      <a:schemeClr val="accent1"/>
                    </a:solidFill>
                  </a:tcPr>
                </a:tc>
                <a:tc>
                  <a:txBody>
                    <a:bodyPr/>
                    <a:lstStyle/>
                    <a:p>
                      <a:r>
                        <a:rPr lang="en-SG" dirty="0"/>
                        <a:t>1</a:t>
                      </a:r>
                    </a:p>
                  </a:txBody>
                  <a:tcPr>
                    <a:solidFill>
                      <a:schemeClr val="accent1"/>
                    </a:solidFill>
                  </a:tcPr>
                </a:tc>
                <a:tc>
                  <a:txBody>
                    <a:bodyPr/>
                    <a:lstStyle/>
                    <a:p>
                      <a:r>
                        <a:rPr lang="en-SG" dirty="0"/>
                        <a:t>2</a:t>
                      </a:r>
                    </a:p>
                  </a:txBody>
                  <a:tcPr>
                    <a:solidFill>
                      <a:schemeClr val="accent1"/>
                    </a:solidFill>
                  </a:tcPr>
                </a:tc>
                <a:tc>
                  <a:txBody>
                    <a:bodyPr/>
                    <a:lstStyle/>
                    <a:p>
                      <a:r>
                        <a:rPr lang="en-SG" dirty="0"/>
                        <a:t>2</a:t>
                      </a:r>
                    </a:p>
                  </a:txBody>
                  <a:tcPr>
                    <a:solidFill>
                      <a:schemeClr val="accent1"/>
                    </a:solidFill>
                  </a:tcPr>
                </a:tc>
                <a:tc>
                  <a:txBody>
                    <a:bodyPr/>
                    <a:lstStyle/>
                    <a:p>
                      <a:r>
                        <a:rPr lang="en-SG" dirty="0"/>
                        <a:t>2</a:t>
                      </a:r>
                    </a:p>
                  </a:txBody>
                  <a:tcPr>
                    <a:solidFill>
                      <a:schemeClr val="accent1"/>
                    </a:solidFill>
                  </a:tcPr>
                </a:tc>
                <a:extLst>
                  <a:ext uri="{0D108BD9-81ED-4DB2-BD59-A6C34878D82A}">
                    <a16:rowId xmlns:a16="http://schemas.microsoft.com/office/drawing/2014/main" val="663204879"/>
                  </a:ext>
                </a:extLst>
              </a:tr>
            </a:tbl>
          </a:graphicData>
        </a:graphic>
      </p:graphicFrame>
      <p:sp>
        <p:nvSpPr>
          <p:cNvPr id="19" name="Arrow: Right 18">
            <a:extLst>
              <a:ext uri="{FF2B5EF4-FFF2-40B4-BE49-F238E27FC236}">
                <a16:creationId xmlns:a16="http://schemas.microsoft.com/office/drawing/2014/main" id="{34B84EB9-CB76-4D01-9217-460F7F5E360A}"/>
              </a:ext>
            </a:extLst>
          </p:cNvPr>
          <p:cNvSpPr/>
          <p:nvPr/>
        </p:nvSpPr>
        <p:spPr>
          <a:xfrm>
            <a:off x="2967307" y="1552853"/>
            <a:ext cx="266960" cy="27762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a:p>
        </p:txBody>
      </p:sp>
      <p:pic>
        <p:nvPicPr>
          <p:cNvPr id="20" name="Picture 19">
            <a:extLst>
              <a:ext uri="{FF2B5EF4-FFF2-40B4-BE49-F238E27FC236}">
                <a16:creationId xmlns:a16="http://schemas.microsoft.com/office/drawing/2014/main" id="{AB5CC192-CBE5-4E32-BB26-9FB5E55E0858}"/>
              </a:ext>
            </a:extLst>
          </p:cNvPr>
          <p:cNvPicPr>
            <a:picLocks noChangeAspect="1"/>
          </p:cNvPicPr>
          <p:nvPr/>
        </p:nvPicPr>
        <p:blipFill>
          <a:blip r:embed="rId3"/>
          <a:stretch>
            <a:fillRect/>
          </a:stretch>
        </p:blipFill>
        <p:spPr>
          <a:xfrm>
            <a:off x="3284914" y="1395692"/>
            <a:ext cx="1515642" cy="814968"/>
          </a:xfrm>
          <a:prstGeom prst="rect">
            <a:avLst/>
          </a:prstGeom>
        </p:spPr>
      </p:pic>
      <p:sp>
        <p:nvSpPr>
          <p:cNvPr id="21" name="TextBox 20">
            <a:extLst>
              <a:ext uri="{FF2B5EF4-FFF2-40B4-BE49-F238E27FC236}">
                <a16:creationId xmlns:a16="http://schemas.microsoft.com/office/drawing/2014/main" id="{AFD0C984-085F-4C3A-ABDC-88A8119527F1}"/>
              </a:ext>
            </a:extLst>
          </p:cNvPr>
          <p:cNvSpPr txBox="1"/>
          <p:nvPr/>
        </p:nvSpPr>
        <p:spPr>
          <a:xfrm>
            <a:off x="3658641" y="2202321"/>
            <a:ext cx="768188" cy="461665"/>
          </a:xfrm>
          <a:prstGeom prst="rect">
            <a:avLst/>
          </a:prstGeom>
          <a:noFill/>
        </p:spPr>
        <p:txBody>
          <a:bodyPr wrap="square" rtlCol="0">
            <a:spAutoFit/>
          </a:bodyPr>
          <a:lstStyle/>
          <a:p>
            <a:r>
              <a:rPr lang="en-US" sz="2400" dirty="0"/>
              <a:t>NN</a:t>
            </a:r>
            <a:endParaRPr lang="en-SG" sz="2400" dirty="0"/>
          </a:p>
        </p:txBody>
      </p:sp>
      <p:graphicFrame>
        <p:nvGraphicFramePr>
          <p:cNvPr id="24" name="Table 3">
            <a:extLst>
              <a:ext uri="{FF2B5EF4-FFF2-40B4-BE49-F238E27FC236}">
                <a16:creationId xmlns:a16="http://schemas.microsoft.com/office/drawing/2014/main" id="{C61CF431-4254-4868-BFCA-287D20A9B1F6}"/>
              </a:ext>
            </a:extLst>
          </p:cNvPr>
          <p:cNvGraphicFramePr>
            <a:graphicFrameLocks noGrp="1"/>
          </p:cNvGraphicFramePr>
          <p:nvPr>
            <p:extLst>
              <p:ext uri="{D42A27DB-BD31-4B8C-83A1-F6EECF244321}">
                <p14:modId xmlns:p14="http://schemas.microsoft.com/office/powerpoint/2010/main" val="3064886525"/>
              </p:ext>
            </p:extLst>
          </p:nvPr>
        </p:nvGraphicFramePr>
        <p:xfrm>
          <a:off x="4936528" y="1632828"/>
          <a:ext cx="973836" cy="304800"/>
        </p:xfrm>
        <a:graphic>
          <a:graphicData uri="http://schemas.openxmlformats.org/drawingml/2006/table">
            <a:tbl>
              <a:tblPr firstRow="1" bandRow="1">
                <a:tableStyleId>{2C030EB3-7B6D-48EB-B5A0-625C2C104895}</a:tableStyleId>
              </a:tblPr>
              <a:tblGrid>
                <a:gridCol w="324612">
                  <a:extLst>
                    <a:ext uri="{9D8B030D-6E8A-4147-A177-3AD203B41FA5}">
                      <a16:colId xmlns:a16="http://schemas.microsoft.com/office/drawing/2014/main" val="4262177104"/>
                    </a:ext>
                  </a:extLst>
                </a:gridCol>
                <a:gridCol w="324612">
                  <a:extLst>
                    <a:ext uri="{9D8B030D-6E8A-4147-A177-3AD203B41FA5}">
                      <a16:colId xmlns:a16="http://schemas.microsoft.com/office/drawing/2014/main" val="444719221"/>
                    </a:ext>
                  </a:extLst>
                </a:gridCol>
                <a:gridCol w="324612">
                  <a:extLst>
                    <a:ext uri="{9D8B030D-6E8A-4147-A177-3AD203B41FA5}">
                      <a16:colId xmlns:a16="http://schemas.microsoft.com/office/drawing/2014/main" val="503573122"/>
                    </a:ext>
                  </a:extLst>
                </a:gridCol>
              </a:tblGrid>
              <a:tr h="185420">
                <a:tc>
                  <a:txBody>
                    <a:bodyPr/>
                    <a:lstStyle/>
                    <a:p>
                      <a:r>
                        <a:rPr lang="en-SG" dirty="0"/>
                        <a:t>2</a:t>
                      </a:r>
                    </a:p>
                  </a:txBody>
                  <a:tcPr>
                    <a:solidFill>
                      <a:srgbClr val="7030A0"/>
                    </a:solidFill>
                  </a:tcPr>
                </a:tc>
                <a:tc>
                  <a:txBody>
                    <a:bodyPr/>
                    <a:lstStyle/>
                    <a:p>
                      <a:r>
                        <a:rPr lang="en-SG" dirty="0"/>
                        <a:t>1</a:t>
                      </a:r>
                    </a:p>
                  </a:txBody>
                  <a:tcPr>
                    <a:solidFill>
                      <a:srgbClr val="7030A0"/>
                    </a:solidFill>
                  </a:tcPr>
                </a:tc>
                <a:tc>
                  <a:txBody>
                    <a:bodyPr/>
                    <a:lstStyle/>
                    <a:p>
                      <a:r>
                        <a:rPr lang="en-SG" dirty="0"/>
                        <a:t>3</a:t>
                      </a:r>
                    </a:p>
                  </a:txBody>
                  <a:tcPr>
                    <a:solidFill>
                      <a:srgbClr val="7030A0"/>
                    </a:solidFill>
                  </a:tcPr>
                </a:tc>
                <a:extLst>
                  <a:ext uri="{0D108BD9-81ED-4DB2-BD59-A6C34878D82A}">
                    <a16:rowId xmlns:a16="http://schemas.microsoft.com/office/drawing/2014/main" val="663204879"/>
                  </a:ext>
                </a:extLst>
              </a:tr>
            </a:tbl>
          </a:graphicData>
        </a:graphic>
      </p:graphicFrame>
      <p:sp>
        <p:nvSpPr>
          <p:cNvPr id="25" name="TextBox 24">
            <a:extLst>
              <a:ext uri="{FF2B5EF4-FFF2-40B4-BE49-F238E27FC236}">
                <a16:creationId xmlns:a16="http://schemas.microsoft.com/office/drawing/2014/main" id="{55F43ECD-9A9E-4497-8E59-EE7ADBED4B6C}"/>
              </a:ext>
            </a:extLst>
          </p:cNvPr>
          <p:cNvSpPr txBox="1"/>
          <p:nvPr/>
        </p:nvSpPr>
        <p:spPr>
          <a:xfrm>
            <a:off x="4743385" y="1940258"/>
            <a:ext cx="1360122" cy="304800"/>
          </a:xfrm>
          <a:prstGeom prst="rect">
            <a:avLst/>
          </a:prstGeom>
          <a:noFill/>
        </p:spPr>
        <p:txBody>
          <a:bodyPr wrap="square" rtlCol="0">
            <a:spAutoFit/>
          </a:bodyPr>
          <a:lstStyle/>
          <a:p>
            <a:r>
              <a:rPr lang="en-US" dirty="0"/>
              <a:t>Updated node</a:t>
            </a:r>
            <a:endParaRPr lang="en-SG" dirty="0"/>
          </a:p>
        </p:txBody>
      </p:sp>
      <p:sp>
        <p:nvSpPr>
          <p:cNvPr id="26" name="TextBox 25">
            <a:extLst>
              <a:ext uri="{FF2B5EF4-FFF2-40B4-BE49-F238E27FC236}">
                <a16:creationId xmlns:a16="http://schemas.microsoft.com/office/drawing/2014/main" id="{899067A7-9A08-4AF7-99C2-B92A82095D18}"/>
              </a:ext>
            </a:extLst>
          </p:cNvPr>
          <p:cNvSpPr txBox="1"/>
          <p:nvPr/>
        </p:nvSpPr>
        <p:spPr>
          <a:xfrm>
            <a:off x="984885" y="1916544"/>
            <a:ext cx="1583948" cy="307777"/>
          </a:xfrm>
          <a:prstGeom prst="rect">
            <a:avLst/>
          </a:prstGeom>
          <a:noFill/>
        </p:spPr>
        <p:txBody>
          <a:bodyPr wrap="square" rtlCol="0">
            <a:spAutoFit/>
          </a:bodyPr>
          <a:lstStyle/>
          <a:p>
            <a:r>
              <a:rPr lang="en-US" dirty="0"/>
              <a:t>Aggregated node</a:t>
            </a:r>
            <a:endParaRPr lang="en-SG" dirty="0"/>
          </a:p>
        </p:txBody>
      </p:sp>
      <p:graphicFrame>
        <p:nvGraphicFramePr>
          <p:cNvPr id="27" name="Table 3">
            <a:extLst>
              <a:ext uri="{FF2B5EF4-FFF2-40B4-BE49-F238E27FC236}">
                <a16:creationId xmlns:a16="http://schemas.microsoft.com/office/drawing/2014/main" id="{CB95F180-C133-4FC2-B5AB-F0DFCAC3364E}"/>
              </a:ext>
            </a:extLst>
          </p:cNvPr>
          <p:cNvGraphicFramePr>
            <a:graphicFrameLocks noGrp="1"/>
          </p:cNvGraphicFramePr>
          <p:nvPr>
            <p:extLst>
              <p:ext uri="{D42A27DB-BD31-4B8C-83A1-F6EECF244321}">
                <p14:modId xmlns:p14="http://schemas.microsoft.com/office/powerpoint/2010/main" val="3064886525"/>
              </p:ext>
            </p:extLst>
          </p:nvPr>
        </p:nvGraphicFramePr>
        <p:xfrm>
          <a:off x="3939911" y="4622793"/>
          <a:ext cx="973836" cy="304800"/>
        </p:xfrm>
        <a:graphic>
          <a:graphicData uri="http://schemas.openxmlformats.org/drawingml/2006/table">
            <a:tbl>
              <a:tblPr firstRow="1" bandRow="1">
                <a:tableStyleId>{2C030EB3-7B6D-48EB-B5A0-625C2C104895}</a:tableStyleId>
              </a:tblPr>
              <a:tblGrid>
                <a:gridCol w="324612">
                  <a:extLst>
                    <a:ext uri="{9D8B030D-6E8A-4147-A177-3AD203B41FA5}">
                      <a16:colId xmlns:a16="http://schemas.microsoft.com/office/drawing/2014/main" val="4262177104"/>
                    </a:ext>
                  </a:extLst>
                </a:gridCol>
                <a:gridCol w="324612">
                  <a:extLst>
                    <a:ext uri="{9D8B030D-6E8A-4147-A177-3AD203B41FA5}">
                      <a16:colId xmlns:a16="http://schemas.microsoft.com/office/drawing/2014/main" val="444719221"/>
                    </a:ext>
                  </a:extLst>
                </a:gridCol>
                <a:gridCol w="324612">
                  <a:extLst>
                    <a:ext uri="{9D8B030D-6E8A-4147-A177-3AD203B41FA5}">
                      <a16:colId xmlns:a16="http://schemas.microsoft.com/office/drawing/2014/main" val="503573122"/>
                    </a:ext>
                  </a:extLst>
                </a:gridCol>
              </a:tblGrid>
              <a:tr h="185420">
                <a:tc>
                  <a:txBody>
                    <a:bodyPr/>
                    <a:lstStyle/>
                    <a:p>
                      <a:r>
                        <a:rPr lang="en-SG" dirty="0"/>
                        <a:t>2</a:t>
                      </a:r>
                    </a:p>
                  </a:txBody>
                  <a:tcPr>
                    <a:solidFill>
                      <a:srgbClr val="7030A0"/>
                    </a:solidFill>
                  </a:tcPr>
                </a:tc>
                <a:tc>
                  <a:txBody>
                    <a:bodyPr/>
                    <a:lstStyle/>
                    <a:p>
                      <a:r>
                        <a:rPr lang="en-SG" dirty="0"/>
                        <a:t>1</a:t>
                      </a:r>
                    </a:p>
                  </a:txBody>
                  <a:tcPr>
                    <a:solidFill>
                      <a:srgbClr val="7030A0"/>
                    </a:solidFill>
                  </a:tcPr>
                </a:tc>
                <a:tc>
                  <a:txBody>
                    <a:bodyPr/>
                    <a:lstStyle/>
                    <a:p>
                      <a:r>
                        <a:rPr lang="en-SG" dirty="0"/>
                        <a:t>3</a:t>
                      </a:r>
                    </a:p>
                  </a:txBody>
                  <a:tcPr>
                    <a:solidFill>
                      <a:srgbClr val="7030A0"/>
                    </a:solidFill>
                  </a:tcPr>
                </a:tc>
                <a:extLst>
                  <a:ext uri="{0D108BD9-81ED-4DB2-BD59-A6C34878D82A}">
                    <a16:rowId xmlns:a16="http://schemas.microsoft.com/office/drawing/2014/main" val="663204879"/>
                  </a:ext>
                </a:extLst>
              </a:tr>
            </a:tbl>
          </a:graphicData>
        </a:graphic>
      </p:graphicFrame>
      <p:sp>
        <p:nvSpPr>
          <p:cNvPr id="3" name="Slide Number Placeholder 2">
            <a:extLst>
              <a:ext uri="{FF2B5EF4-FFF2-40B4-BE49-F238E27FC236}">
                <a16:creationId xmlns:a16="http://schemas.microsoft.com/office/drawing/2014/main" id="{1495E03A-BA50-4A02-B154-CBFD504D9F8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27</a:t>
            </a:fld>
            <a:endParaRPr lang="en"/>
          </a:p>
        </p:txBody>
      </p:sp>
    </p:spTree>
    <p:extLst>
      <p:ext uri="{BB962C8B-B14F-4D97-AF65-F5344CB8AC3E}">
        <p14:creationId xmlns:p14="http://schemas.microsoft.com/office/powerpoint/2010/main" val="109679815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latin typeface="Arial" panose="020B0604020202020204" pitchFamily="34" charset="0"/>
                <a:cs typeface="Arial" panose="020B0604020202020204" pitchFamily="34" charset="0"/>
              </a:rPr>
              <a:t>Examples – Repeat the rest</a:t>
            </a:r>
            <a:endParaRPr lang="en-SG" b="1" dirty="0">
              <a:solidFill>
                <a:schemeClr val="bg1"/>
              </a:solidFill>
              <a:latin typeface="Arial" panose="020B0604020202020204" pitchFamily="34" charset="0"/>
              <a:cs typeface="Arial" panose="020B0604020202020204" pitchFamily="34" charset="0"/>
            </a:endParaRPr>
          </a:p>
        </p:txBody>
      </p:sp>
      <p:pic>
        <p:nvPicPr>
          <p:cNvPr id="15" name="Picture 14">
            <a:extLst>
              <a:ext uri="{FF2B5EF4-FFF2-40B4-BE49-F238E27FC236}">
                <a16:creationId xmlns:a16="http://schemas.microsoft.com/office/drawing/2014/main" id="{A9D40632-9D87-4C08-9175-526189BAFD7E}"/>
              </a:ext>
            </a:extLst>
          </p:cNvPr>
          <p:cNvPicPr>
            <a:picLocks noChangeAspect="1"/>
          </p:cNvPicPr>
          <p:nvPr/>
        </p:nvPicPr>
        <p:blipFill>
          <a:blip r:embed="rId2"/>
          <a:stretch>
            <a:fillRect/>
          </a:stretch>
        </p:blipFill>
        <p:spPr>
          <a:xfrm>
            <a:off x="2939872" y="2716565"/>
            <a:ext cx="3264256" cy="2158449"/>
          </a:xfrm>
          <a:prstGeom prst="rect">
            <a:avLst/>
          </a:prstGeom>
        </p:spPr>
      </p:pic>
      <p:graphicFrame>
        <p:nvGraphicFramePr>
          <p:cNvPr id="22" name="Table 3">
            <a:extLst>
              <a:ext uri="{FF2B5EF4-FFF2-40B4-BE49-F238E27FC236}">
                <a16:creationId xmlns:a16="http://schemas.microsoft.com/office/drawing/2014/main" id="{046599A1-1858-4125-8AFF-3657BD0CEEDA}"/>
              </a:ext>
            </a:extLst>
          </p:cNvPr>
          <p:cNvGraphicFramePr>
            <a:graphicFrameLocks noGrp="1"/>
          </p:cNvGraphicFramePr>
          <p:nvPr/>
        </p:nvGraphicFramePr>
        <p:xfrm>
          <a:off x="2464563" y="2887962"/>
          <a:ext cx="973836" cy="304800"/>
        </p:xfrm>
        <a:graphic>
          <a:graphicData uri="http://schemas.openxmlformats.org/drawingml/2006/table">
            <a:tbl>
              <a:tblPr firstRow="1" bandRow="1">
                <a:tableStyleId>{2C030EB3-7B6D-48EB-B5A0-625C2C104895}</a:tableStyleId>
              </a:tblPr>
              <a:tblGrid>
                <a:gridCol w="324612">
                  <a:extLst>
                    <a:ext uri="{9D8B030D-6E8A-4147-A177-3AD203B41FA5}">
                      <a16:colId xmlns:a16="http://schemas.microsoft.com/office/drawing/2014/main" val="4262177104"/>
                    </a:ext>
                  </a:extLst>
                </a:gridCol>
                <a:gridCol w="324612">
                  <a:extLst>
                    <a:ext uri="{9D8B030D-6E8A-4147-A177-3AD203B41FA5}">
                      <a16:colId xmlns:a16="http://schemas.microsoft.com/office/drawing/2014/main" val="444719221"/>
                    </a:ext>
                  </a:extLst>
                </a:gridCol>
                <a:gridCol w="324612">
                  <a:extLst>
                    <a:ext uri="{9D8B030D-6E8A-4147-A177-3AD203B41FA5}">
                      <a16:colId xmlns:a16="http://schemas.microsoft.com/office/drawing/2014/main" val="503573122"/>
                    </a:ext>
                  </a:extLst>
                </a:gridCol>
              </a:tblGrid>
              <a:tr h="185420">
                <a:tc>
                  <a:txBody>
                    <a:bodyPr/>
                    <a:lstStyle/>
                    <a:p>
                      <a:r>
                        <a:rPr lang="en-SG" dirty="0"/>
                        <a:t>1</a:t>
                      </a:r>
                    </a:p>
                  </a:txBody>
                  <a:tcPr>
                    <a:solidFill>
                      <a:srgbClr val="7030A0"/>
                    </a:solidFill>
                  </a:tcPr>
                </a:tc>
                <a:tc>
                  <a:txBody>
                    <a:bodyPr/>
                    <a:lstStyle/>
                    <a:p>
                      <a:r>
                        <a:rPr lang="en-SG" dirty="0"/>
                        <a:t>3</a:t>
                      </a:r>
                    </a:p>
                  </a:txBody>
                  <a:tcPr>
                    <a:solidFill>
                      <a:srgbClr val="7030A0"/>
                    </a:solidFill>
                  </a:tcPr>
                </a:tc>
                <a:tc>
                  <a:txBody>
                    <a:bodyPr/>
                    <a:lstStyle/>
                    <a:p>
                      <a:r>
                        <a:rPr lang="en-SG" dirty="0"/>
                        <a:t>0</a:t>
                      </a:r>
                    </a:p>
                  </a:txBody>
                  <a:tcPr>
                    <a:solidFill>
                      <a:srgbClr val="7030A0"/>
                    </a:solidFill>
                  </a:tcPr>
                </a:tc>
                <a:extLst>
                  <a:ext uri="{0D108BD9-81ED-4DB2-BD59-A6C34878D82A}">
                    <a16:rowId xmlns:a16="http://schemas.microsoft.com/office/drawing/2014/main" val="663204879"/>
                  </a:ext>
                </a:extLst>
              </a:tr>
            </a:tbl>
          </a:graphicData>
        </a:graphic>
      </p:graphicFrame>
      <p:graphicFrame>
        <p:nvGraphicFramePr>
          <p:cNvPr id="23" name="Table 3">
            <a:extLst>
              <a:ext uri="{FF2B5EF4-FFF2-40B4-BE49-F238E27FC236}">
                <a16:creationId xmlns:a16="http://schemas.microsoft.com/office/drawing/2014/main" id="{2AFDF411-4584-4AC9-8042-4C41B1672613}"/>
              </a:ext>
            </a:extLst>
          </p:cNvPr>
          <p:cNvGraphicFramePr>
            <a:graphicFrameLocks noGrp="1"/>
          </p:cNvGraphicFramePr>
          <p:nvPr/>
        </p:nvGraphicFramePr>
        <p:xfrm>
          <a:off x="2093522" y="4135378"/>
          <a:ext cx="973836" cy="304800"/>
        </p:xfrm>
        <a:graphic>
          <a:graphicData uri="http://schemas.openxmlformats.org/drawingml/2006/table">
            <a:tbl>
              <a:tblPr firstRow="1" bandRow="1">
                <a:tableStyleId>{2C030EB3-7B6D-48EB-B5A0-625C2C104895}</a:tableStyleId>
              </a:tblPr>
              <a:tblGrid>
                <a:gridCol w="324612">
                  <a:extLst>
                    <a:ext uri="{9D8B030D-6E8A-4147-A177-3AD203B41FA5}">
                      <a16:colId xmlns:a16="http://schemas.microsoft.com/office/drawing/2014/main" val="4262177104"/>
                    </a:ext>
                  </a:extLst>
                </a:gridCol>
                <a:gridCol w="324612">
                  <a:extLst>
                    <a:ext uri="{9D8B030D-6E8A-4147-A177-3AD203B41FA5}">
                      <a16:colId xmlns:a16="http://schemas.microsoft.com/office/drawing/2014/main" val="444719221"/>
                    </a:ext>
                  </a:extLst>
                </a:gridCol>
                <a:gridCol w="324612">
                  <a:extLst>
                    <a:ext uri="{9D8B030D-6E8A-4147-A177-3AD203B41FA5}">
                      <a16:colId xmlns:a16="http://schemas.microsoft.com/office/drawing/2014/main" val="503573122"/>
                    </a:ext>
                  </a:extLst>
                </a:gridCol>
              </a:tblGrid>
              <a:tr h="185420">
                <a:tc>
                  <a:txBody>
                    <a:bodyPr/>
                    <a:lstStyle/>
                    <a:p>
                      <a:r>
                        <a:rPr lang="en-SG" dirty="0"/>
                        <a:t>4</a:t>
                      </a:r>
                    </a:p>
                  </a:txBody>
                  <a:tcPr>
                    <a:solidFill>
                      <a:srgbClr val="7030A0"/>
                    </a:solidFill>
                  </a:tcPr>
                </a:tc>
                <a:tc>
                  <a:txBody>
                    <a:bodyPr/>
                    <a:lstStyle/>
                    <a:p>
                      <a:r>
                        <a:rPr lang="en-SG" dirty="0"/>
                        <a:t>0</a:t>
                      </a:r>
                    </a:p>
                  </a:txBody>
                  <a:tcPr>
                    <a:solidFill>
                      <a:srgbClr val="7030A0"/>
                    </a:solidFill>
                  </a:tcPr>
                </a:tc>
                <a:tc>
                  <a:txBody>
                    <a:bodyPr/>
                    <a:lstStyle/>
                    <a:p>
                      <a:r>
                        <a:rPr lang="en-SG" dirty="0"/>
                        <a:t>1</a:t>
                      </a:r>
                    </a:p>
                  </a:txBody>
                  <a:tcPr>
                    <a:solidFill>
                      <a:srgbClr val="7030A0"/>
                    </a:solidFill>
                  </a:tcPr>
                </a:tc>
                <a:extLst>
                  <a:ext uri="{0D108BD9-81ED-4DB2-BD59-A6C34878D82A}">
                    <a16:rowId xmlns:a16="http://schemas.microsoft.com/office/drawing/2014/main" val="663204879"/>
                  </a:ext>
                </a:extLst>
              </a:tr>
            </a:tbl>
          </a:graphicData>
        </a:graphic>
      </p:graphicFrame>
      <p:graphicFrame>
        <p:nvGraphicFramePr>
          <p:cNvPr id="18" name="Table 3">
            <a:extLst>
              <a:ext uri="{FF2B5EF4-FFF2-40B4-BE49-F238E27FC236}">
                <a16:creationId xmlns:a16="http://schemas.microsoft.com/office/drawing/2014/main" id="{8550B230-E7DC-4A0B-BAA6-719DE1EF0BE4}"/>
              </a:ext>
            </a:extLst>
          </p:cNvPr>
          <p:cNvGraphicFramePr>
            <a:graphicFrameLocks noGrp="1"/>
          </p:cNvGraphicFramePr>
          <p:nvPr/>
        </p:nvGraphicFramePr>
        <p:xfrm>
          <a:off x="753422" y="1578774"/>
          <a:ext cx="1947672" cy="304800"/>
        </p:xfrm>
        <a:graphic>
          <a:graphicData uri="http://schemas.openxmlformats.org/drawingml/2006/table">
            <a:tbl>
              <a:tblPr firstRow="1" bandRow="1">
                <a:tableStyleId>{2C030EB3-7B6D-48EB-B5A0-625C2C104895}</a:tableStyleId>
              </a:tblPr>
              <a:tblGrid>
                <a:gridCol w="324612">
                  <a:extLst>
                    <a:ext uri="{9D8B030D-6E8A-4147-A177-3AD203B41FA5}">
                      <a16:colId xmlns:a16="http://schemas.microsoft.com/office/drawing/2014/main" val="4262177104"/>
                    </a:ext>
                  </a:extLst>
                </a:gridCol>
                <a:gridCol w="324612">
                  <a:extLst>
                    <a:ext uri="{9D8B030D-6E8A-4147-A177-3AD203B41FA5}">
                      <a16:colId xmlns:a16="http://schemas.microsoft.com/office/drawing/2014/main" val="444719221"/>
                    </a:ext>
                  </a:extLst>
                </a:gridCol>
                <a:gridCol w="324612">
                  <a:extLst>
                    <a:ext uri="{9D8B030D-6E8A-4147-A177-3AD203B41FA5}">
                      <a16:colId xmlns:a16="http://schemas.microsoft.com/office/drawing/2014/main" val="503573122"/>
                    </a:ext>
                  </a:extLst>
                </a:gridCol>
                <a:gridCol w="324612">
                  <a:extLst>
                    <a:ext uri="{9D8B030D-6E8A-4147-A177-3AD203B41FA5}">
                      <a16:colId xmlns:a16="http://schemas.microsoft.com/office/drawing/2014/main" val="3810806040"/>
                    </a:ext>
                  </a:extLst>
                </a:gridCol>
                <a:gridCol w="324612">
                  <a:extLst>
                    <a:ext uri="{9D8B030D-6E8A-4147-A177-3AD203B41FA5}">
                      <a16:colId xmlns:a16="http://schemas.microsoft.com/office/drawing/2014/main" val="3984367829"/>
                    </a:ext>
                  </a:extLst>
                </a:gridCol>
                <a:gridCol w="324612">
                  <a:extLst>
                    <a:ext uri="{9D8B030D-6E8A-4147-A177-3AD203B41FA5}">
                      <a16:colId xmlns:a16="http://schemas.microsoft.com/office/drawing/2014/main" val="420078882"/>
                    </a:ext>
                  </a:extLst>
                </a:gridCol>
              </a:tblGrid>
              <a:tr h="185420">
                <a:tc>
                  <a:txBody>
                    <a:bodyPr/>
                    <a:lstStyle/>
                    <a:p>
                      <a:r>
                        <a:rPr lang="en-SG" dirty="0"/>
                        <a:t>1</a:t>
                      </a:r>
                    </a:p>
                  </a:txBody>
                  <a:tcPr>
                    <a:solidFill>
                      <a:schemeClr val="accent1"/>
                    </a:solidFill>
                  </a:tcPr>
                </a:tc>
                <a:tc>
                  <a:txBody>
                    <a:bodyPr/>
                    <a:lstStyle/>
                    <a:p>
                      <a:r>
                        <a:rPr lang="en-SG" dirty="0"/>
                        <a:t>0</a:t>
                      </a:r>
                    </a:p>
                  </a:txBody>
                  <a:tcPr>
                    <a:solidFill>
                      <a:schemeClr val="accent1"/>
                    </a:solidFill>
                  </a:tcPr>
                </a:tc>
                <a:tc>
                  <a:txBody>
                    <a:bodyPr/>
                    <a:lstStyle/>
                    <a:p>
                      <a:r>
                        <a:rPr lang="en-SG" dirty="0"/>
                        <a:t>1</a:t>
                      </a:r>
                    </a:p>
                  </a:txBody>
                  <a:tcPr>
                    <a:solidFill>
                      <a:schemeClr val="accent1"/>
                    </a:solidFill>
                  </a:tcPr>
                </a:tc>
                <a:tc>
                  <a:txBody>
                    <a:bodyPr/>
                    <a:lstStyle/>
                    <a:p>
                      <a:r>
                        <a:rPr lang="en-SG" dirty="0"/>
                        <a:t>2</a:t>
                      </a:r>
                    </a:p>
                  </a:txBody>
                  <a:tcPr>
                    <a:solidFill>
                      <a:schemeClr val="accent1"/>
                    </a:solidFill>
                  </a:tcPr>
                </a:tc>
                <a:tc>
                  <a:txBody>
                    <a:bodyPr/>
                    <a:lstStyle/>
                    <a:p>
                      <a:r>
                        <a:rPr lang="en-SG" dirty="0"/>
                        <a:t>2</a:t>
                      </a:r>
                    </a:p>
                  </a:txBody>
                  <a:tcPr>
                    <a:solidFill>
                      <a:schemeClr val="accent1"/>
                    </a:solidFill>
                  </a:tcPr>
                </a:tc>
                <a:tc>
                  <a:txBody>
                    <a:bodyPr/>
                    <a:lstStyle/>
                    <a:p>
                      <a:r>
                        <a:rPr lang="en-SG" dirty="0"/>
                        <a:t>2</a:t>
                      </a:r>
                    </a:p>
                  </a:txBody>
                  <a:tcPr>
                    <a:solidFill>
                      <a:schemeClr val="accent1"/>
                    </a:solidFill>
                  </a:tcPr>
                </a:tc>
                <a:extLst>
                  <a:ext uri="{0D108BD9-81ED-4DB2-BD59-A6C34878D82A}">
                    <a16:rowId xmlns:a16="http://schemas.microsoft.com/office/drawing/2014/main" val="663204879"/>
                  </a:ext>
                </a:extLst>
              </a:tr>
            </a:tbl>
          </a:graphicData>
        </a:graphic>
      </p:graphicFrame>
      <p:sp>
        <p:nvSpPr>
          <p:cNvPr id="19" name="Arrow: Right 18">
            <a:extLst>
              <a:ext uri="{FF2B5EF4-FFF2-40B4-BE49-F238E27FC236}">
                <a16:creationId xmlns:a16="http://schemas.microsoft.com/office/drawing/2014/main" id="{34B84EB9-CB76-4D01-9217-460F7F5E360A}"/>
              </a:ext>
            </a:extLst>
          </p:cNvPr>
          <p:cNvSpPr/>
          <p:nvPr/>
        </p:nvSpPr>
        <p:spPr>
          <a:xfrm>
            <a:off x="2967307" y="1552853"/>
            <a:ext cx="266960" cy="27762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a:p>
        </p:txBody>
      </p:sp>
      <p:pic>
        <p:nvPicPr>
          <p:cNvPr id="20" name="Picture 19">
            <a:extLst>
              <a:ext uri="{FF2B5EF4-FFF2-40B4-BE49-F238E27FC236}">
                <a16:creationId xmlns:a16="http://schemas.microsoft.com/office/drawing/2014/main" id="{AB5CC192-CBE5-4E32-BB26-9FB5E55E0858}"/>
              </a:ext>
            </a:extLst>
          </p:cNvPr>
          <p:cNvPicPr>
            <a:picLocks noChangeAspect="1"/>
          </p:cNvPicPr>
          <p:nvPr/>
        </p:nvPicPr>
        <p:blipFill>
          <a:blip r:embed="rId3"/>
          <a:stretch>
            <a:fillRect/>
          </a:stretch>
        </p:blipFill>
        <p:spPr>
          <a:xfrm>
            <a:off x="3284914" y="1395692"/>
            <a:ext cx="1515642" cy="814968"/>
          </a:xfrm>
          <a:prstGeom prst="rect">
            <a:avLst/>
          </a:prstGeom>
        </p:spPr>
      </p:pic>
      <p:sp>
        <p:nvSpPr>
          <p:cNvPr id="21" name="TextBox 20">
            <a:extLst>
              <a:ext uri="{FF2B5EF4-FFF2-40B4-BE49-F238E27FC236}">
                <a16:creationId xmlns:a16="http://schemas.microsoft.com/office/drawing/2014/main" id="{AFD0C984-085F-4C3A-ABDC-88A8119527F1}"/>
              </a:ext>
            </a:extLst>
          </p:cNvPr>
          <p:cNvSpPr txBox="1"/>
          <p:nvPr/>
        </p:nvSpPr>
        <p:spPr>
          <a:xfrm>
            <a:off x="3658641" y="2202321"/>
            <a:ext cx="768188" cy="461665"/>
          </a:xfrm>
          <a:prstGeom prst="rect">
            <a:avLst/>
          </a:prstGeom>
          <a:noFill/>
        </p:spPr>
        <p:txBody>
          <a:bodyPr wrap="square" rtlCol="0">
            <a:spAutoFit/>
          </a:bodyPr>
          <a:lstStyle/>
          <a:p>
            <a:r>
              <a:rPr lang="en-US" sz="2400" dirty="0"/>
              <a:t>NN</a:t>
            </a:r>
            <a:endParaRPr lang="en-SG" sz="2400" dirty="0"/>
          </a:p>
        </p:txBody>
      </p:sp>
      <p:graphicFrame>
        <p:nvGraphicFramePr>
          <p:cNvPr id="24" name="Table 3">
            <a:extLst>
              <a:ext uri="{FF2B5EF4-FFF2-40B4-BE49-F238E27FC236}">
                <a16:creationId xmlns:a16="http://schemas.microsoft.com/office/drawing/2014/main" id="{C61CF431-4254-4868-BFCA-287D20A9B1F6}"/>
              </a:ext>
            </a:extLst>
          </p:cNvPr>
          <p:cNvGraphicFramePr>
            <a:graphicFrameLocks noGrp="1"/>
          </p:cNvGraphicFramePr>
          <p:nvPr>
            <p:extLst>
              <p:ext uri="{D42A27DB-BD31-4B8C-83A1-F6EECF244321}">
                <p14:modId xmlns:p14="http://schemas.microsoft.com/office/powerpoint/2010/main" val="330633741"/>
              </p:ext>
            </p:extLst>
          </p:nvPr>
        </p:nvGraphicFramePr>
        <p:xfrm>
          <a:off x="4936528" y="1632828"/>
          <a:ext cx="973836" cy="304800"/>
        </p:xfrm>
        <a:graphic>
          <a:graphicData uri="http://schemas.openxmlformats.org/drawingml/2006/table">
            <a:tbl>
              <a:tblPr firstRow="1" bandRow="1">
                <a:tableStyleId>{2C030EB3-7B6D-48EB-B5A0-625C2C104895}</a:tableStyleId>
              </a:tblPr>
              <a:tblGrid>
                <a:gridCol w="324612">
                  <a:extLst>
                    <a:ext uri="{9D8B030D-6E8A-4147-A177-3AD203B41FA5}">
                      <a16:colId xmlns:a16="http://schemas.microsoft.com/office/drawing/2014/main" val="4262177104"/>
                    </a:ext>
                  </a:extLst>
                </a:gridCol>
                <a:gridCol w="324612">
                  <a:extLst>
                    <a:ext uri="{9D8B030D-6E8A-4147-A177-3AD203B41FA5}">
                      <a16:colId xmlns:a16="http://schemas.microsoft.com/office/drawing/2014/main" val="444719221"/>
                    </a:ext>
                  </a:extLst>
                </a:gridCol>
                <a:gridCol w="324612">
                  <a:extLst>
                    <a:ext uri="{9D8B030D-6E8A-4147-A177-3AD203B41FA5}">
                      <a16:colId xmlns:a16="http://schemas.microsoft.com/office/drawing/2014/main" val="503573122"/>
                    </a:ext>
                  </a:extLst>
                </a:gridCol>
              </a:tblGrid>
              <a:tr h="185420">
                <a:tc>
                  <a:txBody>
                    <a:bodyPr/>
                    <a:lstStyle/>
                    <a:p>
                      <a:r>
                        <a:rPr lang="en-SG" dirty="0"/>
                        <a:t>2</a:t>
                      </a:r>
                    </a:p>
                  </a:txBody>
                  <a:tcPr>
                    <a:solidFill>
                      <a:srgbClr val="7030A0"/>
                    </a:solidFill>
                  </a:tcPr>
                </a:tc>
                <a:tc>
                  <a:txBody>
                    <a:bodyPr/>
                    <a:lstStyle/>
                    <a:p>
                      <a:r>
                        <a:rPr lang="en-SG" dirty="0"/>
                        <a:t>1</a:t>
                      </a:r>
                    </a:p>
                  </a:txBody>
                  <a:tcPr>
                    <a:solidFill>
                      <a:srgbClr val="7030A0"/>
                    </a:solidFill>
                  </a:tcPr>
                </a:tc>
                <a:tc>
                  <a:txBody>
                    <a:bodyPr/>
                    <a:lstStyle/>
                    <a:p>
                      <a:r>
                        <a:rPr lang="en-SG" dirty="0"/>
                        <a:t>3</a:t>
                      </a:r>
                    </a:p>
                  </a:txBody>
                  <a:tcPr>
                    <a:solidFill>
                      <a:srgbClr val="7030A0"/>
                    </a:solidFill>
                  </a:tcPr>
                </a:tc>
                <a:extLst>
                  <a:ext uri="{0D108BD9-81ED-4DB2-BD59-A6C34878D82A}">
                    <a16:rowId xmlns:a16="http://schemas.microsoft.com/office/drawing/2014/main" val="663204879"/>
                  </a:ext>
                </a:extLst>
              </a:tr>
            </a:tbl>
          </a:graphicData>
        </a:graphic>
      </p:graphicFrame>
      <p:sp>
        <p:nvSpPr>
          <p:cNvPr id="25" name="TextBox 24">
            <a:extLst>
              <a:ext uri="{FF2B5EF4-FFF2-40B4-BE49-F238E27FC236}">
                <a16:creationId xmlns:a16="http://schemas.microsoft.com/office/drawing/2014/main" id="{55F43ECD-9A9E-4497-8E59-EE7ADBED4B6C}"/>
              </a:ext>
            </a:extLst>
          </p:cNvPr>
          <p:cNvSpPr txBox="1"/>
          <p:nvPr/>
        </p:nvSpPr>
        <p:spPr>
          <a:xfrm>
            <a:off x="4743385" y="1940258"/>
            <a:ext cx="1360122" cy="304800"/>
          </a:xfrm>
          <a:prstGeom prst="rect">
            <a:avLst/>
          </a:prstGeom>
          <a:noFill/>
        </p:spPr>
        <p:txBody>
          <a:bodyPr wrap="square" rtlCol="0">
            <a:spAutoFit/>
          </a:bodyPr>
          <a:lstStyle/>
          <a:p>
            <a:r>
              <a:rPr lang="en-US" dirty="0"/>
              <a:t>Updated node</a:t>
            </a:r>
            <a:endParaRPr lang="en-SG" dirty="0"/>
          </a:p>
        </p:txBody>
      </p:sp>
      <p:sp>
        <p:nvSpPr>
          <p:cNvPr id="26" name="TextBox 25">
            <a:extLst>
              <a:ext uri="{FF2B5EF4-FFF2-40B4-BE49-F238E27FC236}">
                <a16:creationId xmlns:a16="http://schemas.microsoft.com/office/drawing/2014/main" id="{899067A7-9A08-4AF7-99C2-B92A82095D18}"/>
              </a:ext>
            </a:extLst>
          </p:cNvPr>
          <p:cNvSpPr txBox="1"/>
          <p:nvPr/>
        </p:nvSpPr>
        <p:spPr>
          <a:xfrm>
            <a:off x="984885" y="1916544"/>
            <a:ext cx="1583948" cy="307777"/>
          </a:xfrm>
          <a:prstGeom prst="rect">
            <a:avLst/>
          </a:prstGeom>
          <a:noFill/>
        </p:spPr>
        <p:txBody>
          <a:bodyPr wrap="square" rtlCol="0">
            <a:spAutoFit/>
          </a:bodyPr>
          <a:lstStyle/>
          <a:p>
            <a:r>
              <a:rPr lang="en-US" dirty="0"/>
              <a:t>Aggregated node</a:t>
            </a:r>
            <a:endParaRPr lang="en-SG" dirty="0"/>
          </a:p>
        </p:txBody>
      </p:sp>
      <p:graphicFrame>
        <p:nvGraphicFramePr>
          <p:cNvPr id="27" name="Table 3">
            <a:extLst>
              <a:ext uri="{FF2B5EF4-FFF2-40B4-BE49-F238E27FC236}">
                <a16:creationId xmlns:a16="http://schemas.microsoft.com/office/drawing/2014/main" id="{CB95F180-C133-4FC2-B5AB-F0DFCAC3364E}"/>
              </a:ext>
            </a:extLst>
          </p:cNvPr>
          <p:cNvGraphicFramePr>
            <a:graphicFrameLocks noGrp="1"/>
          </p:cNvGraphicFramePr>
          <p:nvPr/>
        </p:nvGraphicFramePr>
        <p:xfrm>
          <a:off x="3939911" y="4622793"/>
          <a:ext cx="973836" cy="304800"/>
        </p:xfrm>
        <a:graphic>
          <a:graphicData uri="http://schemas.openxmlformats.org/drawingml/2006/table">
            <a:tbl>
              <a:tblPr firstRow="1" bandRow="1">
                <a:tableStyleId>{2C030EB3-7B6D-48EB-B5A0-625C2C104895}</a:tableStyleId>
              </a:tblPr>
              <a:tblGrid>
                <a:gridCol w="324612">
                  <a:extLst>
                    <a:ext uri="{9D8B030D-6E8A-4147-A177-3AD203B41FA5}">
                      <a16:colId xmlns:a16="http://schemas.microsoft.com/office/drawing/2014/main" val="4262177104"/>
                    </a:ext>
                  </a:extLst>
                </a:gridCol>
                <a:gridCol w="324612">
                  <a:extLst>
                    <a:ext uri="{9D8B030D-6E8A-4147-A177-3AD203B41FA5}">
                      <a16:colId xmlns:a16="http://schemas.microsoft.com/office/drawing/2014/main" val="444719221"/>
                    </a:ext>
                  </a:extLst>
                </a:gridCol>
                <a:gridCol w="324612">
                  <a:extLst>
                    <a:ext uri="{9D8B030D-6E8A-4147-A177-3AD203B41FA5}">
                      <a16:colId xmlns:a16="http://schemas.microsoft.com/office/drawing/2014/main" val="503573122"/>
                    </a:ext>
                  </a:extLst>
                </a:gridCol>
              </a:tblGrid>
              <a:tr h="185420">
                <a:tc>
                  <a:txBody>
                    <a:bodyPr/>
                    <a:lstStyle/>
                    <a:p>
                      <a:r>
                        <a:rPr lang="en-SG" dirty="0"/>
                        <a:t>2</a:t>
                      </a:r>
                    </a:p>
                  </a:txBody>
                  <a:tcPr>
                    <a:solidFill>
                      <a:srgbClr val="7030A0"/>
                    </a:solidFill>
                  </a:tcPr>
                </a:tc>
                <a:tc>
                  <a:txBody>
                    <a:bodyPr/>
                    <a:lstStyle/>
                    <a:p>
                      <a:r>
                        <a:rPr lang="en-SG" dirty="0"/>
                        <a:t>1</a:t>
                      </a:r>
                    </a:p>
                  </a:txBody>
                  <a:tcPr>
                    <a:solidFill>
                      <a:srgbClr val="7030A0"/>
                    </a:solidFill>
                  </a:tcPr>
                </a:tc>
                <a:tc>
                  <a:txBody>
                    <a:bodyPr/>
                    <a:lstStyle/>
                    <a:p>
                      <a:r>
                        <a:rPr lang="en-SG" dirty="0"/>
                        <a:t>3</a:t>
                      </a:r>
                    </a:p>
                  </a:txBody>
                  <a:tcPr>
                    <a:solidFill>
                      <a:srgbClr val="7030A0"/>
                    </a:solidFill>
                  </a:tcPr>
                </a:tc>
                <a:extLst>
                  <a:ext uri="{0D108BD9-81ED-4DB2-BD59-A6C34878D82A}">
                    <a16:rowId xmlns:a16="http://schemas.microsoft.com/office/drawing/2014/main" val="663204879"/>
                  </a:ext>
                </a:extLst>
              </a:tr>
            </a:tbl>
          </a:graphicData>
        </a:graphic>
      </p:graphicFrame>
      <p:graphicFrame>
        <p:nvGraphicFramePr>
          <p:cNvPr id="14" name="Table 3">
            <a:extLst>
              <a:ext uri="{FF2B5EF4-FFF2-40B4-BE49-F238E27FC236}">
                <a16:creationId xmlns:a16="http://schemas.microsoft.com/office/drawing/2014/main" id="{F39B9D95-C43D-4910-BBE9-E7434C2556C7}"/>
              </a:ext>
            </a:extLst>
          </p:cNvPr>
          <p:cNvGraphicFramePr>
            <a:graphicFrameLocks noGrp="1"/>
          </p:cNvGraphicFramePr>
          <p:nvPr>
            <p:extLst>
              <p:ext uri="{D42A27DB-BD31-4B8C-83A1-F6EECF244321}">
                <p14:modId xmlns:p14="http://schemas.microsoft.com/office/powerpoint/2010/main" val="3900833788"/>
              </p:ext>
            </p:extLst>
          </p:nvPr>
        </p:nvGraphicFramePr>
        <p:xfrm>
          <a:off x="5129671" y="3131142"/>
          <a:ext cx="973836" cy="304800"/>
        </p:xfrm>
        <a:graphic>
          <a:graphicData uri="http://schemas.openxmlformats.org/drawingml/2006/table">
            <a:tbl>
              <a:tblPr firstRow="1" bandRow="1">
                <a:tableStyleId>{2C030EB3-7B6D-48EB-B5A0-625C2C104895}</a:tableStyleId>
              </a:tblPr>
              <a:tblGrid>
                <a:gridCol w="324612">
                  <a:extLst>
                    <a:ext uri="{9D8B030D-6E8A-4147-A177-3AD203B41FA5}">
                      <a16:colId xmlns:a16="http://schemas.microsoft.com/office/drawing/2014/main" val="4262177104"/>
                    </a:ext>
                  </a:extLst>
                </a:gridCol>
                <a:gridCol w="324612">
                  <a:extLst>
                    <a:ext uri="{9D8B030D-6E8A-4147-A177-3AD203B41FA5}">
                      <a16:colId xmlns:a16="http://schemas.microsoft.com/office/drawing/2014/main" val="444719221"/>
                    </a:ext>
                  </a:extLst>
                </a:gridCol>
                <a:gridCol w="324612">
                  <a:extLst>
                    <a:ext uri="{9D8B030D-6E8A-4147-A177-3AD203B41FA5}">
                      <a16:colId xmlns:a16="http://schemas.microsoft.com/office/drawing/2014/main" val="503573122"/>
                    </a:ext>
                  </a:extLst>
                </a:gridCol>
              </a:tblGrid>
              <a:tr h="185420">
                <a:tc>
                  <a:txBody>
                    <a:bodyPr/>
                    <a:lstStyle/>
                    <a:p>
                      <a:r>
                        <a:rPr lang="en-SG" dirty="0"/>
                        <a:t>1</a:t>
                      </a:r>
                    </a:p>
                  </a:txBody>
                  <a:tcPr>
                    <a:solidFill>
                      <a:srgbClr val="7030A0"/>
                    </a:solidFill>
                  </a:tcPr>
                </a:tc>
                <a:tc>
                  <a:txBody>
                    <a:bodyPr/>
                    <a:lstStyle/>
                    <a:p>
                      <a:r>
                        <a:rPr lang="en-SG" dirty="0"/>
                        <a:t>0</a:t>
                      </a:r>
                    </a:p>
                  </a:txBody>
                  <a:tcPr>
                    <a:solidFill>
                      <a:srgbClr val="7030A0"/>
                    </a:solidFill>
                  </a:tcPr>
                </a:tc>
                <a:tc>
                  <a:txBody>
                    <a:bodyPr/>
                    <a:lstStyle/>
                    <a:p>
                      <a:r>
                        <a:rPr lang="en-SG" dirty="0"/>
                        <a:t>0</a:t>
                      </a:r>
                    </a:p>
                  </a:txBody>
                  <a:tcPr>
                    <a:solidFill>
                      <a:srgbClr val="7030A0"/>
                    </a:solidFill>
                  </a:tcPr>
                </a:tc>
                <a:extLst>
                  <a:ext uri="{0D108BD9-81ED-4DB2-BD59-A6C34878D82A}">
                    <a16:rowId xmlns:a16="http://schemas.microsoft.com/office/drawing/2014/main" val="663204879"/>
                  </a:ext>
                </a:extLst>
              </a:tr>
            </a:tbl>
          </a:graphicData>
        </a:graphic>
      </p:graphicFrame>
      <p:graphicFrame>
        <p:nvGraphicFramePr>
          <p:cNvPr id="16" name="Table 3">
            <a:extLst>
              <a:ext uri="{FF2B5EF4-FFF2-40B4-BE49-F238E27FC236}">
                <a16:creationId xmlns:a16="http://schemas.microsoft.com/office/drawing/2014/main" id="{004D4F81-659C-4084-B8C1-341EBEB5FE6A}"/>
              </a:ext>
            </a:extLst>
          </p:cNvPr>
          <p:cNvGraphicFramePr>
            <a:graphicFrameLocks noGrp="1"/>
          </p:cNvGraphicFramePr>
          <p:nvPr>
            <p:extLst>
              <p:ext uri="{D42A27DB-BD31-4B8C-83A1-F6EECF244321}">
                <p14:modId xmlns:p14="http://schemas.microsoft.com/office/powerpoint/2010/main" val="193538832"/>
              </p:ext>
            </p:extLst>
          </p:nvPr>
        </p:nvGraphicFramePr>
        <p:xfrm>
          <a:off x="5616589" y="4134860"/>
          <a:ext cx="973836" cy="304800"/>
        </p:xfrm>
        <a:graphic>
          <a:graphicData uri="http://schemas.openxmlformats.org/drawingml/2006/table">
            <a:tbl>
              <a:tblPr firstRow="1" bandRow="1">
                <a:tableStyleId>{2C030EB3-7B6D-48EB-B5A0-625C2C104895}</a:tableStyleId>
              </a:tblPr>
              <a:tblGrid>
                <a:gridCol w="324612">
                  <a:extLst>
                    <a:ext uri="{9D8B030D-6E8A-4147-A177-3AD203B41FA5}">
                      <a16:colId xmlns:a16="http://schemas.microsoft.com/office/drawing/2014/main" val="4262177104"/>
                    </a:ext>
                  </a:extLst>
                </a:gridCol>
                <a:gridCol w="324612">
                  <a:extLst>
                    <a:ext uri="{9D8B030D-6E8A-4147-A177-3AD203B41FA5}">
                      <a16:colId xmlns:a16="http://schemas.microsoft.com/office/drawing/2014/main" val="444719221"/>
                    </a:ext>
                  </a:extLst>
                </a:gridCol>
                <a:gridCol w="324612">
                  <a:extLst>
                    <a:ext uri="{9D8B030D-6E8A-4147-A177-3AD203B41FA5}">
                      <a16:colId xmlns:a16="http://schemas.microsoft.com/office/drawing/2014/main" val="503573122"/>
                    </a:ext>
                  </a:extLst>
                </a:gridCol>
              </a:tblGrid>
              <a:tr h="185420">
                <a:tc>
                  <a:txBody>
                    <a:bodyPr/>
                    <a:lstStyle/>
                    <a:p>
                      <a:r>
                        <a:rPr lang="en-SG" dirty="0"/>
                        <a:t>1</a:t>
                      </a:r>
                    </a:p>
                  </a:txBody>
                  <a:tcPr>
                    <a:solidFill>
                      <a:srgbClr val="7030A0"/>
                    </a:solidFill>
                  </a:tcPr>
                </a:tc>
                <a:tc>
                  <a:txBody>
                    <a:bodyPr/>
                    <a:lstStyle/>
                    <a:p>
                      <a:r>
                        <a:rPr lang="en-SG" dirty="0"/>
                        <a:t>1</a:t>
                      </a:r>
                    </a:p>
                  </a:txBody>
                  <a:tcPr>
                    <a:solidFill>
                      <a:srgbClr val="7030A0"/>
                    </a:solidFill>
                  </a:tcPr>
                </a:tc>
                <a:tc>
                  <a:txBody>
                    <a:bodyPr/>
                    <a:lstStyle/>
                    <a:p>
                      <a:r>
                        <a:rPr lang="en-SG" dirty="0"/>
                        <a:t>1</a:t>
                      </a:r>
                    </a:p>
                  </a:txBody>
                  <a:tcPr>
                    <a:solidFill>
                      <a:srgbClr val="7030A0"/>
                    </a:solidFill>
                  </a:tcPr>
                </a:tc>
                <a:extLst>
                  <a:ext uri="{0D108BD9-81ED-4DB2-BD59-A6C34878D82A}">
                    <a16:rowId xmlns:a16="http://schemas.microsoft.com/office/drawing/2014/main" val="663204879"/>
                  </a:ext>
                </a:extLst>
              </a:tr>
            </a:tbl>
          </a:graphicData>
        </a:graphic>
      </p:graphicFrame>
      <p:sp>
        <p:nvSpPr>
          <p:cNvPr id="3" name="Slide Number Placeholder 2">
            <a:extLst>
              <a:ext uri="{FF2B5EF4-FFF2-40B4-BE49-F238E27FC236}">
                <a16:creationId xmlns:a16="http://schemas.microsoft.com/office/drawing/2014/main" id="{45911D68-2EFB-462A-9C82-C16FE896F21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28</a:t>
            </a:fld>
            <a:endParaRPr lang="en"/>
          </a:p>
        </p:txBody>
      </p:sp>
    </p:spTree>
    <p:extLst>
      <p:ext uri="{BB962C8B-B14F-4D97-AF65-F5344CB8AC3E}">
        <p14:creationId xmlns:p14="http://schemas.microsoft.com/office/powerpoint/2010/main" val="27578790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latin typeface="Arial" panose="020B0604020202020204" pitchFamily="34" charset="0"/>
                <a:cs typeface="Arial" panose="020B0604020202020204" pitchFamily="34" charset="0"/>
              </a:rPr>
              <a:t>Examples </a:t>
            </a:r>
            <a:endParaRPr lang="en-SG" b="1" dirty="0">
              <a:solidFill>
                <a:schemeClr val="bg1"/>
              </a:solidFill>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BFD96174-6996-4318-9D5D-F9C53AB2FE58}"/>
              </a:ext>
            </a:extLst>
          </p:cNvPr>
          <p:cNvSpPr txBox="1"/>
          <p:nvPr/>
        </p:nvSpPr>
        <p:spPr>
          <a:xfrm>
            <a:off x="504753" y="1268044"/>
            <a:ext cx="2371505" cy="369332"/>
          </a:xfrm>
          <a:prstGeom prst="rect">
            <a:avLst/>
          </a:prstGeom>
          <a:noFill/>
        </p:spPr>
        <p:txBody>
          <a:bodyPr wrap="square">
            <a:spAutoFit/>
          </a:bodyPr>
          <a:lstStyle/>
          <a:p>
            <a:pPr>
              <a:spcAft>
                <a:spcPts val="1200"/>
              </a:spcAft>
            </a:pPr>
            <a:r>
              <a:rPr lang="en-SG" sz="1800" b="1" dirty="0"/>
              <a:t>GCN Layer 1</a:t>
            </a:r>
          </a:p>
        </p:txBody>
      </p:sp>
      <p:sp>
        <p:nvSpPr>
          <p:cNvPr id="30" name="TextBox 29">
            <a:extLst>
              <a:ext uri="{FF2B5EF4-FFF2-40B4-BE49-F238E27FC236}">
                <a16:creationId xmlns:a16="http://schemas.microsoft.com/office/drawing/2014/main" id="{31C6EBAA-B534-40F5-97C2-808D07366388}"/>
              </a:ext>
            </a:extLst>
          </p:cNvPr>
          <p:cNvSpPr txBox="1"/>
          <p:nvPr/>
        </p:nvSpPr>
        <p:spPr>
          <a:xfrm>
            <a:off x="2398517" y="1220911"/>
            <a:ext cx="3994403" cy="369332"/>
          </a:xfrm>
          <a:prstGeom prst="rect">
            <a:avLst/>
          </a:prstGeom>
          <a:noFill/>
        </p:spPr>
        <p:txBody>
          <a:bodyPr wrap="square">
            <a:spAutoFit/>
          </a:bodyPr>
          <a:lstStyle/>
          <a:p>
            <a:pPr algn="ctr">
              <a:spcAft>
                <a:spcPts val="1200"/>
              </a:spcAft>
            </a:pPr>
            <a:r>
              <a:rPr lang="en-SG" sz="1800" dirty="0"/>
              <a:t>Aggregate (Neighbours)</a:t>
            </a:r>
          </a:p>
        </p:txBody>
      </p:sp>
      <p:sp>
        <p:nvSpPr>
          <p:cNvPr id="32" name="TextBox 31">
            <a:extLst>
              <a:ext uri="{FF2B5EF4-FFF2-40B4-BE49-F238E27FC236}">
                <a16:creationId xmlns:a16="http://schemas.microsoft.com/office/drawing/2014/main" id="{E35EE741-F3EE-41FB-95FA-3A5492942F0F}"/>
              </a:ext>
            </a:extLst>
          </p:cNvPr>
          <p:cNvSpPr txBox="1"/>
          <p:nvPr/>
        </p:nvSpPr>
        <p:spPr>
          <a:xfrm>
            <a:off x="2398517" y="2639807"/>
            <a:ext cx="3994403" cy="369332"/>
          </a:xfrm>
          <a:prstGeom prst="rect">
            <a:avLst/>
          </a:prstGeom>
          <a:noFill/>
        </p:spPr>
        <p:txBody>
          <a:bodyPr wrap="square">
            <a:spAutoFit/>
          </a:bodyPr>
          <a:lstStyle/>
          <a:p>
            <a:pPr algn="ctr">
              <a:spcAft>
                <a:spcPts val="1200"/>
              </a:spcAft>
            </a:pPr>
            <a:r>
              <a:rPr lang="en-SG" sz="1800" dirty="0"/>
              <a:t>Output </a:t>
            </a:r>
          </a:p>
        </p:txBody>
      </p:sp>
      <p:sp>
        <p:nvSpPr>
          <p:cNvPr id="34" name="TextBox 33">
            <a:extLst>
              <a:ext uri="{FF2B5EF4-FFF2-40B4-BE49-F238E27FC236}">
                <a16:creationId xmlns:a16="http://schemas.microsoft.com/office/drawing/2014/main" id="{A87FAF5E-138C-4911-8573-67157B72294A}"/>
              </a:ext>
            </a:extLst>
          </p:cNvPr>
          <p:cNvSpPr txBox="1"/>
          <p:nvPr/>
        </p:nvSpPr>
        <p:spPr>
          <a:xfrm>
            <a:off x="2398517" y="1948276"/>
            <a:ext cx="3994403" cy="369332"/>
          </a:xfrm>
          <a:prstGeom prst="rect">
            <a:avLst/>
          </a:prstGeom>
          <a:noFill/>
        </p:spPr>
        <p:txBody>
          <a:bodyPr wrap="square">
            <a:spAutoFit/>
          </a:bodyPr>
          <a:lstStyle/>
          <a:p>
            <a:pPr algn="ctr">
              <a:spcAft>
                <a:spcPts val="1200"/>
              </a:spcAft>
            </a:pPr>
            <a:r>
              <a:rPr lang="en-SG" sz="1800" dirty="0"/>
              <a:t>Neural Network </a:t>
            </a:r>
          </a:p>
        </p:txBody>
      </p:sp>
      <p:sp>
        <p:nvSpPr>
          <p:cNvPr id="5" name="Right Brace 4">
            <a:extLst>
              <a:ext uri="{FF2B5EF4-FFF2-40B4-BE49-F238E27FC236}">
                <a16:creationId xmlns:a16="http://schemas.microsoft.com/office/drawing/2014/main" id="{E20C74A3-0E9C-49B3-9C28-CBD984DFE2FD}"/>
              </a:ext>
            </a:extLst>
          </p:cNvPr>
          <p:cNvSpPr/>
          <p:nvPr/>
        </p:nvSpPr>
        <p:spPr>
          <a:xfrm>
            <a:off x="2615269" y="1322769"/>
            <a:ext cx="472965" cy="1499509"/>
          </a:xfrm>
          <a:prstGeom prst="righ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6" name="Arrow: Down 5">
            <a:extLst>
              <a:ext uri="{FF2B5EF4-FFF2-40B4-BE49-F238E27FC236}">
                <a16:creationId xmlns:a16="http://schemas.microsoft.com/office/drawing/2014/main" id="{216DAA52-3DEC-49F5-8E29-6184BAE6120D}"/>
              </a:ext>
            </a:extLst>
          </p:cNvPr>
          <p:cNvSpPr/>
          <p:nvPr/>
        </p:nvSpPr>
        <p:spPr>
          <a:xfrm>
            <a:off x="4209651" y="1630192"/>
            <a:ext cx="362349" cy="278134"/>
          </a:xfrm>
          <a:prstGeom prst="down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SG"/>
          </a:p>
        </p:txBody>
      </p:sp>
      <p:sp>
        <p:nvSpPr>
          <p:cNvPr id="35" name="Arrow: Down 34">
            <a:extLst>
              <a:ext uri="{FF2B5EF4-FFF2-40B4-BE49-F238E27FC236}">
                <a16:creationId xmlns:a16="http://schemas.microsoft.com/office/drawing/2014/main" id="{C5045E13-670D-4193-96D0-CB0B90BBBE54}"/>
              </a:ext>
            </a:extLst>
          </p:cNvPr>
          <p:cNvSpPr/>
          <p:nvPr/>
        </p:nvSpPr>
        <p:spPr>
          <a:xfrm>
            <a:off x="4209651" y="2349742"/>
            <a:ext cx="362349" cy="278134"/>
          </a:xfrm>
          <a:prstGeom prst="down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SG"/>
          </a:p>
        </p:txBody>
      </p:sp>
      <p:sp>
        <p:nvSpPr>
          <p:cNvPr id="7" name="Slide Number Placeholder 6">
            <a:extLst>
              <a:ext uri="{FF2B5EF4-FFF2-40B4-BE49-F238E27FC236}">
                <a16:creationId xmlns:a16="http://schemas.microsoft.com/office/drawing/2014/main" id="{BEE20518-DC5A-44FE-882B-F8939B4588A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29</a:t>
            </a:fld>
            <a:endParaRPr lang="en"/>
          </a:p>
        </p:txBody>
      </p:sp>
    </p:spTree>
    <p:extLst>
      <p:ext uri="{BB962C8B-B14F-4D97-AF65-F5344CB8AC3E}">
        <p14:creationId xmlns:p14="http://schemas.microsoft.com/office/powerpoint/2010/main" val="25742096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32388B-8A49-454F-98A4-7E577E4D9525}"/>
              </a:ext>
            </a:extLst>
          </p:cNvPr>
          <p:cNvSpPr>
            <a:spLocks noGrp="1"/>
          </p:cNvSpPr>
          <p:nvPr>
            <p:ph type="title"/>
          </p:nvPr>
        </p:nvSpPr>
        <p:spPr/>
        <p:txBody>
          <a:bodyPr/>
          <a:lstStyle/>
          <a:p>
            <a:r>
              <a:rPr lang="en-US" b="1" dirty="0">
                <a:solidFill>
                  <a:schemeClr val="bg1"/>
                </a:solidFill>
                <a:latin typeface="Arial" panose="020B0604020202020204" pitchFamily="34" charset="0"/>
                <a:cs typeface="Arial" panose="020B0604020202020204" pitchFamily="34" charset="0"/>
              </a:rPr>
              <a:t>Recap – Motivation </a:t>
            </a:r>
            <a:endParaRPr lang="en-SG" dirty="0"/>
          </a:p>
        </p:txBody>
      </p:sp>
      <p:pic>
        <p:nvPicPr>
          <p:cNvPr id="5" name="Picture 4">
            <a:extLst>
              <a:ext uri="{FF2B5EF4-FFF2-40B4-BE49-F238E27FC236}">
                <a16:creationId xmlns:a16="http://schemas.microsoft.com/office/drawing/2014/main" id="{E468FE30-42CF-42CC-96C0-87649699454C}"/>
              </a:ext>
            </a:extLst>
          </p:cNvPr>
          <p:cNvPicPr>
            <a:picLocks noChangeAspect="1"/>
          </p:cNvPicPr>
          <p:nvPr/>
        </p:nvPicPr>
        <p:blipFill>
          <a:blip r:embed="rId2"/>
          <a:stretch>
            <a:fillRect/>
          </a:stretch>
        </p:blipFill>
        <p:spPr>
          <a:xfrm>
            <a:off x="1097280" y="1268044"/>
            <a:ext cx="6565392" cy="3689550"/>
          </a:xfrm>
          <a:prstGeom prst="rect">
            <a:avLst/>
          </a:prstGeom>
        </p:spPr>
      </p:pic>
      <p:sp>
        <p:nvSpPr>
          <p:cNvPr id="6" name="Slide Number Placeholder 5">
            <a:extLst>
              <a:ext uri="{FF2B5EF4-FFF2-40B4-BE49-F238E27FC236}">
                <a16:creationId xmlns:a16="http://schemas.microsoft.com/office/drawing/2014/main" id="{CD2BA41F-B6CF-433F-9B82-BA338987639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a:t>
            </a:fld>
            <a:endParaRPr lang="en"/>
          </a:p>
        </p:txBody>
      </p:sp>
    </p:spTree>
    <p:extLst>
      <p:ext uri="{BB962C8B-B14F-4D97-AF65-F5344CB8AC3E}">
        <p14:creationId xmlns:p14="http://schemas.microsoft.com/office/powerpoint/2010/main" val="209423693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latin typeface="Arial" panose="020B0604020202020204" pitchFamily="34" charset="0"/>
                <a:cs typeface="Arial" panose="020B0604020202020204" pitchFamily="34" charset="0"/>
              </a:rPr>
              <a:t>Examples </a:t>
            </a:r>
            <a:endParaRPr lang="en-SG" b="1" dirty="0">
              <a:solidFill>
                <a:schemeClr val="bg1"/>
              </a:solidFill>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BFD96174-6996-4318-9D5D-F9C53AB2FE58}"/>
              </a:ext>
            </a:extLst>
          </p:cNvPr>
          <p:cNvSpPr txBox="1"/>
          <p:nvPr/>
        </p:nvSpPr>
        <p:spPr>
          <a:xfrm>
            <a:off x="504753" y="1268044"/>
            <a:ext cx="2371505" cy="369332"/>
          </a:xfrm>
          <a:prstGeom prst="rect">
            <a:avLst/>
          </a:prstGeom>
          <a:noFill/>
        </p:spPr>
        <p:txBody>
          <a:bodyPr wrap="square">
            <a:spAutoFit/>
          </a:bodyPr>
          <a:lstStyle/>
          <a:p>
            <a:pPr>
              <a:spcAft>
                <a:spcPts val="1200"/>
              </a:spcAft>
            </a:pPr>
            <a:r>
              <a:rPr lang="en-SG" sz="1800" b="1" dirty="0"/>
              <a:t>GCN Layer 1</a:t>
            </a:r>
          </a:p>
        </p:txBody>
      </p:sp>
      <p:sp>
        <p:nvSpPr>
          <p:cNvPr id="28" name="TextBox 27">
            <a:extLst>
              <a:ext uri="{FF2B5EF4-FFF2-40B4-BE49-F238E27FC236}">
                <a16:creationId xmlns:a16="http://schemas.microsoft.com/office/drawing/2014/main" id="{9AF92923-8778-4406-A3A0-0DE0DECF6ACE}"/>
              </a:ext>
            </a:extLst>
          </p:cNvPr>
          <p:cNvSpPr txBox="1"/>
          <p:nvPr/>
        </p:nvSpPr>
        <p:spPr>
          <a:xfrm>
            <a:off x="504754" y="3370147"/>
            <a:ext cx="2371505" cy="1477328"/>
          </a:xfrm>
          <a:prstGeom prst="rect">
            <a:avLst/>
          </a:prstGeom>
          <a:noFill/>
        </p:spPr>
        <p:txBody>
          <a:bodyPr wrap="square">
            <a:spAutoFit/>
          </a:bodyPr>
          <a:lstStyle/>
          <a:p>
            <a:pPr>
              <a:spcAft>
                <a:spcPts val="1200"/>
              </a:spcAft>
            </a:pPr>
            <a:r>
              <a:rPr lang="en-SG" sz="1800" b="1" dirty="0"/>
              <a:t>GCN Layer 2: </a:t>
            </a:r>
            <a:r>
              <a:rPr lang="en-SG" sz="1800" dirty="0"/>
              <a:t>Repeat the same process but input is the output of GCN layer 1</a:t>
            </a:r>
          </a:p>
        </p:txBody>
      </p:sp>
      <p:sp>
        <p:nvSpPr>
          <p:cNvPr id="30" name="TextBox 29">
            <a:extLst>
              <a:ext uri="{FF2B5EF4-FFF2-40B4-BE49-F238E27FC236}">
                <a16:creationId xmlns:a16="http://schemas.microsoft.com/office/drawing/2014/main" id="{31C6EBAA-B534-40F5-97C2-808D07366388}"/>
              </a:ext>
            </a:extLst>
          </p:cNvPr>
          <p:cNvSpPr txBox="1"/>
          <p:nvPr/>
        </p:nvSpPr>
        <p:spPr>
          <a:xfrm>
            <a:off x="2398517" y="1220911"/>
            <a:ext cx="3994403" cy="369332"/>
          </a:xfrm>
          <a:prstGeom prst="rect">
            <a:avLst/>
          </a:prstGeom>
          <a:noFill/>
        </p:spPr>
        <p:txBody>
          <a:bodyPr wrap="square">
            <a:spAutoFit/>
          </a:bodyPr>
          <a:lstStyle/>
          <a:p>
            <a:pPr algn="ctr">
              <a:spcAft>
                <a:spcPts val="1200"/>
              </a:spcAft>
            </a:pPr>
            <a:r>
              <a:rPr lang="en-SG" sz="1800" dirty="0"/>
              <a:t>Aggregate (Neighbours)</a:t>
            </a:r>
          </a:p>
        </p:txBody>
      </p:sp>
      <p:sp>
        <p:nvSpPr>
          <p:cNvPr id="32" name="TextBox 31">
            <a:extLst>
              <a:ext uri="{FF2B5EF4-FFF2-40B4-BE49-F238E27FC236}">
                <a16:creationId xmlns:a16="http://schemas.microsoft.com/office/drawing/2014/main" id="{E35EE741-F3EE-41FB-95FA-3A5492942F0F}"/>
              </a:ext>
            </a:extLst>
          </p:cNvPr>
          <p:cNvSpPr txBox="1"/>
          <p:nvPr/>
        </p:nvSpPr>
        <p:spPr>
          <a:xfrm>
            <a:off x="2398517" y="2639807"/>
            <a:ext cx="3994403" cy="369332"/>
          </a:xfrm>
          <a:prstGeom prst="rect">
            <a:avLst/>
          </a:prstGeom>
          <a:noFill/>
        </p:spPr>
        <p:txBody>
          <a:bodyPr wrap="square">
            <a:spAutoFit/>
          </a:bodyPr>
          <a:lstStyle/>
          <a:p>
            <a:pPr algn="ctr">
              <a:spcAft>
                <a:spcPts val="1200"/>
              </a:spcAft>
            </a:pPr>
            <a:r>
              <a:rPr lang="en-SG" sz="1800" dirty="0"/>
              <a:t>Hidden layer  </a:t>
            </a:r>
          </a:p>
        </p:txBody>
      </p:sp>
      <p:sp>
        <p:nvSpPr>
          <p:cNvPr id="34" name="TextBox 33">
            <a:extLst>
              <a:ext uri="{FF2B5EF4-FFF2-40B4-BE49-F238E27FC236}">
                <a16:creationId xmlns:a16="http://schemas.microsoft.com/office/drawing/2014/main" id="{A87FAF5E-138C-4911-8573-67157B72294A}"/>
              </a:ext>
            </a:extLst>
          </p:cNvPr>
          <p:cNvSpPr txBox="1"/>
          <p:nvPr/>
        </p:nvSpPr>
        <p:spPr>
          <a:xfrm>
            <a:off x="2398517" y="1948276"/>
            <a:ext cx="3994403" cy="369332"/>
          </a:xfrm>
          <a:prstGeom prst="rect">
            <a:avLst/>
          </a:prstGeom>
          <a:noFill/>
        </p:spPr>
        <p:txBody>
          <a:bodyPr wrap="square">
            <a:spAutoFit/>
          </a:bodyPr>
          <a:lstStyle/>
          <a:p>
            <a:pPr algn="ctr">
              <a:spcAft>
                <a:spcPts val="1200"/>
              </a:spcAft>
            </a:pPr>
            <a:r>
              <a:rPr lang="en-SG" sz="1800" dirty="0"/>
              <a:t>Neural Network </a:t>
            </a:r>
          </a:p>
        </p:txBody>
      </p:sp>
      <p:sp>
        <p:nvSpPr>
          <p:cNvPr id="5" name="Right Brace 4">
            <a:extLst>
              <a:ext uri="{FF2B5EF4-FFF2-40B4-BE49-F238E27FC236}">
                <a16:creationId xmlns:a16="http://schemas.microsoft.com/office/drawing/2014/main" id="{E20C74A3-0E9C-49B3-9C28-CBD984DFE2FD}"/>
              </a:ext>
            </a:extLst>
          </p:cNvPr>
          <p:cNvSpPr/>
          <p:nvPr/>
        </p:nvSpPr>
        <p:spPr>
          <a:xfrm>
            <a:off x="2615269" y="1322769"/>
            <a:ext cx="472965" cy="1499509"/>
          </a:xfrm>
          <a:prstGeom prst="righ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6" name="Arrow: Down 5">
            <a:extLst>
              <a:ext uri="{FF2B5EF4-FFF2-40B4-BE49-F238E27FC236}">
                <a16:creationId xmlns:a16="http://schemas.microsoft.com/office/drawing/2014/main" id="{216DAA52-3DEC-49F5-8E29-6184BAE6120D}"/>
              </a:ext>
            </a:extLst>
          </p:cNvPr>
          <p:cNvSpPr/>
          <p:nvPr/>
        </p:nvSpPr>
        <p:spPr>
          <a:xfrm>
            <a:off x="4209651" y="1630192"/>
            <a:ext cx="362349" cy="278134"/>
          </a:xfrm>
          <a:prstGeom prst="down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SG"/>
          </a:p>
        </p:txBody>
      </p:sp>
      <p:sp>
        <p:nvSpPr>
          <p:cNvPr id="35" name="Arrow: Down 34">
            <a:extLst>
              <a:ext uri="{FF2B5EF4-FFF2-40B4-BE49-F238E27FC236}">
                <a16:creationId xmlns:a16="http://schemas.microsoft.com/office/drawing/2014/main" id="{C5045E13-670D-4193-96D0-CB0B90BBBE54}"/>
              </a:ext>
            </a:extLst>
          </p:cNvPr>
          <p:cNvSpPr/>
          <p:nvPr/>
        </p:nvSpPr>
        <p:spPr>
          <a:xfrm>
            <a:off x="4209651" y="2349742"/>
            <a:ext cx="362349" cy="278134"/>
          </a:xfrm>
          <a:prstGeom prst="down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SG"/>
          </a:p>
        </p:txBody>
      </p:sp>
      <p:sp>
        <p:nvSpPr>
          <p:cNvPr id="36" name="Right Brace 35">
            <a:extLst>
              <a:ext uri="{FF2B5EF4-FFF2-40B4-BE49-F238E27FC236}">
                <a16:creationId xmlns:a16="http://schemas.microsoft.com/office/drawing/2014/main" id="{5B8A3961-13E8-4B72-B139-BA94E44D38B1}"/>
              </a:ext>
            </a:extLst>
          </p:cNvPr>
          <p:cNvSpPr/>
          <p:nvPr/>
        </p:nvSpPr>
        <p:spPr>
          <a:xfrm>
            <a:off x="2615269" y="3370147"/>
            <a:ext cx="472965" cy="1499509"/>
          </a:xfrm>
          <a:prstGeom prst="righ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43" name="TextBox 42">
            <a:extLst>
              <a:ext uri="{FF2B5EF4-FFF2-40B4-BE49-F238E27FC236}">
                <a16:creationId xmlns:a16="http://schemas.microsoft.com/office/drawing/2014/main" id="{0673190C-08C7-488E-86DD-AFBB12E9B27A}"/>
              </a:ext>
            </a:extLst>
          </p:cNvPr>
          <p:cNvSpPr txBox="1"/>
          <p:nvPr/>
        </p:nvSpPr>
        <p:spPr>
          <a:xfrm>
            <a:off x="2398517" y="3247847"/>
            <a:ext cx="3994403" cy="369332"/>
          </a:xfrm>
          <a:prstGeom prst="rect">
            <a:avLst/>
          </a:prstGeom>
          <a:noFill/>
        </p:spPr>
        <p:txBody>
          <a:bodyPr wrap="square">
            <a:spAutoFit/>
          </a:bodyPr>
          <a:lstStyle/>
          <a:p>
            <a:pPr algn="ctr">
              <a:spcAft>
                <a:spcPts val="1200"/>
              </a:spcAft>
            </a:pPr>
            <a:r>
              <a:rPr lang="en-SG" sz="1800" dirty="0"/>
              <a:t>Aggregate (Neighbours)</a:t>
            </a:r>
          </a:p>
        </p:txBody>
      </p:sp>
      <p:sp>
        <p:nvSpPr>
          <p:cNvPr id="44" name="TextBox 43">
            <a:extLst>
              <a:ext uri="{FF2B5EF4-FFF2-40B4-BE49-F238E27FC236}">
                <a16:creationId xmlns:a16="http://schemas.microsoft.com/office/drawing/2014/main" id="{51D2D88F-6AAA-44C3-B380-6920859A114B}"/>
              </a:ext>
            </a:extLst>
          </p:cNvPr>
          <p:cNvSpPr txBox="1"/>
          <p:nvPr/>
        </p:nvSpPr>
        <p:spPr>
          <a:xfrm>
            <a:off x="2398517" y="4666743"/>
            <a:ext cx="3994403" cy="369332"/>
          </a:xfrm>
          <a:prstGeom prst="rect">
            <a:avLst/>
          </a:prstGeom>
          <a:noFill/>
        </p:spPr>
        <p:txBody>
          <a:bodyPr wrap="square">
            <a:spAutoFit/>
          </a:bodyPr>
          <a:lstStyle/>
          <a:p>
            <a:pPr algn="ctr">
              <a:spcAft>
                <a:spcPts val="1200"/>
              </a:spcAft>
            </a:pPr>
            <a:r>
              <a:rPr lang="en-SG" sz="1800" dirty="0"/>
              <a:t>Output </a:t>
            </a:r>
          </a:p>
        </p:txBody>
      </p:sp>
      <p:sp>
        <p:nvSpPr>
          <p:cNvPr id="45" name="TextBox 44">
            <a:extLst>
              <a:ext uri="{FF2B5EF4-FFF2-40B4-BE49-F238E27FC236}">
                <a16:creationId xmlns:a16="http://schemas.microsoft.com/office/drawing/2014/main" id="{7B725F88-E75D-4999-81BE-8E48D4B50B58}"/>
              </a:ext>
            </a:extLst>
          </p:cNvPr>
          <p:cNvSpPr txBox="1"/>
          <p:nvPr/>
        </p:nvSpPr>
        <p:spPr>
          <a:xfrm>
            <a:off x="2398517" y="3975212"/>
            <a:ext cx="3994403" cy="369332"/>
          </a:xfrm>
          <a:prstGeom prst="rect">
            <a:avLst/>
          </a:prstGeom>
          <a:noFill/>
        </p:spPr>
        <p:txBody>
          <a:bodyPr wrap="square">
            <a:spAutoFit/>
          </a:bodyPr>
          <a:lstStyle/>
          <a:p>
            <a:pPr algn="ctr">
              <a:spcAft>
                <a:spcPts val="1200"/>
              </a:spcAft>
            </a:pPr>
            <a:r>
              <a:rPr lang="en-SG" sz="1800" dirty="0"/>
              <a:t>Neural Network </a:t>
            </a:r>
          </a:p>
        </p:txBody>
      </p:sp>
      <p:sp>
        <p:nvSpPr>
          <p:cNvPr id="46" name="Arrow: Down 45">
            <a:extLst>
              <a:ext uri="{FF2B5EF4-FFF2-40B4-BE49-F238E27FC236}">
                <a16:creationId xmlns:a16="http://schemas.microsoft.com/office/drawing/2014/main" id="{8F7B8CFF-778E-4D0F-ACF9-ADD8C0BC68C8}"/>
              </a:ext>
            </a:extLst>
          </p:cNvPr>
          <p:cNvSpPr/>
          <p:nvPr/>
        </p:nvSpPr>
        <p:spPr>
          <a:xfrm>
            <a:off x="4209651" y="3657128"/>
            <a:ext cx="362349" cy="278134"/>
          </a:xfrm>
          <a:prstGeom prst="down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SG"/>
          </a:p>
        </p:txBody>
      </p:sp>
      <p:sp>
        <p:nvSpPr>
          <p:cNvPr id="47" name="Arrow: Down 46">
            <a:extLst>
              <a:ext uri="{FF2B5EF4-FFF2-40B4-BE49-F238E27FC236}">
                <a16:creationId xmlns:a16="http://schemas.microsoft.com/office/drawing/2014/main" id="{06FE819E-3D56-431A-80C1-8694B2DAD203}"/>
              </a:ext>
            </a:extLst>
          </p:cNvPr>
          <p:cNvSpPr/>
          <p:nvPr/>
        </p:nvSpPr>
        <p:spPr>
          <a:xfrm>
            <a:off x="4209651" y="4376678"/>
            <a:ext cx="362349" cy="278134"/>
          </a:xfrm>
          <a:prstGeom prst="down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SG"/>
          </a:p>
        </p:txBody>
      </p:sp>
      <p:sp>
        <p:nvSpPr>
          <p:cNvPr id="48" name="Arrow: Down 47">
            <a:extLst>
              <a:ext uri="{FF2B5EF4-FFF2-40B4-BE49-F238E27FC236}">
                <a16:creationId xmlns:a16="http://schemas.microsoft.com/office/drawing/2014/main" id="{274493CA-202C-4AF9-A0EF-2025D0F5B6EA}"/>
              </a:ext>
            </a:extLst>
          </p:cNvPr>
          <p:cNvSpPr/>
          <p:nvPr/>
        </p:nvSpPr>
        <p:spPr>
          <a:xfrm>
            <a:off x="4209651" y="3018985"/>
            <a:ext cx="362349" cy="278134"/>
          </a:xfrm>
          <a:prstGeom prst="downArrow">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SG"/>
          </a:p>
        </p:txBody>
      </p:sp>
      <p:sp>
        <p:nvSpPr>
          <p:cNvPr id="3" name="Slide Number Placeholder 2">
            <a:extLst>
              <a:ext uri="{FF2B5EF4-FFF2-40B4-BE49-F238E27FC236}">
                <a16:creationId xmlns:a16="http://schemas.microsoft.com/office/drawing/2014/main" id="{5EE5FA8D-C818-4988-BE68-CC8AB6688BA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30</a:t>
            </a:fld>
            <a:endParaRPr lang="en"/>
          </a:p>
        </p:txBody>
      </p:sp>
    </p:spTree>
    <p:extLst>
      <p:ext uri="{BB962C8B-B14F-4D97-AF65-F5344CB8AC3E}">
        <p14:creationId xmlns:p14="http://schemas.microsoft.com/office/powerpoint/2010/main" val="239967295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latin typeface="Arial" panose="020B0604020202020204" pitchFamily="34" charset="0"/>
                <a:cs typeface="Arial" panose="020B0604020202020204" pitchFamily="34" charset="0"/>
              </a:rPr>
              <a:t>Examples – Who is a singer? </a:t>
            </a:r>
            <a:endParaRPr lang="en-SG" b="1" dirty="0">
              <a:solidFill>
                <a:schemeClr val="bg1"/>
              </a:solidFill>
              <a:latin typeface="Arial" panose="020B0604020202020204" pitchFamily="34" charset="0"/>
              <a:cs typeface="Arial" panose="020B0604020202020204" pitchFamily="34" charset="0"/>
            </a:endParaRPr>
          </a:p>
        </p:txBody>
      </p:sp>
      <p:pic>
        <p:nvPicPr>
          <p:cNvPr id="15" name="Picture 14">
            <a:extLst>
              <a:ext uri="{FF2B5EF4-FFF2-40B4-BE49-F238E27FC236}">
                <a16:creationId xmlns:a16="http://schemas.microsoft.com/office/drawing/2014/main" id="{A9D40632-9D87-4C08-9175-526189BAFD7E}"/>
              </a:ext>
            </a:extLst>
          </p:cNvPr>
          <p:cNvPicPr>
            <a:picLocks noChangeAspect="1"/>
          </p:cNvPicPr>
          <p:nvPr/>
        </p:nvPicPr>
        <p:blipFill>
          <a:blip r:embed="rId3"/>
          <a:stretch>
            <a:fillRect/>
          </a:stretch>
        </p:blipFill>
        <p:spPr>
          <a:xfrm>
            <a:off x="2645477" y="2050806"/>
            <a:ext cx="3264256" cy="2158449"/>
          </a:xfrm>
          <a:prstGeom prst="rect">
            <a:avLst/>
          </a:prstGeom>
        </p:spPr>
      </p:pic>
      <p:sp>
        <p:nvSpPr>
          <p:cNvPr id="24" name="TextBox 23">
            <a:extLst>
              <a:ext uri="{FF2B5EF4-FFF2-40B4-BE49-F238E27FC236}">
                <a16:creationId xmlns:a16="http://schemas.microsoft.com/office/drawing/2014/main" id="{08C9ED20-BA65-4D64-ABB5-0EF2CE5BB5AB}"/>
              </a:ext>
            </a:extLst>
          </p:cNvPr>
          <p:cNvSpPr txBox="1"/>
          <p:nvPr/>
        </p:nvSpPr>
        <p:spPr>
          <a:xfrm>
            <a:off x="5470973" y="3237509"/>
            <a:ext cx="1947672" cy="1384995"/>
          </a:xfrm>
          <a:prstGeom prst="rect">
            <a:avLst/>
          </a:prstGeom>
          <a:noFill/>
        </p:spPr>
        <p:txBody>
          <a:bodyPr wrap="square" rtlCol="0">
            <a:spAutoFit/>
          </a:bodyPr>
          <a:lstStyle/>
          <a:p>
            <a:r>
              <a:rPr lang="en-US" dirty="0" err="1"/>
              <a:t>Kalaimani</a:t>
            </a:r>
            <a:r>
              <a:rPr lang="en-US" dirty="0"/>
              <a:t> </a:t>
            </a:r>
          </a:p>
          <a:p>
            <a:r>
              <a:rPr lang="en-US" dirty="0"/>
              <a:t>• 25 years old </a:t>
            </a:r>
          </a:p>
          <a:p>
            <a:r>
              <a:rPr lang="en-US" dirty="0"/>
              <a:t>• Female </a:t>
            </a:r>
          </a:p>
          <a:p>
            <a:r>
              <a:rPr lang="en-US" dirty="0"/>
              <a:t>• Indian </a:t>
            </a:r>
          </a:p>
          <a:p>
            <a:r>
              <a:rPr lang="en-US" dirty="0"/>
              <a:t>• # of followers</a:t>
            </a:r>
          </a:p>
          <a:p>
            <a:r>
              <a:rPr lang="en-US" dirty="0"/>
              <a:t>…</a:t>
            </a:r>
            <a:endParaRPr lang="en-SG" dirty="0"/>
          </a:p>
        </p:txBody>
      </p:sp>
      <p:sp>
        <p:nvSpPr>
          <p:cNvPr id="25" name="TextBox 24">
            <a:extLst>
              <a:ext uri="{FF2B5EF4-FFF2-40B4-BE49-F238E27FC236}">
                <a16:creationId xmlns:a16="http://schemas.microsoft.com/office/drawing/2014/main" id="{AB1BFB40-169D-4D7D-8B1A-77FABA505987}"/>
              </a:ext>
            </a:extLst>
          </p:cNvPr>
          <p:cNvSpPr txBox="1"/>
          <p:nvPr/>
        </p:nvSpPr>
        <p:spPr>
          <a:xfrm>
            <a:off x="1136717" y="3237509"/>
            <a:ext cx="1947672" cy="1384995"/>
          </a:xfrm>
          <a:prstGeom prst="rect">
            <a:avLst/>
          </a:prstGeom>
          <a:noFill/>
        </p:spPr>
        <p:txBody>
          <a:bodyPr wrap="square" rtlCol="0">
            <a:spAutoFit/>
          </a:bodyPr>
          <a:lstStyle/>
          <a:p>
            <a:r>
              <a:rPr lang="en-US" dirty="0"/>
              <a:t>Tyler Khoo</a:t>
            </a:r>
          </a:p>
          <a:p>
            <a:r>
              <a:rPr lang="en-US" dirty="0"/>
              <a:t>• 21 years old </a:t>
            </a:r>
          </a:p>
          <a:p>
            <a:r>
              <a:rPr lang="en-US" dirty="0"/>
              <a:t>• Male</a:t>
            </a:r>
          </a:p>
          <a:p>
            <a:r>
              <a:rPr lang="en-US" dirty="0"/>
              <a:t>• China</a:t>
            </a:r>
          </a:p>
          <a:p>
            <a:r>
              <a:rPr lang="en-US" dirty="0"/>
              <a:t>• # of followers</a:t>
            </a:r>
          </a:p>
          <a:p>
            <a:r>
              <a:rPr lang="en-US" dirty="0"/>
              <a:t>…</a:t>
            </a:r>
            <a:endParaRPr lang="en-SG" dirty="0"/>
          </a:p>
        </p:txBody>
      </p:sp>
      <p:sp>
        <p:nvSpPr>
          <p:cNvPr id="26" name="TextBox 25">
            <a:extLst>
              <a:ext uri="{FF2B5EF4-FFF2-40B4-BE49-F238E27FC236}">
                <a16:creationId xmlns:a16="http://schemas.microsoft.com/office/drawing/2014/main" id="{1DFB9F51-3DDD-4C38-B9D3-451CB9FF30C3}"/>
              </a:ext>
            </a:extLst>
          </p:cNvPr>
          <p:cNvSpPr txBox="1"/>
          <p:nvPr/>
        </p:nvSpPr>
        <p:spPr>
          <a:xfrm>
            <a:off x="3303769" y="1268044"/>
            <a:ext cx="1947672" cy="1384995"/>
          </a:xfrm>
          <a:prstGeom prst="rect">
            <a:avLst/>
          </a:prstGeom>
          <a:noFill/>
        </p:spPr>
        <p:txBody>
          <a:bodyPr wrap="square" rtlCol="0">
            <a:spAutoFit/>
          </a:bodyPr>
          <a:lstStyle/>
          <a:p>
            <a:r>
              <a:rPr lang="en-US" dirty="0"/>
              <a:t>Siti</a:t>
            </a:r>
          </a:p>
          <a:p>
            <a:r>
              <a:rPr lang="en-US" dirty="0"/>
              <a:t>• 22 years old </a:t>
            </a:r>
          </a:p>
          <a:p>
            <a:r>
              <a:rPr lang="en-US" dirty="0"/>
              <a:t>• Female</a:t>
            </a:r>
          </a:p>
          <a:p>
            <a:r>
              <a:rPr lang="en-US" dirty="0"/>
              <a:t>• Malaysia</a:t>
            </a:r>
          </a:p>
          <a:p>
            <a:r>
              <a:rPr lang="en-US" dirty="0"/>
              <a:t>• # of followers</a:t>
            </a:r>
          </a:p>
          <a:p>
            <a:r>
              <a:rPr lang="en-US" dirty="0"/>
              <a:t>…</a:t>
            </a:r>
            <a:endParaRPr lang="en-SG" dirty="0"/>
          </a:p>
        </p:txBody>
      </p:sp>
      <p:sp>
        <p:nvSpPr>
          <p:cNvPr id="3" name="Slide Number Placeholder 2">
            <a:extLst>
              <a:ext uri="{FF2B5EF4-FFF2-40B4-BE49-F238E27FC236}">
                <a16:creationId xmlns:a16="http://schemas.microsoft.com/office/drawing/2014/main" id="{34036617-5355-44D0-8588-D74320D6940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31</a:t>
            </a:fld>
            <a:endParaRPr lang="en"/>
          </a:p>
        </p:txBody>
      </p:sp>
    </p:spTree>
    <p:extLst>
      <p:ext uri="{BB962C8B-B14F-4D97-AF65-F5344CB8AC3E}">
        <p14:creationId xmlns:p14="http://schemas.microsoft.com/office/powerpoint/2010/main" val="41391972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latin typeface="Arial" panose="020B0604020202020204" pitchFamily="34" charset="0"/>
                <a:cs typeface="Arial" panose="020B0604020202020204" pitchFamily="34" charset="0"/>
              </a:rPr>
              <a:t>Examples</a:t>
            </a:r>
            <a:endParaRPr lang="en-SG" b="1" dirty="0">
              <a:solidFill>
                <a:schemeClr val="bg1"/>
              </a:solidFill>
              <a:latin typeface="Arial" panose="020B0604020202020204" pitchFamily="34" charset="0"/>
              <a:cs typeface="Arial" panose="020B0604020202020204" pitchFamily="34" charset="0"/>
            </a:endParaRPr>
          </a:p>
        </p:txBody>
      </p:sp>
      <p:pic>
        <p:nvPicPr>
          <p:cNvPr id="15" name="Picture 14">
            <a:extLst>
              <a:ext uri="{FF2B5EF4-FFF2-40B4-BE49-F238E27FC236}">
                <a16:creationId xmlns:a16="http://schemas.microsoft.com/office/drawing/2014/main" id="{A9D40632-9D87-4C08-9175-526189BAFD7E}"/>
              </a:ext>
            </a:extLst>
          </p:cNvPr>
          <p:cNvPicPr>
            <a:picLocks noChangeAspect="1"/>
          </p:cNvPicPr>
          <p:nvPr/>
        </p:nvPicPr>
        <p:blipFill>
          <a:blip r:embed="rId2"/>
          <a:stretch>
            <a:fillRect/>
          </a:stretch>
        </p:blipFill>
        <p:spPr>
          <a:xfrm>
            <a:off x="2840211" y="2274791"/>
            <a:ext cx="3264256" cy="2158449"/>
          </a:xfrm>
          <a:prstGeom prst="rect">
            <a:avLst/>
          </a:prstGeom>
        </p:spPr>
      </p:pic>
      <p:graphicFrame>
        <p:nvGraphicFramePr>
          <p:cNvPr id="3" name="Table 3">
            <a:extLst>
              <a:ext uri="{FF2B5EF4-FFF2-40B4-BE49-F238E27FC236}">
                <a16:creationId xmlns:a16="http://schemas.microsoft.com/office/drawing/2014/main" id="{2163ADA8-3837-430E-8874-6124162ED7EB}"/>
              </a:ext>
            </a:extLst>
          </p:cNvPr>
          <p:cNvGraphicFramePr>
            <a:graphicFrameLocks noGrp="1"/>
          </p:cNvGraphicFramePr>
          <p:nvPr>
            <p:extLst>
              <p:ext uri="{D42A27DB-BD31-4B8C-83A1-F6EECF244321}">
                <p14:modId xmlns:p14="http://schemas.microsoft.com/office/powerpoint/2010/main" val="2957105709"/>
              </p:ext>
            </p:extLst>
          </p:nvPr>
        </p:nvGraphicFramePr>
        <p:xfrm>
          <a:off x="1866375" y="2129976"/>
          <a:ext cx="1947672" cy="304800"/>
        </p:xfrm>
        <a:graphic>
          <a:graphicData uri="http://schemas.openxmlformats.org/drawingml/2006/table">
            <a:tbl>
              <a:tblPr firstRow="1" bandRow="1">
                <a:tableStyleId>{A978B726-2AFE-4137-B943-8604406FCCEC}</a:tableStyleId>
              </a:tblPr>
              <a:tblGrid>
                <a:gridCol w="324612">
                  <a:extLst>
                    <a:ext uri="{9D8B030D-6E8A-4147-A177-3AD203B41FA5}">
                      <a16:colId xmlns:a16="http://schemas.microsoft.com/office/drawing/2014/main" val="4262177104"/>
                    </a:ext>
                  </a:extLst>
                </a:gridCol>
                <a:gridCol w="324612">
                  <a:extLst>
                    <a:ext uri="{9D8B030D-6E8A-4147-A177-3AD203B41FA5}">
                      <a16:colId xmlns:a16="http://schemas.microsoft.com/office/drawing/2014/main" val="444719221"/>
                    </a:ext>
                  </a:extLst>
                </a:gridCol>
                <a:gridCol w="324612">
                  <a:extLst>
                    <a:ext uri="{9D8B030D-6E8A-4147-A177-3AD203B41FA5}">
                      <a16:colId xmlns:a16="http://schemas.microsoft.com/office/drawing/2014/main" val="503573122"/>
                    </a:ext>
                  </a:extLst>
                </a:gridCol>
                <a:gridCol w="324612">
                  <a:extLst>
                    <a:ext uri="{9D8B030D-6E8A-4147-A177-3AD203B41FA5}">
                      <a16:colId xmlns:a16="http://schemas.microsoft.com/office/drawing/2014/main" val="3810806040"/>
                    </a:ext>
                  </a:extLst>
                </a:gridCol>
                <a:gridCol w="324612">
                  <a:extLst>
                    <a:ext uri="{9D8B030D-6E8A-4147-A177-3AD203B41FA5}">
                      <a16:colId xmlns:a16="http://schemas.microsoft.com/office/drawing/2014/main" val="3984367829"/>
                    </a:ext>
                  </a:extLst>
                </a:gridCol>
                <a:gridCol w="324612">
                  <a:extLst>
                    <a:ext uri="{9D8B030D-6E8A-4147-A177-3AD203B41FA5}">
                      <a16:colId xmlns:a16="http://schemas.microsoft.com/office/drawing/2014/main" val="420078882"/>
                    </a:ext>
                  </a:extLst>
                </a:gridCol>
              </a:tblGrid>
              <a:tr h="185420">
                <a:tc>
                  <a:txBody>
                    <a:bodyPr/>
                    <a:lstStyle/>
                    <a:p>
                      <a:endParaRPr lang="en-SG" dirty="0"/>
                    </a:p>
                  </a:txBody>
                  <a:tcPr/>
                </a:tc>
                <a:tc>
                  <a:txBody>
                    <a:bodyPr/>
                    <a:lstStyle/>
                    <a:p>
                      <a:endParaRPr lang="en-SG" dirty="0"/>
                    </a:p>
                  </a:txBody>
                  <a:tcPr/>
                </a:tc>
                <a:tc>
                  <a:txBody>
                    <a:bodyPr/>
                    <a:lstStyle/>
                    <a:p>
                      <a:endParaRPr lang="en-SG" dirty="0"/>
                    </a:p>
                  </a:txBody>
                  <a:tcPr/>
                </a:tc>
                <a:tc>
                  <a:txBody>
                    <a:bodyPr/>
                    <a:lstStyle/>
                    <a:p>
                      <a:endParaRPr lang="en-SG" dirty="0"/>
                    </a:p>
                  </a:txBody>
                  <a:tcPr/>
                </a:tc>
                <a:tc>
                  <a:txBody>
                    <a:bodyPr/>
                    <a:lstStyle/>
                    <a:p>
                      <a:endParaRPr lang="en-SG" dirty="0"/>
                    </a:p>
                  </a:txBody>
                  <a:tcPr/>
                </a:tc>
                <a:tc>
                  <a:txBody>
                    <a:bodyPr/>
                    <a:lstStyle/>
                    <a:p>
                      <a:endParaRPr lang="en-SG" dirty="0"/>
                    </a:p>
                  </a:txBody>
                  <a:tcPr/>
                </a:tc>
                <a:extLst>
                  <a:ext uri="{0D108BD9-81ED-4DB2-BD59-A6C34878D82A}">
                    <a16:rowId xmlns:a16="http://schemas.microsoft.com/office/drawing/2014/main" val="663204879"/>
                  </a:ext>
                </a:extLst>
              </a:tr>
            </a:tbl>
          </a:graphicData>
        </a:graphic>
      </p:graphicFrame>
      <p:graphicFrame>
        <p:nvGraphicFramePr>
          <p:cNvPr id="8" name="Table 3">
            <a:extLst>
              <a:ext uri="{FF2B5EF4-FFF2-40B4-BE49-F238E27FC236}">
                <a16:creationId xmlns:a16="http://schemas.microsoft.com/office/drawing/2014/main" id="{EB0D31B4-61E0-4517-B573-D2656A61B493}"/>
              </a:ext>
            </a:extLst>
          </p:cNvPr>
          <p:cNvGraphicFramePr>
            <a:graphicFrameLocks noGrp="1"/>
          </p:cNvGraphicFramePr>
          <p:nvPr>
            <p:extLst>
              <p:ext uri="{D42A27DB-BD31-4B8C-83A1-F6EECF244321}">
                <p14:modId xmlns:p14="http://schemas.microsoft.com/office/powerpoint/2010/main" val="2200789068"/>
              </p:ext>
            </p:extLst>
          </p:nvPr>
        </p:nvGraphicFramePr>
        <p:xfrm>
          <a:off x="1214442" y="4001591"/>
          <a:ext cx="1947672" cy="304800"/>
        </p:xfrm>
        <a:graphic>
          <a:graphicData uri="http://schemas.openxmlformats.org/drawingml/2006/table">
            <a:tbl>
              <a:tblPr firstRow="1" bandRow="1">
                <a:tableStyleId>{2C030EB3-7B6D-48EB-B5A0-625C2C104895}</a:tableStyleId>
              </a:tblPr>
              <a:tblGrid>
                <a:gridCol w="324612">
                  <a:extLst>
                    <a:ext uri="{9D8B030D-6E8A-4147-A177-3AD203B41FA5}">
                      <a16:colId xmlns:a16="http://schemas.microsoft.com/office/drawing/2014/main" val="4262177104"/>
                    </a:ext>
                  </a:extLst>
                </a:gridCol>
                <a:gridCol w="324612">
                  <a:extLst>
                    <a:ext uri="{9D8B030D-6E8A-4147-A177-3AD203B41FA5}">
                      <a16:colId xmlns:a16="http://schemas.microsoft.com/office/drawing/2014/main" val="444719221"/>
                    </a:ext>
                  </a:extLst>
                </a:gridCol>
                <a:gridCol w="324612">
                  <a:extLst>
                    <a:ext uri="{9D8B030D-6E8A-4147-A177-3AD203B41FA5}">
                      <a16:colId xmlns:a16="http://schemas.microsoft.com/office/drawing/2014/main" val="503573122"/>
                    </a:ext>
                  </a:extLst>
                </a:gridCol>
                <a:gridCol w="324612">
                  <a:extLst>
                    <a:ext uri="{9D8B030D-6E8A-4147-A177-3AD203B41FA5}">
                      <a16:colId xmlns:a16="http://schemas.microsoft.com/office/drawing/2014/main" val="3810806040"/>
                    </a:ext>
                  </a:extLst>
                </a:gridCol>
                <a:gridCol w="324612">
                  <a:extLst>
                    <a:ext uri="{9D8B030D-6E8A-4147-A177-3AD203B41FA5}">
                      <a16:colId xmlns:a16="http://schemas.microsoft.com/office/drawing/2014/main" val="3984367829"/>
                    </a:ext>
                  </a:extLst>
                </a:gridCol>
                <a:gridCol w="324612">
                  <a:extLst>
                    <a:ext uri="{9D8B030D-6E8A-4147-A177-3AD203B41FA5}">
                      <a16:colId xmlns:a16="http://schemas.microsoft.com/office/drawing/2014/main" val="420078882"/>
                    </a:ext>
                  </a:extLst>
                </a:gridCol>
              </a:tblGrid>
              <a:tr h="185420">
                <a:tc>
                  <a:txBody>
                    <a:bodyPr/>
                    <a:lstStyle/>
                    <a:p>
                      <a:endParaRPr lang="en-SG" dirty="0"/>
                    </a:p>
                  </a:txBody>
                  <a:tcPr/>
                </a:tc>
                <a:tc>
                  <a:txBody>
                    <a:bodyPr/>
                    <a:lstStyle/>
                    <a:p>
                      <a:endParaRPr lang="en-SG" dirty="0"/>
                    </a:p>
                  </a:txBody>
                  <a:tcPr/>
                </a:tc>
                <a:tc>
                  <a:txBody>
                    <a:bodyPr/>
                    <a:lstStyle/>
                    <a:p>
                      <a:endParaRPr lang="en-SG" dirty="0"/>
                    </a:p>
                  </a:txBody>
                  <a:tcPr/>
                </a:tc>
                <a:tc>
                  <a:txBody>
                    <a:bodyPr/>
                    <a:lstStyle/>
                    <a:p>
                      <a:endParaRPr lang="en-SG" dirty="0"/>
                    </a:p>
                  </a:txBody>
                  <a:tcPr/>
                </a:tc>
                <a:tc>
                  <a:txBody>
                    <a:bodyPr/>
                    <a:lstStyle/>
                    <a:p>
                      <a:endParaRPr lang="en-SG" dirty="0"/>
                    </a:p>
                  </a:txBody>
                  <a:tcPr/>
                </a:tc>
                <a:tc>
                  <a:txBody>
                    <a:bodyPr/>
                    <a:lstStyle/>
                    <a:p>
                      <a:endParaRPr lang="en-SG" dirty="0"/>
                    </a:p>
                  </a:txBody>
                  <a:tcPr/>
                </a:tc>
                <a:extLst>
                  <a:ext uri="{0D108BD9-81ED-4DB2-BD59-A6C34878D82A}">
                    <a16:rowId xmlns:a16="http://schemas.microsoft.com/office/drawing/2014/main" val="663204879"/>
                  </a:ext>
                </a:extLst>
              </a:tr>
            </a:tbl>
          </a:graphicData>
        </a:graphic>
      </p:graphicFrame>
      <p:graphicFrame>
        <p:nvGraphicFramePr>
          <p:cNvPr id="9" name="Table 3">
            <a:extLst>
              <a:ext uri="{FF2B5EF4-FFF2-40B4-BE49-F238E27FC236}">
                <a16:creationId xmlns:a16="http://schemas.microsoft.com/office/drawing/2014/main" id="{C8AAB0C0-F88B-48FA-8FCF-D804EF1E0EA8}"/>
              </a:ext>
            </a:extLst>
          </p:cNvPr>
          <p:cNvGraphicFramePr>
            <a:graphicFrameLocks noGrp="1"/>
          </p:cNvGraphicFramePr>
          <p:nvPr>
            <p:extLst>
              <p:ext uri="{D42A27DB-BD31-4B8C-83A1-F6EECF244321}">
                <p14:modId xmlns:p14="http://schemas.microsoft.com/office/powerpoint/2010/main" val="2115706834"/>
              </p:ext>
            </p:extLst>
          </p:nvPr>
        </p:nvGraphicFramePr>
        <p:xfrm>
          <a:off x="5650976" y="3884530"/>
          <a:ext cx="1947672" cy="304800"/>
        </p:xfrm>
        <a:graphic>
          <a:graphicData uri="http://schemas.openxmlformats.org/drawingml/2006/table">
            <a:tbl>
              <a:tblPr firstRow="1" bandRow="1">
                <a:tableStyleId>{A978B726-2AFE-4137-B943-8604406FCCEC}</a:tableStyleId>
              </a:tblPr>
              <a:tblGrid>
                <a:gridCol w="324612">
                  <a:extLst>
                    <a:ext uri="{9D8B030D-6E8A-4147-A177-3AD203B41FA5}">
                      <a16:colId xmlns:a16="http://schemas.microsoft.com/office/drawing/2014/main" val="4262177104"/>
                    </a:ext>
                  </a:extLst>
                </a:gridCol>
                <a:gridCol w="324612">
                  <a:extLst>
                    <a:ext uri="{9D8B030D-6E8A-4147-A177-3AD203B41FA5}">
                      <a16:colId xmlns:a16="http://schemas.microsoft.com/office/drawing/2014/main" val="444719221"/>
                    </a:ext>
                  </a:extLst>
                </a:gridCol>
                <a:gridCol w="324612">
                  <a:extLst>
                    <a:ext uri="{9D8B030D-6E8A-4147-A177-3AD203B41FA5}">
                      <a16:colId xmlns:a16="http://schemas.microsoft.com/office/drawing/2014/main" val="503573122"/>
                    </a:ext>
                  </a:extLst>
                </a:gridCol>
                <a:gridCol w="324612">
                  <a:extLst>
                    <a:ext uri="{9D8B030D-6E8A-4147-A177-3AD203B41FA5}">
                      <a16:colId xmlns:a16="http://schemas.microsoft.com/office/drawing/2014/main" val="3810806040"/>
                    </a:ext>
                  </a:extLst>
                </a:gridCol>
                <a:gridCol w="324612">
                  <a:extLst>
                    <a:ext uri="{9D8B030D-6E8A-4147-A177-3AD203B41FA5}">
                      <a16:colId xmlns:a16="http://schemas.microsoft.com/office/drawing/2014/main" val="3984367829"/>
                    </a:ext>
                  </a:extLst>
                </a:gridCol>
                <a:gridCol w="324612">
                  <a:extLst>
                    <a:ext uri="{9D8B030D-6E8A-4147-A177-3AD203B41FA5}">
                      <a16:colId xmlns:a16="http://schemas.microsoft.com/office/drawing/2014/main" val="420078882"/>
                    </a:ext>
                  </a:extLst>
                </a:gridCol>
              </a:tblGrid>
              <a:tr h="185420">
                <a:tc>
                  <a:txBody>
                    <a:bodyPr/>
                    <a:lstStyle/>
                    <a:p>
                      <a:endParaRPr lang="en-SG" dirty="0"/>
                    </a:p>
                  </a:txBody>
                  <a:tcPr>
                    <a:solidFill>
                      <a:schemeClr val="accent6"/>
                    </a:solidFill>
                  </a:tcPr>
                </a:tc>
                <a:tc>
                  <a:txBody>
                    <a:bodyPr/>
                    <a:lstStyle/>
                    <a:p>
                      <a:endParaRPr lang="en-SG" dirty="0"/>
                    </a:p>
                  </a:txBody>
                  <a:tcPr>
                    <a:solidFill>
                      <a:schemeClr val="accent6"/>
                    </a:solidFill>
                  </a:tcPr>
                </a:tc>
                <a:tc>
                  <a:txBody>
                    <a:bodyPr/>
                    <a:lstStyle/>
                    <a:p>
                      <a:endParaRPr lang="en-SG" dirty="0"/>
                    </a:p>
                  </a:txBody>
                  <a:tcPr>
                    <a:solidFill>
                      <a:schemeClr val="accent6"/>
                    </a:solidFill>
                  </a:tcPr>
                </a:tc>
                <a:tc>
                  <a:txBody>
                    <a:bodyPr/>
                    <a:lstStyle/>
                    <a:p>
                      <a:endParaRPr lang="en-SG" dirty="0"/>
                    </a:p>
                  </a:txBody>
                  <a:tcPr>
                    <a:solidFill>
                      <a:schemeClr val="accent6"/>
                    </a:solidFill>
                  </a:tcPr>
                </a:tc>
                <a:tc>
                  <a:txBody>
                    <a:bodyPr/>
                    <a:lstStyle/>
                    <a:p>
                      <a:endParaRPr lang="en-SG" dirty="0"/>
                    </a:p>
                  </a:txBody>
                  <a:tcPr>
                    <a:solidFill>
                      <a:schemeClr val="accent6"/>
                    </a:solidFill>
                  </a:tcPr>
                </a:tc>
                <a:tc>
                  <a:txBody>
                    <a:bodyPr/>
                    <a:lstStyle/>
                    <a:p>
                      <a:endParaRPr lang="en-SG" dirty="0"/>
                    </a:p>
                  </a:txBody>
                  <a:tcPr>
                    <a:solidFill>
                      <a:schemeClr val="accent6"/>
                    </a:solidFill>
                  </a:tcPr>
                </a:tc>
                <a:extLst>
                  <a:ext uri="{0D108BD9-81ED-4DB2-BD59-A6C34878D82A}">
                    <a16:rowId xmlns:a16="http://schemas.microsoft.com/office/drawing/2014/main" val="663204879"/>
                  </a:ext>
                </a:extLst>
              </a:tr>
            </a:tbl>
          </a:graphicData>
        </a:graphic>
      </p:graphicFrame>
      <p:sp>
        <p:nvSpPr>
          <p:cNvPr id="10" name="TextBox 9">
            <a:extLst>
              <a:ext uri="{FF2B5EF4-FFF2-40B4-BE49-F238E27FC236}">
                <a16:creationId xmlns:a16="http://schemas.microsoft.com/office/drawing/2014/main" id="{14D66EA2-AB41-4B8D-B897-1765EF720DA5}"/>
              </a:ext>
            </a:extLst>
          </p:cNvPr>
          <p:cNvSpPr txBox="1"/>
          <p:nvPr/>
        </p:nvSpPr>
        <p:spPr>
          <a:xfrm>
            <a:off x="628650" y="1258970"/>
            <a:ext cx="4168590" cy="369332"/>
          </a:xfrm>
          <a:prstGeom prst="rect">
            <a:avLst/>
          </a:prstGeom>
          <a:noFill/>
        </p:spPr>
        <p:txBody>
          <a:bodyPr wrap="square" rtlCol="0">
            <a:spAutoFit/>
          </a:bodyPr>
          <a:lstStyle/>
          <a:p>
            <a:r>
              <a:rPr lang="en-US" sz="1800" dirty="0"/>
              <a:t>Represent the information into a vector </a:t>
            </a:r>
            <a:endParaRPr lang="en-SG" sz="1800" dirty="0"/>
          </a:p>
        </p:txBody>
      </p:sp>
      <p:graphicFrame>
        <p:nvGraphicFramePr>
          <p:cNvPr id="11" name="Table 3">
            <a:extLst>
              <a:ext uri="{FF2B5EF4-FFF2-40B4-BE49-F238E27FC236}">
                <a16:creationId xmlns:a16="http://schemas.microsoft.com/office/drawing/2014/main" id="{F935F03D-3455-44FF-80B7-21A426C762C6}"/>
              </a:ext>
            </a:extLst>
          </p:cNvPr>
          <p:cNvGraphicFramePr>
            <a:graphicFrameLocks noGrp="1"/>
          </p:cNvGraphicFramePr>
          <p:nvPr>
            <p:extLst>
              <p:ext uri="{D42A27DB-BD31-4B8C-83A1-F6EECF244321}">
                <p14:modId xmlns:p14="http://schemas.microsoft.com/office/powerpoint/2010/main" val="3672495289"/>
              </p:ext>
            </p:extLst>
          </p:nvPr>
        </p:nvGraphicFramePr>
        <p:xfrm>
          <a:off x="5346176" y="2452925"/>
          <a:ext cx="1947672" cy="304800"/>
        </p:xfrm>
        <a:graphic>
          <a:graphicData uri="http://schemas.openxmlformats.org/drawingml/2006/table">
            <a:tbl>
              <a:tblPr firstRow="1" bandRow="1">
                <a:tableStyleId>{A978B726-2AFE-4137-B943-8604406FCCEC}</a:tableStyleId>
              </a:tblPr>
              <a:tblGrid>
                <a:gridCol w="324612">
                  <a:extLst>
                    <a:ext uri="{9D8B030D-6E8A-4147-A177-3AD203B41FA5}">
                      <a16:colId xmlns:a16="http://schemas.microsoft.com/office/drawing/2014/main" val="4262177104"/>
                    </a:ext>
                  </a:extLst>
                </a:gridCol>
                <a:gridCol w="324612">
                  <a:extLst>
                    <a:ext uri="{9D8B030D-6E8A-4147-A177-3AD203B41FA5}">
                      <a16:colId xmlns:a16="http://schemas.microsoft.com/office/drawing/2014/main" val="444719221"/>
                    </a:ext>
                  </a:extLst>
                </a:gridCol>
                <a:gridCol w="324612">
                  <a:extLst>
                    <a:ext uri="{9D8B030D-6E8A-4147-A177-3AD203B41FA5}">
                      <a16:colId xmlns:a16="http://schemas.microsoft.com/office/drawing/2014/main" val="503573122"/>
                    </a:ext>
                  </a:extLst>
                </a:gridCol>
                <a:gridCol w="324612">
                  <a:extLst>
                    <a:ext uri="{9D8B030D-6E8A-4147-A177-3AD203B41FA5}">
                      <a16:colId xmlns:a16="http://schemas.microsoft.com/office/drawing/2014/main" val="3810806040"/>
                    </a:ext>
                  </a:extLst>
                </a:gridCol>
                <a:gridCol w="324612">
                  <a:extLst>
                    <a:ext uri="{9D8B030D-6E8A-4147-A177-3AD203B41FA5}">
                      <a16:colId xmlns:a16="http://schemas.microsoft.com/office/drawing/2014/main" val="3984367829"/>
                    </a:ext>
                  </a:extLst>
                </a:gridCol>
                <a:gridCol w="324612">
                  <a:extLst>
                    <a:ext uri="{9D8B030D-6E8A-4147-A177-3AD203B41FA5}">
                      <a16:colId xmlns:a16="http://schemas.microsoft.com/office/drawing/2014/main" val="420078882"/>
                    </a:ext>
                  </a:extLst>
                </a:gridCol>
              </a:tblGrid>
              <a:tr h="185420">
                <a:tc>
                  <a:txBody>
                    <a:bodyPr/>
                    <a:lstStyle/>
                    <a:p>
                      <a:endParaRPr lang="en-SG" dirty="0"/>
                    </a:p>
                  </a:txBody>
                  <a:tcPr>
                    <a:solidFill>
                      <a:srgbClr val="C00000"/>
                    </a:solidFill>
                  </a:tcPr>
                </a:tc>
                <a:tc>
                  <a:txBody>
                    <a:bodyPr/>
                    <a:lstStyle/>
                    <a:p>
                      <a:endParaRPr lang="en-SG" dirty="0"/>
                    </a:p>
                  </a:txBody>
                  <a:tcPr>
                    <a:solidFill>
                      <a:srgbClr val="C00000"/>
                    </a:solidFill>
                  </a:tcPr>
                </a:tc>
                <a:tc>
                  <a:txBody>
                    <a:bodyPr/>
                    <a:lstStyle/>
                    <a:p>
                      <a:endParaRPr lang="en-SG" dirty="0"/>
                    </a:p>
                  </a:txBody>
                  <a:tcPr>
                    <a:solidFill>
                      <a:srgbClr val="C00000"/>
                    </a:solidFill>
                  </a:tcPr>
                </a:tc>
                <a:tc>
                  <a:txBody>
                    <a:bodyPr/>
                    <a:lstStyle/>
                    <a:p>
                      <a:endParaRPr lang="en-SG" dirty="0"/>
                    </a:p>
                  </a:txBody>
                  <a:tcPr>
                    <a:solidFill>
                      <a:srgbClr val="C00000"/>
                    </a:solidFill>
                  </a:tcPr>
                </a:tc>
                <a:tc>
                  <a:txBody>
                    <a:bodyPr/>
                    <a:lstStyle/>
                    <a:p>
                      <a:endParaRPr lang="en-SG" dirty="0"/>
                    </a:p>
                  </a:txBody>
                  <a:tcPr>
                    <a:solidFill>
                      <a:srgbClr val="C00000"/>
                    </a:solidFill>
                  </a:tcPr>
                </a:tc>
                <a:tc>
                  <a:txBody>
                    <a:bodyPr/>
                    <a:lstStyle/>
                    <a:p>
                      <a:endParaRPr lang="en-SG" dirty="0"/>
                    </a:p>
                  </a:txBody>
                  <a:tcPr>
                    <a:solidFill>
                      <a:srgbClr val="C00000"/>
                    </a:solidFill>
                  </a:tcPr>
                </a:tc>
                <a:extLst>
                  <a:ext uri="{0D108BD9-81ED-4DB2-BD59-A6C34878D82A}">
                    <a16:rowId xmlns:a16="http://schemas.microsoft.com/office/drawing/2014/main" val="663204879"/>
                  </a:ext>
                </a:extLst>
              </a:tr>
            </a:tbl>
          </a:graphicData>
        </a:graphic>
      </p:graphicFrame>
      <p:graphicFrame>
        <p:nvGraphicFramePr>
          <p:cNvPr id="12" name="Table 3">
            <a:extLst>
              <a:ext uri="{FF2B5EF4-FFF2-40B4-BE49-F238E27FC236}">
                <a16:creationId xmlns:a16="http://schemas.microsoft.com/office/drawing/2014/main" id="{DA950339-1FF3-4E6E-BBAA-16636062FEC8}"/>
              </a:ext>
            </a:extLst>
          </p:cNvPr>
          <p:cNvGraphicFramePr>
            <a:graphicFrameLocks noGrp="1"/>
          </p:cNvGraphicFramePr>
          <p:nvPr>
            <p:extLst>
              <p:ext uri="{D42A27DB-BD31-4B8C-83A1-F6EECF244321}">
                <p14:modId xmlns:p14="http://schemas.microsoft.com/office/powerpoint/2010/main" val="3213257587"/>
              </p:ext>
            </p:extLst>
          </p:nvPr>
        </p:nvGraphicFramePr>
        <p:xfrm>
          <a:off x="3498503" y="4306574"/>
          <a:ext cx="1947672" cy="304800"/>
        </p:xfrm>
        <a:graphic>
          <a:graphicData uri="http://schemas.openxmlformats.org/drawingml/2006/table">
            <a:tbl>
              <a:tblPr firstRow="1" bandRow="1">
                <a:tableStyleId>{2C030EB3-7B6D-48EB-B5A0-625C2C104895}</a:tableStyleId>
              </a:tblPr>
              <a:tblGrid>
                <a:gridCol w="324612">
                  <a:extLst>
                    <a:ext uri="{9D8B030D-6E8A-4147-A177-3AD203B41FA5}">
                      <a16:colId xmlns:a16="http://schemas.microsoft.com/office/drawing/2014/main" val="4262177104"/>
                    </a:ext>
                  </a:extLst>
                </a:gridCol>
                <a:gridCol w="324612">
                  <a:extLst>
                    <a:ext uri="{9D8B030D-6E8A-4147-A177-3AD203B41FA5}">
                      <a16:colId xmlns:a16="http://schemas.microsoft.com/office/drawing/2014/main" val="444719221"/>
                    </a:ext>
                  </a:extLst>
                </a:gridCol>
                <a:gridCol w="324612">
                  <a:extLst>
                    <a:ext uri="{9D8B030D-6E8A-4147-A177-3AD203B41FA5}">
                      <a16:colId xmlns:a16="http://schemas.microsoft.com/office/drawing/2014/main" val="503573122"/>
                    </a:ext>
                  </a:extLst>
                </a:gridCol>
                <a:gridCol w="324612">
                  <a:extLst>
                    <a:ext uri="{9D8B030D-6E8A-4147-A177-3AD203B41FA5}">
                      <a16:colId xmlns:a16="http://schemas.microsoft.com/office/drawing/2014/main" val="3810806040"/>
                    </a:ext>
                  </a:extLst>
                </a:gridCol>
                <a:gridCol w="324612">
                  <a:extLst>
                    <a:ext uri="{9D8B030D-6E8A-4147-A177-3AD203B41FA5}">
                      <a16:colId xmlns:a16="http://schemas.microsoft.com/office/drawing/2014/main" val="3984367829"/>
                    </a:ext>
                  </a:extLst>
                </a:gridCol>
                <a:gridCol w="324612">
                  <a:extLst>
                    <a:ext uri="{9D8B030D-6E8A-4147-A177-3AD203B41FA5}">
                      <a16:colId xmlns:a16="http://schemas.microsoft.com/office/drawing/2014/main" val="420078882"/>
                    </a:ext>
                  </a:extLst>
                </a:gridCol>
              </a:tblGrid>
              <a:tr h="185420">
                <a:tc>
                  <a:txBody>
                    <a:bodyPr/>
                    <a:lstStyle/>
                    <a:p>
                      <a:endParaRPr lang="en-SG" dirty="0"/>
                    </a:p>
                  </a:txBody>
                  <a:tcPr>
                    <a:solidFill>
                      <a:srgbClr val="00B0F0"/>
                    </a:solidFill>
                  </a:tcPr>
                </a:tc>
                <a:tc>
                  <a:txBody>
                    <a:bodyPr/>
                    <a:lstStyle/>
                    <a:p>
                      <a:endParaRPr lang="en-SG" dirty="0"/>
                    </a:p>
                  </a:txBody>
                  <a:tcPr>
                    <a:solidFill>
                      <a:srgbClr val="00B0F0"/>
                    </a:solidFill>
                  </a:tcPr>
                </a:tc>
                <a:tc>
                  <a:txBody>
                    <a:bodyPr/>
                    <a:lstStyle/>
                    <a:p>
                      <a:endParaRPr lang="en-SG" dirty="0"/>
                    </a:p>
                  </a:txBody>
                  <a:tcPr>
                    <a:solidFill>
                      <a:srgbClr val="00B0F0"/>
                    </a:solidFill>
                  </a:tcPr>
                </a:tc>
                <a:tc>
                  <a:txBody>
                    <a:bodyPr/>
                    <a:lstStyle/>
                    <a:p>
                      <a:endParaRPr lang="en-SG" dirty="0"/>
                    </a:p>
                  </a:txBody>
                  <a:tcPr>
                    <a:solidFill>
                      <a:srgbClr val="00B0F0"/>
                    </a:solidFill>
                  </a:tcPr>
                </a:tc>
                <a:tc>
                  <a:txBody>
                    <a:bodyPr/>
                    <a:lstStyle/>
                    <a:p>
                      <a:endParaRPr lang="en-SG" dirty="0"/>
                    </a:p>
                  </a:txBody>
                  <a:tcPr>
                    <a:solidFill>
                      <a:srgbClr val="00B0F0"/>
                    </a:solidFill>
                  </a:tcPr>
                </a:tc>
                <a:tc>
                  <a:txBody>
                    <a:bodyPr/>
                    <a:lstStyle/>
                    <a:p>
                      <a:endParaRPr lang="en-SG" dirty="0"/>
                    </a:p>
                  </a:txBody>
                  <a:tcPr>
                    <a:solidFill>
                      <a:srgbClr val="00B0F0"/>
                    </a:solidFill>
                  </a:tcPr>
                </a:tc>
                <a:extLst>
                  <a:ext uri="{0D108BD9-81ED-4DB2-BD59-A6C34878D82A}">
                    <a16:rowId xmlns:a16="http://schemas.microsoft.com/office/drawing/2014/main" val="663204879"/>
                  </a:ext>
                </a:extLst>
              </a:tr>
            </a:tbl>
          </a:graphicData>
        </a:graphic>
      </p:graphicFrame>
      <p:sp>
        <p:nvSpPr>
          <p:cNvPr id="4" name="Slide Number Placeholder 3">
            <a:extLst>
              <a:ext uri="{FF2B5EF4-FFF2-40B4-BE49-F238E27FC236}">
                <a16:creationId xmlns:a16="http://schemas.microsoft.com/office/drawing/2014/main" id="{07F7AA77-4254-446A-AF3F-0C1648BC754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32</a:t>
            </a:fld>
            <a:endParaRPr lang="en"/>
          </a:p>
        </p:txBody>
      </p:sp>
    </p:spTree>
    <p:extLst>
      <p:ext uri="{BB962C8B-B14F-4D97-AF65-F5344CB8AC3E}">
        <p14:creationId xmlns:p14="http://schemas.microsoft.com/office/powerpoint/2010/main" val="19393503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latin typeface="Arial" panose="020B0604020202020204" pitchFamily="34" charset="0"/>
                <a:cs typeface="Arial" panose="020B0604020202020204" pitchFamily="34" charset="0"/>
              </a:rPr>
              <a:t>Examples – Design 1 </a:t>
            </a:r>
            <a:endParaRPr lang="en-SG" b="1" dirty="0">
              <a:solidFill>
                <a:schemeClr val="bg1"/>
              </a:solidFill>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BFD96174-6996-4318-9D5D-F9C53AB2FE58}"/>
              </a:ext>
            </a:extLst>
          </p:cNvPr>
          <p:cNvSpPr txBox="1"/>
          <p:nvPr/>
        </p:nvSpPr>
        <p:spPr>
          <a:xfrm>
            <a:off x="504753" y="1268044"/>
            <a:ext cx="2371505" cy="369332"/>
          </a:xfrm>
          <a:prstGeom prst="rect">
            <a:avLst/>
          </a:prstGeom>
          <a:noFill/>
        </p:spPr>
        <p:txBody>
          <a:bodyPr wrap="square">
            <a:spAutoFit/>
          </a:bodyPr>
          <a:lstStyle/>
          <a:p>
            <a:pPr>
              <a:spcAft>
                <a:spcPts val="1200"/>
              </a:spcAft>
            </a:pPr>
            <a:r>
              <a:rPr lang="en-SG" sz="1800" b="1" dirty="0"/>
              <a:t>GCN Layer 1</a:t>
            </a:r>
          </a:p>
        </p:txBody>
      </p:sp>
      <p:sp>
        <p:nvSpPr>
          <p:cNvPr id="30" name="TextBox 29">
            <a:extLst>
              <a:ext uri="{FF2B5EF4-FFF2-40B4-BE49-F238E27FC236}">
                <a16:creationId xmlns:a16="http://schemas.microsoft.com/office/drawing/2014/main" id="{31C6EBAA-B534-40F5-97C2-808D07366388}"/>
              </a:ext>
            </a:extLst>
          </p:cNvPr>
          <p:cNvSpPr txBox="1"/>
          <p:nvPr/>
        </p:nvSpPr>
        <p:spPr>
          <a:xfrm>
            <a:off x="2925996" y="1276387"/>
            <a:ext cx="3994403" cy="369332"/>
          </a:xfrm>
          <a:prstGeom prst="rect">
            <a:avLst/>
          </a:prstGeom>
          <a:noFill/>
        </p:spPr>
        <p:txBody>
          <a:bodyPr wrap="square">
            <a:spAutoFit/>
          </a:bodyPr>
          <a:lstStyle/>
          <a:p>
            <a:pPr algn="ctr">
              <a:spcAft>
                <a:spcPts val="1200"/>
              </a:spcAft>
            </a:pPr>
            <a:r>
              <a:rPr lang="en-SG" sz="1800" dirty="0"/>
              <a:t>Aggregate (Neighbours)</a:t>
            </a:r>
          </a:p>
        </p:txBody>
      </p:sp>
      <p:sp>
        <p:nvSpPr>
          <p:cNvPr id="32" name="TextBox 31">
            <a:extLst>
              <a:ext uri="{FF2B5EF4-FFF2-40B4-BE49-F238E27FC236}">
                <a16:creationId xmlns:a16="http://schemas.microsoft.com/office/drawing/2014/main" id="{E35EE741-F3EE-41FB-95FA-3A5492942F0F}"/>
              </a:ext>
            </a:extLst>
          </p:cNvPr>
          <p:cNvSpPr txBox="1"/>
          <p:nvPr/>
        </p:nvSpPr>
        <p:spPr>
          <a:xfrm>
            <a:off x="3041332" y="3931474"/>
            <a:ext cx="3994403" cy="369332"/>
          </a:xfrm>
          <a:prstGeom prst="rect">
            <a:avLst/>
          </a:prstGeom>
          <a:noFill/>
        </p:spPr>
        <p:txBody>
          <a:bodyPr wrap="square">
            <a:spAutoFit/>
          </a:bodyPr>
          <a:lstStyle/>
          <a:p>
            <a:pPr algn="ctr">
              <a:spcAft>
                <a:spcPts val="1200"/>
              </a:spcAft>
            </a:pPr>
            <a:r>
              <a:rPr lang="en-SG" sz="1800" dirty="0"/>
              <a:t>Output (Singer / Not Singer) </a:t>
            </a:r>
          </a:p>
        </p:txBody>
      </p:sp>
      <p:sp>
        <p:nvSpPr>
          <p:cNvPr id="5" name="Right Brace 4">
            <a:extLst>
              <a:ext uri="{FF2B5EF4-FFF2-40B4-BE49-F238E27FC236}">
                <a16:creationId xmlns:a16="http://schemas.microsoft.com/office/drawing/2014/main" id="{E20C74A3-0E9C-49B3-9C28-CBD984DFE2FD}"/>
              </a:ext>
            </a:extLst>
          </p:cNvPr>
          <p:cNvSpPr/>
          <p:nvPr/>
        </p:nvSpPr>
        <p:spPr>
          <a:xfrm>
            <a:off x="2615269" y="1322769"/>
            <a:ext cx="472965" cy="2978037"/>
          </a:xfrm>
          <a:prstGeom prst="righ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6" name="Arrow: Down 5">
            <a:extLst>
              <a:ext uri="{FF2B5EF4-FFF2-40B4-BE49-F238E27FC236}">
                <a16:creationId xmlns:a16="http://schemas.microsoft.com/office/drawing/2014/main" id="{216DAA52-3DEC-49F5-8E29-6184BAE6120D}"/>
              </a:ext>
            </a:extLst>
          </p:cNvPr>
          <p:cNvSpPr/>
          <p:nvPr/>
        </p:nvSpPr>
        <p:spPr>
          <a:xfrm>
            <a:off x="4837858" y="1778932"/>
            <a:ext cx="362349" cy="278134"/>
          </a:xfrm>
          <a:prstGeom prst="down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SG"/>
          </a:p>
        </p:txBody>
      </p:sp>
      <p:grpSp>
        <p:nvGrpSpPr>
          <p:cNvPr id="50" name="Group 49">
            <a:extLst>
              <a:ext uri="{FF2B5EF4-FFF2-40B4-BE49-F238E27FC236}">
                <a16:creationId xmlns:a16="http://schemas.microsoft.com/office/drawing/2014/main" id="{372CF554-9C4F-4A49-9CFA-E77C1FD14BA5}"/>
              </a:ext>
            </a:extLst>
          </p:cNvPr>
          <p:cNvGrpSpPr/>
          <p:nvPr/>
        </p:nvGrpSpPr>
        <p:grpSpPr>
          <a:xfrm>
            <a:off x="3394802" y="2285394"/>
            <a:ext cx="3440061" cy="1066411"/>
            <a:chOff x="3189850" y="2451263"/>
            <a:chExt cx="3440061" cy="1066411"/>
          </a:xfrm>
        </p:grpSpPr>
        <p:sp>
          <p:nvSpPr>
            <p:cNvPr id="3" name="Oval 2">
              <a:extLst>
                <a:ext uri="{FF2B5EF4-FFF2-40B4-BE49-F238E27FC236}">
                  <a16:creationId xmlns:a16="http://schemas.microsoft.com/office/drawing/2014/main" id="{BF90197C-ADDD-474E-8968-4C2E684BEC4F}"/>
                </a:ext>
              </a:extLst>
            </p:cNvPr>
            <p:cNvSpPr/>
            <p:nvPr/>
          </p:nvSpPr>
          <p:spPr>
            <a:xfrm>
              <a:off x="3189850" y="2451263"/>
              <a:ext cx="243371" cy="24337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9" name="Oval 18">
              <a:extLst>
                <a:ext uri="{FF2B5EF4-FFF2-40B4-BE49-F238E27FC236}">
                  <a16:creationId xmlns:a16="http://schemas.microsoft.com/office/drawing/2014/main" id="{CF903BEB-D6F7-43F6-9015-EDE786D24DA6}"/>
                </a:ext>
              </a:extLst>
            </p:cNvPr>
            <p:cNvSpPr/>
            <p:nvPr/>
          </p:nvSpPr>
          <p:spPr>
            <a:xfrm>
              <a:off x="3829188" y="2451263"/>
              <a:ext cx="243371" cy="24337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0" name="Oval 19">
              <a:extLst>
                <a:ext uri="{FF2B5EF4-FFF2-40B4-BE49-F238E27FC236}">
                  <a16:creationId xmlns:a16="http://schemas.microsoft.com/office/drawing/2014/main" id="{372173E4-2CEB-4072-802D-6E432E78F13A}"/>
                </a:ext>
              </a:extLst>
            </p:cNvPr>
            <p:cNvSpPr/>
            <p:nvPr/>
          </p:nvSpPr>
          <p:spPr>
            <a:xfrm>
              <a:off x="4468526" y="2451263"/>
              <a:ext cx="243371" cy="24337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1" name="Oval 20">
              <a:extLst>
                <a:ext uri="{FF2B5EF4-FFF2-40B4-BE49-F238E27FC236}">
                  <a16:creationId xmlns:a16="http://schemas.microsoft.com/office/drawing/2014/main" id="{E22BCF09-8597-43BC-A556-D1BCAE278197}"/>
                </a:ext>
              </a:extLst>
            </p:cNvPr>
            <p:cNvSpPr/>
            <p:nvPr/>
          </p:nvSpPr>
          <p:spPr>
            <a:xfrm>
              <a:off x="5107864" y="2451263"/>
              <a:ext cx="243371" cy="24337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2" name="Oval 21">
              <a:extLst>
                <a:ext uri="{FF2B5EF4-FFF2-40B4-BE49-F238E27FC236}">
                  <a16:creationId xmlns:a16="http://schemas.microsoft.com/office/drawing/2014/main" id="{9895F11B-12B5-456A-8A9E-7DD6156D4766}"/>
                </a:ext>
              </a:extLst>
            </p:cNvPr>
            <p:cNvSpPr/>
            <p:nvPr/>
          </p:nvSpPr>
          <p:spPr>
            <a:xfrm>
              <a:off x="5747202" y="2451263"/>
              <a:ext cx="243371" cy="24337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3" name="Oval 22">
              <a:extLst>
                <a:ext uri="{FF2B5EF4-FFF2-40B4-BE49-F238E27FC236}">
                  <a16:creationId xmlns:a16="http://schemas.microsoft.com/office/drawing/2014/main" id="{8359DFD9-7401-404D-9449-F482BE9B36D5}"/>
                </a:ext>
              </a:extLst>
            </p:cNvPr>
            <p:cNvSpPr/>
            <p:nvPr/>
          </p:nvSpPr>
          <p:spPr>
            <a:xfrm>
              <a:off x="6386540" y="2451263"/>
              <a:ext cx="243371" cy="24337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4" name="Oval 23">
              <a:extLst>
                <a:ext uri="{FF2B5EF4-FFF2-40B4-BE49-F238E27FC236}">
                  <a16:creationId xmlns:a16="http://schemas.microsoft.com/office/drawing/2014/main" id="{9E21A28F-97E9-4E98-87CB-5EB2F35B5D94}"/>
                </a:ext>
              </a:extLst>
            </p:cNvPr>
            <p:cNvSpPr/>
            <p:nvPr/>
          </p:nvSpPr>
          <p:spPr>
            <a:xfrm>
              <a:off x="4711897" y="3274303"/>
              <a:ext cx="243371" cy="24337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7" name="Straight Arrow Connector 6">
              <a:extLst>
                <a:ext uri="{FF2B5EF4-FFF2-40B4-BE49-F238E27FC236}">
                  <a16:creationId xmlns:a16="http://schemas.microsoft.com/office/drawing/2014/main" id="{0CDA11AB-7FD0-47A5-9455-E1671417ADBB}"/>
                </a:ext>
              </a:extLst>
            </p:cNvPr>
            <p:cNvCxnSpPr>
              <a:cxnSpLocks/>
              <a:stCxn id="3" idx="4"/>
              <a:endCxn id="24" idx="0"/>
            </p:cNvCxnSpPr>
            <p:nvPr/>
          </p:nvCxnSpPr>
          <p:spPr>
            <a:xfrm>
              <a:off x="3311536" y="2694634"/>
              <a:ext cx="1522047" cy="5796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94007DD8-334E-47CB-84E8-762922A117CC}"/>
                </a:ext>
              </a:extLst>
            </p:cNvPr>
            <p:cNvCxnSpPr>
              <a:cxnSpLocks/>
              <a:stCxn id="19" idx="4"/>
              <a:endCxn id="24" idx="0"/>
            </p:cNvCxnSpPr>
            <p:nvPr/>
          </p:nvCxnSpPr>
          <p:spPr>
            <a:xfrm>
              <a:off x="3950874" y="2694634"/>
              <a:ext cx="882709" cy="5796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57D322E8-C520-4F48-A3BC-23C8376F3D15}"/>
                </a:ext>
              </a:extLst>
            </p:cNvPr>
            <p:cNvCxnSpPr>
              <a:cxnSpLocks/>
              <a:stCxn id="20" idx="4"/>
              <a:endCxn id="24" idx="0"/>
            </p:cNvCxnSpPr>
            <p:nvPr/>
          </p:nvCxnSpPr>
          <p:spPr>
            <a:xfrm>
              <a:off x="4590212" y="2694634"/>
              <a:ext cx="243371" cy="5796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82D1A795-2352-4D50-9F3D-F6D24F1BD47B}"/>
                </a:ext>
              </a:extLst>
            </p:cNvPr>
            <p:cNvCxnSpPr>
              <a:cxnSpLocks/>
              <a:stCxn id="21" idx="4"/>
              <a:endCxn id="24" idx="0"/>
            </p:cNvCxnSpPr>
            <p:nvPr/>
          </p:nvCxnSpPr>
          <p:spPr>
            <a:xfrm flipH="1">
              <a:off x="4833583" y="2694634"/>
              <a:ext cx="395967" cy="5796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7E186528-2576-41D5-B964-D115232FB383}"/>
                </a:ext>
              </a:extLst>
            </p:cNvPr>
            <p:cNvCxnSpPr>
              <a:cxnSpLocks/>
              <a:stCxn id="22" idx="4"/>
              <a:endCxn id="24" idx="0"/>
            </p:cNvCxnSpPr>
            <p:nvPr/>
          </p:nvCxnSpPr>
          <p:spPr>
            <a:xfrm flipH="1">
              <a:off x="4833583" y="2694634"/>
              <a:ext cx="1035305" cy="5796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32A8C85A-6478-46DB-AD28-D261E88CC93A}"/>
                </a:ext>
              </a:extLst>
            </p:cNvPr>
            <p:cNvCxnSpPr>
              <a:cxnSpLocks/>
              <a:stCxn id="23" idx="4"/>
              <a:endCxn id="24" idx="0"/>
            </p:cNvCxnSpPr>
            <p:nvPr/>
          </p:nvCxnSpPr>
          <p:spPr>
            <a:xfrm flipH="1">
              <a:off x="4833583" y="2694634"/>
              <a:ext cx="1674643" cy="5796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64" name="Arrow: Down 63">
            <a:extLst>
              <a:ext uri="{FF2B5EF4-FFF2-40B4-BE49-F238E27FC236}">
                <a16:creationId xmlns:a16="http://schemas.microsoft.com/office/drawing/2014/main" id="{7087E1C3-8B23-4530-AECB-C6BA78F11956}"/>
              </a:ext>
            </a:extLst>
          </p:cNvPr>
          <p:cNvSpPr/>
          <p:nvPr/>
        </p:nvSpPr>
        <p:spPr>
          <a:xfrm>
            <a:off x="4837858" y="3626459"/>
            <a:ext cx="362349" cy="278134"/>
          </a:xfrm>
          <a:prstGeom prst="down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SG"/>
          </a:p>
        </p:txBody>
      </p:sp>
      <p:sp>
        <p:nvSpPr>
          <p:cNvPr id="4" name="Slide Number Placeholder 3">
            <a:extLst>
              <a:ext uri="{FF2B5EF4-FFF2-40B4-BE49-F238E27FC236}">
                <a16:creationId xmlns:a16="http://schemas.microsoft.com/office/drawing/2014/main" id="{992D16B3-DAEF-4FB4-9C5E-FAE62A87FF6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33</a:t>
            </a:fld>
            <a:endParaRPr lang="en"/>
          </a:p>
        </p:txBody>
      </p:sp>
      <p:sp>
        <p:nvSpPr>
          <p:cNvPr id="25" name="TextBox 24">
            <a:extLst>
              <a:ext uri="{FF2B5EF4-FFF2-40B4-BE49-F238E27FC236}">
                <a16:creationId xmlns:a16="http://schemas.microsoft.com/office/drawing/2014/main" id="{B1E89990-C40E-41E2-B530-808375DCD406}"/>
              </a:ext>
            </a:extLst>
          </p:cNvPr>
          <p:cNvSpPr txBox="1"/>
          <p:nvPr/>
        </p:nvSpPr>
        <p:spPr>
          <a:xfrm>
            <a:off x="1096003" y="4629854"/>
            <a:ext cx="7002354" cy="369332"/>
          </a:xfrm>
          <a:prstGeom prst="rect">
            <a:avLst/>
          </a:prstGeom>
          <a:noFill/>
        </p:spPr>
        <p:txBody>
          <a:bodyPr wrap="square">
            <a:spAutoFit/>
          </a:bodyPr>
          <a:lstStyle/>
          <a:p>
            <a:pPr algn="ctr">
              <a:spcAft>
                <a:spcPts val="1200"/>
              </a:spcAft>
            </a:pPr>
            <a:r>
              <a:rPr lang="en-SG" sz="1800" i="1" dirty="0">
                <a:solidFill>
                  <a:srgbClr val="0070C0"/>
                </a:solidFill>
              </a:rPr>
              <a:t>Just considering neighbour from 1 distance away</a:t>
            </a:r>
          </a:p>
        </p:txBody>
      </p:sp>
    </p:spTree>
    <p:extLst>
      <p:ext uri="{BB962C8B-B14F-4D97-AF65-F5344CB8AC3E}">
        <p14:creationId xmlns:p14="http://schemas.microsoft.com/office/powerpoint/2010/main" val="25543105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latin typeface="Arial" panose="020B0604020202020204" pitchFamily="34" charset="0"/>
                <a:cs typeface="Arial" panose="020B0604020202020204" pitchFamily="34" charset="0"/>
              </a:rPr>
              <a:t>Examples – Design 2 </a:t>
            </a:r>
            <a:endParaRPr lang="en-SG" b="1" dirty="0">
              <a:solidFill>
                <a:schemeClr val="bg1"/>
              </a:solidFill>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BFD96174-6996-4318-9D5D-F9C53AB2FE58}"/>
              </a:ext>
            </a:extLst>
          </p:cNvPr>
          <p:cNvSpPr txBox="1"/>
          <p:nvPr/>
        </p:nvSpPr>
        <p:spPr>
          <a:xfrm>
            <a:off x="504753" y="1268044"/>
            <a:ext cx="2371505" cy="369332"/>
          </a:xfrm>
          <a:prstGeom prst="rect">
            <a:avLst/>
          </a:prstGeom>
          <a:noFill/>
        </p:spPr>
        <p:txBody>
          <a:bodyPr wrap="square">
            <a:spAutoFit/>
          </a:bodyPr>
          <a:lstStyle/>
          <a:p>
            <a:pPr>
              <a:spcAft>
                <a:spcPts val="1200"/>
              </a:spcAft>
            </a:pPr>
            <a:r>
              <a:rPr lang="en-SG" sz="1800" b="1" dirty="0"/>
              <a:t>GCN Layer 1</a:t>
            </a:r>
          </a:p>
        </p:txBody>
      </p:sp>
      <p:sp>
        <p:nvSpPr>
          <p:cNvPr id="30" name="TextBox 29">
            <a:extLst>
              <a:ext uri="{FF2B5EF4-FFF2-40B4-BE49-F238E27FC236}">
                <a16:creationId xmlns:a16="http://schemas.microsoft.com/office/drawing/2014/main" id="{31C6EBAA-B534-40F5-97C2-808D07366388}"/>
              </a:ext>
            </a:extLst>
          </p:cNvPr>
          <p:cNvSpPr txBox="1"/>
          <p:nvPr/>
        </p:nvSpPr>
        <p:spPr>
          <a:xfrm>
            <a:off x="2925996" y="1276387"/>
            <a:ext cx="3994403" cy="369332"/>
          </a:xfrm>
          <a:prstGeom prst="rect">
            <a:avLst/>
          </a:prstGeom>
          <a:noFill/>
        </p:spPr>
        <p:txBody>
          <a:bodyPr wrap="square">
            <a:spAutoFit/>
          </a:bodyPr>
          <a:lstStyle/>
          <a:p>
            <a:pPr algn="ctr">
              <a:spcAft>
                <a:spcPts val="1200"/>
              </a:spcAft>
            </a:pPr>
            <a:r>
              <a:rPr lang="en-SG" sz="1800" dirty="0"/>
              <a:t>Aggregate (Neighbours)</a:t>
            </a:r>
          </a:p>
        </p:txBody>
      </p:sp>
      <p:sp>
        <p:nvSpPr>
          <p:cNvPr id="32" name="TextBox 31">
            <a:extLst>
              <a:ext uri="{FF2B5EF4-FFF2-40B4-BE49-F238E27FC236}">
                <a16:creationId xmlns:a16="http://schemas.microsoft.com/office/drawing/2014/main" id="{E35EE741-F3EE-41FB-95FA-3A5492942F0F}"/>
              </a:ext>
            </a:extLst>
          </p:cNvPr>
          <p:cNvSpPr txBox="1"/>
          <p:nvPr/>
        </p:nvSpPr>
        <p:spPr>
          <a:xfrm>
            <a:off x="4126982" y="3909300"/>
            <a:ext cx="1972387" cy="369332"/>
          </a:xfrm>
          <a:prstGeom prst="rect">
            <a:avLst/>
          </a:prstGeom>
          <a:noFill/>
        </p:spPr>
        <p:txBody>
          <a:bodyPr wrap="square">
            <a:spAutoFit/>
          </a:bodyPr>
          <a:lstStyle/>
          <a:p>
            <a:pPr algn="ctr">
              <a:spcAft>
                <a:spcPts val="1200"/>
              </a:spcAft>
            </a:pPr>
            <a:r>
              <a:rPr lang="en-SG" sz="1800" dirty="0"/>
              <a:t>Hidden state</a:t>
            </a:r>
          </a:p>
        </p:txBody>
      </p:sp>
      <p:sp>
        <p:nvSpPr>
          <p:cNvPr id="5" name="Right Brace 4">
            <a:extLst>
              <a:ext uri="{FF2B5EF4-FFF2-40B4-BE49-F238E27FC236}">
                <a16:creationId xmlns:a16="http://schemas.microsoft.com/office/drawing/2014/main" id="{E20C74A3-0E9C-49B3-9C28-CBD984DFE2FD}"/>
              </a:ext>
            </a:extLst>
          </p:cNvPr>
          <p:cNvSpPr/>
          <p:nvPr/>
        </p:nvSpPr>
        <p:spPr>
          <a:xfrm>
            <a:off x="2615269" y="1322768"/>
            <a:ext cx="472965" cy="2989349"/>
          </a:xfrm>
          <a:prstGeom prst="righ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6" name="Arrow: Down 5">
            <a:extLst>
              <a:ext uri="{FF2B5EF4-FFF2-40B4-BE49-F238E27FC236}">
                <a16:creationId xmlns:a16="http://schemas.microsoft.com/office/drawing/2014/main" id="{216DAA52-3DEC-49F5-8E29-6184BAE6120D}"/>
              </a:ext>
            </a:extLst>
          </p:cNvPr>
          <p:cNvSpPr/>
          <p:nvPr/>
        </p:nvSpPr>
        <p:spPr>
          <a:xfrm>
            <a:off x="4837858" y="1778932"/>
            <a:ext cx="362349" cy="278134"/>
          </a:xfrm>
          <a:prstGeom prst="down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SG"/>
          </a:p>
        </p:txBody>
      </p:sp>
      <p:grpSp>
        <p:nvGrpSpPr>
          <p:cNvPr id="74" name="Group 73">
            <a:extLst>
              <a:ext uri="{FF2B5EF4-FFF2-40B4-BE49-F238E27FC236}">
                <a16:creationId xmlns:a16="http://schemas.microsoft.com/office/drawing/2014/main" id="{4F1BEB3C-123E-4024-A874-EDE52DE040E0}"/>
              </a:ext>
            </a:extLst>
          </p:cNvPr>
          <p:cNvGrpSpPr/>
          <p:nvPr/>
        </p:nvGrpSpPr>
        <p:grpSpPr>
          <a:xfrm>
            <a:off x="3462535" y="2158845"/>
            <a:ext cx="3039865" cy="1609565"/>
            <a:chOff x="3394802" y="2285394"/>
            <a:chExt cx="3440061" cy="1821462"/>
          </a:xfrm>
        </p:grpSpPr>
        <p:sp>
          <p:nvSpPr>
            <p:cNvPr id="3" name="Oval 2">
              <a:extLst>
                <a:ext uri="{FF2B5EF4-FFF2-40B4-BE49-F238E27FC236}">
                  <a16:creationId xmlns:a16="http://schemas.microsoft.com/office/drawing/2014/main" id="{BF90197C-ADDD-474E-8968-4C2E684BEC4F}"/>
                </a:ext>
              </a:extLst>
            </p:cNvPr>
            <p:cNvSpPr/>
            <p:nvPr/>
          </p:nvSpPr>
          <p:spPr>
            <a:xfrm>
              <a:off x="3394802" y="2285394"/>
              <a:ext cx="243371" cy="24337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9" name="Oval 18">
              <a:extLst>
                <a:ext uri="{FF2B5EF4-FFF2-40B4-BE49-F238E27FC236}">
                  <a16:creationId xmlns:a16="http://schemas.microsoft.com/office/drawing/2014/main" id="{CF903BEB-D6F7-43F6-9015-EDE786D24DA6}"/>
                </a:ext>
              </a:extLst>
            </p:cNvPr>
            <p:cNvSpPr/>
            <p:nvPr/>
          </p:nvSpPr>
          <p:spPr>
            <a:xfrm>
              <a:off x="4034140" y="2285394"/>
              <a:ext cx="243371" cy="24337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0" name="Oval 19">
              <a:extLst>
                <a:ext uri="{FF2B5EF4-FFF2-40B4-BE49-F238E27FC236}">
                  <a16:creationId xmlns:a16="http://schemas.microsoft.com/office/drawing/2014/main" id="{372173E4-2CEB-4072-802D-6E432E78F13A}"/>
                </a:ext>
              </a:extLst>
            </p:cNvPr>
            <p:cNvSpPr/>
            <p:nvPr/>
          </p:nvSpPr>
          <p:spPr>
            <a:xfrm>
              <a:off x="4673478" y="2285394"/>
              <a:ext cx="243371" cy="24337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1" name="Oval 20">
              <a:extLst>
                <a:ext uri="{FF2B5EF4-FFF2-40B4-BE49-F238E27FC236}">
                  <a16:creationId xmlns:a16="http://schemas.microsoft.com/office/drawing/2014/main" id="{E22BCF09-8597-43BC-A556-D1BCAE278197}"/>
                </a:ext>
              </a:extLst>
            </p:cNvPr>
            <p:cNvSpPr/>
            <p:nvPr/>
          </p:nvSpPr>
          <p:spPr>
            <a:xfrm>
              <a:off x="5312816" y="2285394"/>
              <a:ext cx="243371" cy="24337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2" name="Oval 21">
              <a:extLst>
                <a:ext uri="{FF2B5EF4-FFF2-40B4-BE49-F238E27FC236}">
                  <a16:creationId xmlns:a16="http://schemas.microsoft.com/office/drawing/2014/main" id="{9895F11B-12B5-456A-8A9E-7DD6156D4766}"/>
                </a:ext>
              </a:extLst>
            </p:cNvPr>
            <p:cNvSpPr/>
            <p:nvPr/>
          </p:nvSpPr>
          <p:spPr>
            <a:xfrm>
              <a:off x="5952154" y="2285394"/>
              <a:ext cx="243371" cy="24337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3" name="Oval 22">
              <a:extLst>
                <a:ext uri="{FF2B5EF4-FFF2-40B4-BE49-F238E27FC236}">
                  <a16:creationId xmlns:a16="http://schemas.microsoft.com/office/drawing/2014/main" id="{8359DFD9-7401-404D-9449-F482BE9B36D5}"/>
                </a:ext>
              </a:extLst>
            </p:cNvPr>
            <p:cNvSpPr/>
            <p:nvPr/>
          </p:nvSpPr>
          <p:spPr>
            <a:xfrm>
              <a:off x="6591492" y="2285394"/>
              <a:ext cx="243371" cy="24337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4" name="Oval 23">
              <a:extLst>
                <a:ext uri="{FF2B5EF4-FFF2-40B4-BE49-F238E27FC236}">
                  <a16:creationId xmlns:a16="http://schemas.microsoft.com/office/drawing/2014/main" id="{9E21A28F-97E9-4E98-87CB-5EB2F35B5D94}"/>
                </a:ext>
              </a:extLst>
            </p:cNvPr>
            <p:cNvSpPr/>
            <p:nvPr/>
          </p:nvSpPr>
          <p:spPr>
            <a:xfrm>
              <a:off x="4276822" y="3860199"/>
              <a:ext cx="243371" cy="24337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7" name="Straight Arrow Connector 6">
              <a:extLst>
                <a:ext uri="{FF2B5EF4-FFF2-40B4-BE49-F238E27FC236}">
                  <a16:creationId xmlns:a16="http://schemas.microsoft.com/office/drawing/2014/main" id="{0CDA11AB-7FD0-47A5-9455-E1671417ADBB}"/>
                </a:ext>
              </a:extLst>
            </p:cNvPr>
            <p:cNvCxnSpPr>
              <a:cxnSpLocks/>
              <a:stCxn id="3" idx="4"/>
              <a:endCxn id="24" idx="0"/>
            </p:cNvCxnSpPr>
            <p:nvPr/>
          </p:nvCxnSpPr>
          <p:spPr>
            <a:xfrm>
              <a:off x="3516488" y="2528765"/>
              <a:ext cx="882020" cy="13314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94007DD8-334E-47CB-84E8-762922A117CC}"/>
                </a:ext>
              </a:extLst>
            </p:cNvPr>
            <p:cNvCxnSpPr>
              <a:cxnSpLocks/>
              <a:stCxn id="19" idx="4"/>
              <a:endCxn id="24" idx="0"/>
            </p:cNvCxnSpPr>
            <p:nvPr/>
          </p:nvCxnSpPr>
          <p:spPr>
            <a:xfrm>
              <a:off x="4155826" y="2528765"/>
              <a:ext cx="242682" cy="13314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57D322E8-C520-4F48-A3BC-23C8376F3D15}"/>
                </a:ext>
              </a:extLst>
            </p:cNvPr>
            <p:cNvCxnSpPr>
              <a:cxnSpLocks/>
              <a:stCxn id="20" idx="4"/>
              <a:endCxn id="24" idx="0"/>
            </p:cNvCxnSpPr>
            <p:nvPr/>
          </p:nvCxnSpPr>
          <p:spPr>
            <a:xfrm flipH="1">
              <a:off x="4398508" y="2528765"/>
              <a:ext cx="396657" cy="13314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82D1A795-2352-4D50-9F3D-F6D24F1BD47B}"/>
                </a:ext>
              </a:extLst>
            </p:cNvPr>
            <p:cNvCxnSpPr>
              <a:cxnSpLocks/>
              <a:stCxn id="21" idx="4"/>
              <a:endCxn id="24" idx="0"/>
            </p:cNvCxnSpPr>
            <p:nvPr/>
          </p:nvCxnSpPr>
          <p:spPr>
            <a:xfrm flipH="1">
              <a:off x="4398508" y="2528765"/>
              <a:ext cx="1035994" cy="13314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7E186528-2576-41D5-B964-D115232FB383}"/>
                </a:ext>
              </a:extLst>
            </p:cNvPr>
            <p:cNvCxnSpPr>
              <a:cxnSpLocks/>
              <a:stCxn id="22" idx="4"/>
              <a:endCxn id="24" idx="0"/>
            </p:cNvCxnSpPr>
            <p:nvPr/>
          </p:nvCxnSpPr>
          <p:spPr>
            <a:xfrm flipH="1">
              <a:off x="4398508" y="2528765"/>
              <a:ext cx="1675332" cy="13314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32A8C85A-6478-46DB-AD28-D261E88CC93A}"/>
                </a:ext>
              </a:extLst>
            </p:cNvPr>
            <p:cNvCxnSpPr>
              <a:cxnSpLocks/>
              <a:stCxn id="23" idx="4"/>
              <a:endCxn id="24" idx="0"/>
            </p:cNvCxnSpPr>
            <p:nvPr/>
          </p:nvCxnSpPr>
          <p:spPr>
            <a:xfrm flipH="1">
              <a:off x="4398508" y="2528765"/>
              <a:ext cx="2314670" cy="13314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92C60F7F-DD86-429B-AFF1-0FFDEBFB3FDA}"/>
                </a:ext>
              </a:extLst>
            </p:cNvPr>
            <p:cNvSpPr/>
            <p:nvPr/>
          </p:nvSpPr>
          <p:spPr>
            <a:xfrm>
              <a:off x="5028513" y="3863485"/>
              <a:ext cx="243371" cy="24337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5" name="Oval 34">
              <a:extLst>
                <a:ext uri="{FF2B5EF4-FFF2-40B4-BE49-F238E27FC236}">
                  <a16:creationId xmlns:a16="http://schemas.microsoft.com/office/drawing/2014/main" id="{FBD43A97-6CAB-4F58-B7D0-3FDF3627EDEB}"/>
                </a:ext>
              </a:extLst>
            </p:cNvPr>
            <p:cNvSpPr/>
            <p:nvPr/>
          </p:nvSpPr>
          <p:spPr>
            <a:xfrm>
              <a:off x="5783722" y="3863485"/>
              <a:ext cx="243371" cy="24337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36" name="Straight Arrow Connector 35">
              <a:extLst>
                <a:ext uri="{FF2B5EF4-FFF2-40B4-BE49-F238E27FC236}">
                  <a16:creationId xmlns:a16="http://schemas.microsoft.com/office/drawing/2014/main" id="{465A2B9C-7B74-4760-A709-F53EE0DFC705}"/>
                </a:ext>
              </a:extLst>
            </p:cNvPr>
            <p:cNvCxnSpPr>
              <a:cxnSpLocks/>
              <a:stCxn id="3" idx="4"/>
              <a:endCxn id="28" idx="0"/>
            </p:cNvCxnSpPr>
            <p:nvPr/>
          </p:nvCxnSpPr>
          <p:spPr>
            <a:xfrm>
              <a:off x="3516488" y="2528765"/>
              <a:ext cx="1633711" cy="13347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D7912EA0-482B-4F1A-8326-7868A0506727}"/>
                </a:ext>
              </a:extLst>
            </p:cNvPr>
            <p:cNvCxnSpPr>
              <a:cxnSpLocks/>
              <a:stCxn id="3" idx="4"/>
              <a:endCxn id="35" idx="0"/>
            </p:cNvCxnSpPr>
            <p:nvPr/>
          </p:nvCxnSpPr>
          <p:spPr>
            <a:xfrm>
              <a:off x="3516488" y="2528765"/>
              <a:ext cx="2388920" cy="13347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E3F04A21-04CD-4D6A-BC0B-F68E5B9630FA}"/>
                </a:ext>
              </a:extLst>
            </p:cNvPr>
            <p:cNvCxnSpPr>
              <a:cxnSpLocks/>
              <a:stCxn id="19" idx="4"/>
              <a:endCxn id="28" idx="0"/>
            </p:cNvCxnSpPr>
            <p:nvPr/>
          </p:nvCxnSpPr>
          <p:spPr>
            <a:xfrm>
              <a:off x="4155826" y="2528765"/>
              <a:ext cx="994373" cy="13347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BC318A03-10FA-44E5-9D57-A41F72859461}"/>
                </a:ext>
              </a:extLst>
            </p:cNvPr>
            <p:cNvCxnSpPr>
              <a:cxnSpLocks/>
              <a:stCxn id="19" idx="4"/>
              <a:endCxn id="35" idx="0"/>
            </p:cNvCxnSpPr>
            <p:nvPr/>
          </p:nvCxnSpPr>
          <p:spPr>
            <a:xfrm>
              <a:off x="4155826" y="2528765"/>
              <a:ext cx="1749582" cy="13347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F79C8A3A-1278-4E4F-8DA3-89ED50606C48}"/>
                </a:ext>
              </a:extLst>
            </p:cNvPr>
            <p:cNvCxnSpPr>
              <a:cxnSpLocks/>
              <a:stCxn id="20" idx="4"/>
              <a:endCxn id="28" idx="0"/>
            </p:cNvCxnSpPr>
            <p:nvPr/>
          </p:nvCxnSpPr>
          <p:spPr>
            <a:xfrm>
              <a:off x="4795165" y="2528765"/>
              <a:ext cx="355035" cy="13347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B276A90B-E1B4-48E7-AD4A-0CB6D20B2076}"/>
                </a:ext>
              </a:extLst>
            </p:cNvPr>
            <p:cNvCxnSpPr>
              <a:cxnSpLocks/>
              <a:stCxn id="20" idx="4"/>
              <a:endCxn id="35" idx="0"/>
            </p:cNvCxnSpPr>
            <p:nvPr/>
          </p:nvCxnSpPr>
          <p:spPr>
            <a:xfrm>
              <a:off x="4795165" y="2528765"/>
              <a:ext cx="1110243" cy="13347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897C3E5F-EB9A-4B47-8071-58CB20962899}"/>
                </a:ext>
              </a:extLst>
            </p:cNvPr>
            <p:cNvCxnSpPr>
              <a:cxnSpLocks/>
              <a:stCxn id="21" idx="4"/>
              <a:endCxn id="28" idx="0"/>
            </p:cNvCxnSpPr>
            <p:nvPr/>
          </p:nvCxnSpPr>
          <p:spPr>
            <a:xfrm flipH="1">
              <a:off x="5150199" y="2528765"/>
              <a:ext cx="284303" cy="13347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28CC5B50-B987-4989-972E-4411094CC889}"/>
                </a:ext>
              </a:extLst>
            </p:cNvPr>
            <p:cNvCxnSpPr>
              <a:cxnSpLocks/>
              <a:stCxn id="21" idx="4"/>
              <a:endCxn id="35" idx="0"/>
            </p:cNvCxnSpPr>
            <p:nvPr/>
          </p:nvCxnSpPr>
          <p:spPr>
            <a:xfrm>
              <a:off x="5434502" y="2528765"/>
              <a:ext cx="470905" cy="13347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3713D457-C131-45E2-8EFD-7E937C289AE5}"/>
                </a:ext>
              </a:extLst>
            </p:cNvPr>
            <p:cNvCxnSpPr>
              <a:cxnSpLocks/>
              <a:stCxn id="22" idx="4"/>
              <a:endCxn id="28" idx="0"/>
            </p:cNvCxnSpPr>
            <p:nvPr/>
          </p:nvCxnSpPr>
          <p:spPr>
            <a:xfrm flipH="1">
              <a:off x="5150199" y="2528765"/>
              <a:ext cx="923641" cy="13347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05E66EB8-0CFB-4C39-B5A8-C328598F91BC}"/>
                </a:ext>
              </a:extLst>
            </p:cNvPr>
            <p:cNvCxnSpPr>
              <a:cxnSpLocks/>
              <a:stCxn id="22" idx="4"/>
              <a:endCxn id="35" idx="0"/>
            </p:cNvCxnSpPr>
            <p:nvPr/>
          </p:nvCxnSpPr>
          <p:spPr>
            <a:xfrm flipH="1">
              <a:off x="5905408" y="2528765"/>
              <a:ext cx="168432" cy="13347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3985CF09-853C-4FDE-A001-E1A8A41A4F04}"/>
                </a:ext>
              </a:extLst>
            </p:cNvPr>
            <p:cNvCxnSpPr>
              <a:cxnSpLocks/>
              <a:stCxn id="23" idx="4"/>
              <a:endCxn id="28" idx="0"/>
            </p:cNvCxnSpPr>
            <p:nvPr/>
          </p:nvCxnSpPr>
          <p:spPr>
            <a:xfrm flipH="1">
              <a:off x="5150199" y="2528765"/>
              <a:ext cx="1562979" cy="13347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77AE6E78-6CFE-4FA5-B81B-69C77D5924C9}"/>
                </a:ext>
              </a:extLst>
            </p:cNvPr>
            <p:cNvCxnSpPr>
              <a:cxnSpLocks/>
              <a:stCxn id="23" idx="4"/>
              <a:endCxn id="35" idx="0"/>
            </p:cNvCxnSpPr>
            <p:nvPr/>
          </p:nvCxnSpPr>
          <p:spPr>
            <a:xfrm flipH="1">
              <a:off x="5905408" y="2528765"/>
              <a:ext cx="807770" cy="13347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95" name="Slide Number Placeholder 94">
            <a:extLst>
              <a:ext uri="{FF2B5EF4-FFF2-40B4-BE49-F238E27FC236}">
                <a16:creationId xmlns:a16="http://schemas.microsoft.com/office/drawing/2014/main" id="{F47E7AC2-C095-4C94-8247-8F3F289E04F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34</a:t>
            </a:fld>
            <a:endParaRPr lang="en"/>
          </a:p>
        </p:txBody>
      </p:sp>
    </p:spTree>
    <p:extLst>
      <p:ext uri="{BB962C8B-B14F-4D97-AF65-F5344CB8AC3E}">
        <p14:creationId xmlns:p14="http://schemas.microsoft.com/office/powerpoint/2010/main" val="5026251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latin typeface="Arial" panose="020B0604020202020204" pitchFamily="34" charset="0"/>
                <a:cs typeface="Arial" panose="020B0604020202020204" pitchFamily="34" charset="0"/>
              </a:rPr>
              <a:t>Examples – Design 2</a:t>
            </a:r>
            <a:endParaRPr lang="en-SG" b="1" dirty="0">
              <a:solidFill>
                <a:schemeClr val="bg1"/>
              </a:solidFill>
              <a:latin typeface="Arial" panose="020B0604020202020204" pitchFamily="34" charset="0"/>
              <a:cs typeface="Arial" panose="020B0604020202020204" pitchFamily="34" charset="0"/>
            </a:endParaRPr>
          </a:p>
        </p:txBody>
      </p:sp>
      <p:pic>
        <p:nvPicPr>
          <p:cNvPr id="15" name="Picture 14">
            <a:extLst>
              <a:ext uri="{FF2B5EF4-FFF2-40B4-BE49-F238E27FC236}">
                <a16:creationId xmlns:a16="http://schemas.microsoft.com/office/drawing/2014/main" id="{A9D40632-9D87-4C08-9175-526189BAFD7E}"/>
              </a:ext>
            </a:extLst>
          </p:cNvPr>
          <p:cNvPicPr>
            <a:picLocks noChangeAspect="1"/>
          </p:cNvPicPr>
          <p:nvPr/>
        </p:nvPicPr>
        <p:blipFill>
          <a:blip r:embed="rId2"/>
          <a:stretch>
            <a:fillRect/>
          </a:stretch>
        </p:blipFill>
        <p:spPr>
          <a:xfrm>
            <a:off x="2840211" y="2274791"/>
            <a:ext cx="3264256" cy="2158449"/>
          </a:xfrm>
          <a:prstGeom prst="rect">
            <a:avLst/>
          </a:prstGeom>
        </p:spPr>
      </p:pic>
      <p:graphicFrame>
        <p:nvGraphicFramePr>
          <p:cNvPr id="3" name="Table 3">
            <a:extLst>
              <a:ext uri="{FF2B5EF4-FFF2-40B4-BE49-F238E27FC236}">
                <a16:creationId xmlns:a16="http://schemas.microsoft.com/office/drawing/2014/main" id="{2163ADA8-3837-430E-8874-6124162ED7EB}"/>
              </a:ext>
            </a:extLst>
          </p:cNvPr>
          <p:cNvGraphicFramePr>
            <a:graphicFrameLocks noGrp="1"/>
          </p:cNvGraphicFramePr>
          <p:nvPr/>
        </p:nvGraphicFramePr>
        <p:xfrm>
          <a:off x="2524667" y="2423887"/>
          <a:ext cx="973836" cy="304800"/>
        </p:xfrm>
        <a:graphic>
          <a:graphicData uri="http://schemas.openxmlformats.org/drawingml/2006/table">
            <a:tbl>
              <a:tblPr firstRow="1" bandRow="1">
                <a:tableStyleId>{A978B726-2AFE-4137-B943-8604406FCCEC}</a:tableStyleId>
              </a:tblPr>
              <a:tblGrid>
                <a:gridCol w="324612">
                  <a:extLst>
                    <a:ext uri="{9D8B030D-6E8A-4147-A177-3AD203B41FA5}">
                      <a16:colId xmlns:a16="http://schemas.microsoft.com/office/drawing/2014/main" val="4262177104"/>
                    </a:ext>
                  </a:extLst>
                </a:gridCol>
                <a:gridCol w="324612">
                  <a:extLst>
                    <a:ext uri="{9D8B030D-6E8A-4147-A177-3AD203B41FA5}">
                      <a16:colId xmlns:a16="http://schemas.microsoft.com/office/drawing/2014/main" val="444719221"/>
                    </a:ext>
                  </a:extLst>
                </a:gridCol>
                <a:gridCol w="324612">
                  <a:extLst>
                    <a:ext uri="{9D8B030D-6E8A-4147-A177-3AD203B41FA5}">
                      <a16:colId xmlns:a16="http://schemas.microsoft.com/office/drawing/2014/main" val="503573122"/>
                    </a:ext>
                  </a:extLst>
                </a:gridCol>
              </a:tblGrid>
              <a:tr h="185420">
                <a:tc>
                  <a:txBody>
                    <a:bodyPr/>
                    <a:lstStyle/>
                    <a:p>
                      <a:endParaRPr lang="en-SG" dirty="0"/>
                    </a:p>
                  </a:txBody>
                  <a:tcPr/>
                </a:tc>
                <a:tc>
                  <a:txBody>
                    <a:bodyPr/>
                    <a:lstStyle/>
                    <a:p>
                      <a:endParaRPr lang="en-SG" dirty="0"/>
                    </a:p>
                  </a:txBody>
                  <a:tcPr/>
                </a:tc>
                <a:tc>
                  <a:txBody>
                    <a:bodyPr/>
                    <a:lstStyle/>
                    <a:p>
                      <a:endParaRPr lang="en-SG" dirty="0"/>
                    </a:p>
                  </a:txBody>
                  <a:tcPr/>
                </a:tc>
                <a:extLst>
                  <a:ext uri="{0D108BD9-81ED-4DB2-BD59-A6C34878D82A}">
                    <a16:rowId xmlns:a16="http://schemas.microsoft.com/office/drawing/2014/main" val="663204879"/>
                  </a:ext>
                </a:extLst>
              </a:tr>
            </a:tbl>
          </a:graphicData>
        </a:graphic>
      </p:graphicFrame>
      <p:graphicFrame>
        <p:nvGraphicFramePr>
          <p:cNvPr id="8" name="Table 3">
            <a:extLst>
              <a:ext uri="{FF2B5EF4-FFF2-40B4-BE49-F238E27FC236}">
                <a16:creationId xmlns:a16="http://schemas.microsoft.com/office/drawing/2014/main" id="{EB0D31B4-61E0-4517-B573-D2656A61B493}"/>
              </a:ext>
            </a:extLst>
          </p:cNvPr>
          <p:cNvGraphicFramePr>
            <a:graphicFrameLocks noGrp="1"/>
          </p:cNvGraphicFramePr>
          <p:nvPr/>
        </p:nvGraphicFramePr>
        <p:xfrm>
          <a:off x="1976442" y="3732130"/>
          <a:ext cx="973836" cy="304800"/>
        </p:xfrm>
        <a:graphic>
          <a:graphicData uri="http://schemas.openxmlformats.org/drawingml/2006/table">
            <a:tbl>
              <a:tblPr firstRow="1" bandRow="1">
                <a:tableStyleId>{2C030EB3-7B6D-48EB-B5A0-625C2C104895}</a:tableStyleId>
              </a:tblPr>
              <a:tblGrid>
                <a:gridCol w="324612">
                  <a:extLst>
                    <a:ext uri="{9D8B030D-6E8A-4147-A177-3AD203B41FA5}">
                      <a16:colId xmlns:a16="http://schemas.microsoft.com/office/drawing/2014/main" val="3810806040"/>
                    </a:ext>
                  </a:extLst>
                </a:gridCol>
                <a:gridCol w="324612">
                  <a:extLst>
                    <a:ext uri="{9D8B030D-6E8A-4147-A177-3AD203B41FA5}">
                      <a16:colId xmlns:a16="http://schemas.microsoft.com/office/drawing/2014/main" val="3984367829"/>
                    </a:ext>
                  </a:extLst>
                </a:gridCol>
                <a:gridCol w="324612">
                  <a:extLst>
                    <a:ext uri="{9D8B030D-6E8A-4147-A177-3AD203B41FA5}">
                      <a16:colId xmlns:a16="http://schemas.microsoft.com/office/drawing/2014/main" val="420078882"/>
                    </a:ext>
                  </a:extLst>
                </a:gridCol>
              </a:tblGrid>
              <a:tr h="185420">
                <a:tc>
                  <a:txBody>
                    <a:bodyPr/>
                    <a:lstStyle/>
                    <a:p>
                      <a:endParaRPr lang="en-SG" dirty="0"/>
                    </a:p>
                  </a:txBody>
                  <a:tcPr/>
                </a:tc>
                <a:tc>
                  <a:txBody>
                    <a:bodyPr/>
                    <a:lstStyle/>
                    <a:p>
                      <a:endParaRPr lang="en-SG" dirty="0"/>
                    </a:p>
                  </a:txBody>
                  <a:tcPr/>
                </a:tc>
                <a:tc>
                  <a:txBody>
                    <a:bodyPr/>
                    <a:lstStyle/>
                    <a:p>
                      <a:endParaRPr lang="en-SG" dirty="0"/>
                    </a:p>
                  </a:txBody>
                  <a:tcPr/>
                </a:tc>
                <a:extLst>
                  <a:ext uri="{0D108BD9-81ED-4DB2-BD59-A6C34878D82A}">
                    <a16:rowId xmlns:a16="http://schemas.microsoft.com/office/drawing/2014/main" val="663204879"/>
                  </a:ext>
                </a:extLst>
              </a:tr>
            </a:tbl>
          </a:graphicData>
        </a:graphic>
      </p:graphicFrame>
      <p:graphicFrame>
        <p:nvGraphicFramePr>
          <p:cNvPr id="9" name="Table 3">
            <a:extLst>
              <a:ext uri="{FF2B5EF4-FFF2-40B4-BE49-F238E27FC236}">
                <a16:creationId xmlns:a16="http://schemas.microsoft.com/office/drawing/2014/main" id="{C8AAB0C0-F88B-48FA-8FCF-D804EF1E0EA8}"/>
              </a:ext>
            </a:extLst>
          </p:cNvPr>
          <p:cNvGraphicFramePr>
            <a:graphicFrameLocks noGrp="1"/>
          </p:cNvGraphicFramePr>
          <p:nvPr/>
        </p:nvGraphicFramePr>
        <p:xfrm>
          <a:off x="5650976" y="3884530"/>
          <a:ext cx="973836" cy="304800"/>
        </p:xfrm>
        <a:graphic>
          <a:graphicData uri="http://schemas.openxmlformats.org/drawingml/2006/table">
            <a:tbl>
              <a:tblPr firstRow="1" bandRow="1">
                <a:tableStyleId>{A978B726-2AFE-4137-B943-8604406FCCEC}</a:tableStyleId>
              </a:tblPr>
              <a:tblGrid>
                <a:gridCol w="324612">
                  <a:extLst>
                    <a:ext uri="{9D8B030D-6E8A-4147-A177-3AD203B41FA5}">
                      <a16:colId xmlns:a16="http://schemas.microsoft.com/office/drawing/2014/main" val="4262177104"/>
                    </a:ext>
                  </a:extLst>
                </a:gridCol>
                <a:gridCol w="324612">
                  <a:extLst>
                    <a:ext uri="{9D8B030D-6E8A-4147-A177-3AD203B41FA5}">
                      <a16:colId xmlns:a16="http://schemas.microsoft.com/office/drawing/2014/main" val="444719221"/>
                    </a:ext>
                  </a:extLst>
                </a:gridCol>
                <a:gridCol w="324612">
                  <a:extLst>
                    <a:ext uri="{9D8B030D-6E8A-4147-A177-3AD203B41FA5}">
                      <a16:colId xmlns:a16="http://schemas.microsoft.com/office/drawing/2014/main" val="503573122"/>
                    </a:ext>
                  </a:extLst>
                </a:gridCol>
              </a:tblGrid>
              <a:tr h="185420">
                <a:tc>
                  <a:txBody>
                    <a:bodyPr/>
                    <a:lstStyle/>
                    <a:p>
                      <a:endParaRPr lang="en-SG" dirty="0"/>
                    </a:p>
                  </a:txBody>
                  <a:tcPr>
                    <a:solidFill>
                      <a:schemeClr val="accent6"/>
                    </a:solidFill>
                  </a:tcPr>
                </a:tc>
                <a:tc>
                  <a:txBody>
                    <a:bodyPr/>
                    <a:lstStyle/>
                    <a:p>
                      <a:endParaRPr lang="en-SG" dirty="0"/>
                    </a:p>
                  </a:txBody>
                  <a:tcPr>
                    <a:solidFill>
                      <a:schemeClr val="accent6"/>
                    </a:solidFill>
                  </a:tcPr>
                </a:tc>
                <a:tc>
                  <a:txBody>
                    <a:bodyPr/>
                    <a:lstStyle/>
                    <a:p>
                      <a:endParaRPr lang="en-SG" dirty="0"/>
                    </a:p>
                  </a:txBody>
                  <a:tcPr>
                    <a:solidFill>
                      <a:schemeClr val="accent6"/>
                    </a:solidFill>
                  </a:tcPr>
                </a:tc>
                <a:extLst>
                  <a:ext uri="{0D108BD9-81ED-4DB2-BD59-A6C34878D82A}">
                    <a16:rowId xmlns:a16="http://schemas.microsoft.com/office/drawing/2014/main" val="663204879"/>
                  </a:ext>
                </a:extLst>
              </a:tr>
            </a:tbl>
          </a:graphicData>
        </a:graphic>
      </p:graphicFrame>
      <p:sp>
        <p:nvSpPr>
          <p:cNvPr id="10" name="TextBox 9">
            <a:extLst>
              <a:ext uri="{FF2B5EF4-FFF2-40B4-BE49-F238E27FC236}">
                <a16:creationId xmlns:a16="http://schemas.microsoft.com/office/drawing/2014/main" id="{14D66EA2-AB41-4B8D-B897-1765EF720DA5}"/>
              </a:ext>
            </a:extLst>
          </p:cNvPr>
          <p:cNvSpPr txBox="1"/>
          <p:nvPr/>
        </p:nvSpPr>
        <p:spPr>
          <a:xfrm>
            <a:off x="628650" y="1258970"/>
            <a:ext cx="4168590" cy="369332"/>
          </a:xfrm>
          <a:prstGeom prst="rect">
            <a:avLst/>
          </a:prstGeom>
          <a:noFill/>
        </p:spPr>
        <p:txBody>
          <a:bodyPr wrap="square" rtlCol="0">
            <a:spAutoFit/>
          </a:bodyPr>
          <a:lstStyle/>
          <a:p>
            <a:r>
              <a:rPr lang="en-US" sz="1800" dirty="0"/>
              <a:t>Represent the information into a vector </a:t>
            </a:r>
            <a:endParaRPr lang="en-SG" sz="1800" dirty="0"/>
          </a:p>
        </p:txBody>
      </p:sp>
      <p:graphicFrame>
        <p:nvGraphicFramePr>
          <p:cNvPr id="11" name="Table 3">
            <a:extLst>
              <a:ext uri="{FF2B5EF4-FFF2-40B4-BE49-F238E27FC236}">
                <a16:creationId xmlns:a16="http://schemas.microsoft.com/office/drawing/2014/main" id="{F935F03D-3455-44FF-80B7-21A426C762C6}"/>
              </a:ext>
            </a:extLst>
          </p:cNvPr>
          <p:cNvGraphicFramePr>
            <a:graphicFrameLocks noGrp="1"/>
          </p:cNvGraphicFramePr>
          <p:nvPr/>
        </p:nvGraphicFramePr>
        <p:xfrm>
          <a:off x="5346176" y="2452925"/>
          <a:ext cx="973836" cy="304800"/>
        </p:xfrm>
        <a:graphic>
          <a:graphicData uri="http://schemas.openxmlformats.org/drawingml/2006/table">
            <a:tbl>
              <a:tblPr firstRow="1" bandRow="1">
                <a:tableStyleId>{A978B726-2AFE-4137-B943-8604406FCCEC}</a:tableStyleId>
              </a:tblPr>
              <a:tblGrid>
                <a:gridCol w="324612">
                  <a:extLst>
                    <a:ext uri="{9D8B030D-6E8A-4147-A177-3AD203B41FA5}">
                      <a16:colId xmlns:a16="http://schemas.microsoft.com/office/drawing/2014/main" val="4262177104"/>
                    </a:ext>
                  </a:extLst>
                </a:gridCol>
                <a:gridCol w="324612">
                  <a:extLst>
                    <a:ext uri="{9D8B030D-6E8A-4147-A177-3AD203B41FA5}">
                      <a16:colId xmlns:a16="http://schemas.microsoft.com/office/drawing/2014/main" val="444719221"/>
                    </a:ext>
                  </a:extLst>
                </a:gridCol>
                <a:gridCol w="324612">
                  <a:extLst>
                    <a:ext uri="{9D8B030D-6E8A-4147-A177-3AD203B41FA5}">
                      <a16:colId xmlns:a16="http://schemas.microsoft.com/office/drawing/2014/main" val="503573122"/>
                    </a:ext>
                  </a:extLst>
                </a:gridCol>
              </a:tblGrid>
              <a:tr h="185420">
                <a:tc>
                  <a:txBody>
                    <a:bodyPr/>
                    <a:lstStyle/>
                    <a:p>
                      <a:endParaRPr lang="en-SG" dirty="0"/>
                    </a:p>
                  </a:txBody>
                  <a:tcPr>
                    <a:solidFill>
                      <a:srgbClr val="C00000"/>
                    </a:solidFill>
                  </a:tcPr>
                </a:tc>
                <a:tc>
                  <a:txBody>
                    <a:bodyPr/>
                    <a:lstStyle/>
                    <a:p>
                      <a:endParaRPr lang="en-SG" dirty="0"/>
                    </a:p>
                  </a:txBody>
                  <a:tcPr>
                    <a:solidFill>
                      <a:srgbClr val="C00000"/>
                    </a:solidFill>
                  </a:tcPr>
                </a:tc>
                <a:tc>
                  <a:txBody>
                    <a:bodyPr/>
                    <a:lstStyle/>
                    <a:p>
                      <a:endParaRPr lang="en-SG" dirty="0"/>
                    </a:p>
                  </a:txBody>
                  <a:tcPr>
                    <a:solidFill>
                      <a:srgbClr val="C00000"/>
                    </a:solidFill>
                  </a:tcPr>
                </a:tc>
                <a:extLst>
                  <a:ext uri="{0D108BD9-81ED-4DB2-BD59-A6C34878D82A}">
                    <a16:rowId xmlns:a16="http://schemas.microsoft.com/office/drawing/2014/main" val="663204879"/>
                  </a:ext>
                </a:extLst>
              </a:tr>
            </a:tbl>
          </a:graphicData>
        </a:graphic>
      </p:graphicFrame>
      <p:graphicFrame>
        <p:nvGraphicFramePr>
          <p:cNvPr id="12" name="Table 3">
            <a:extLst>
              <a:ext uri="{FF2B5EF4-FFF2-40B4-BE49-F238E27FC236}">
                <a16:creationId xmlns:a16="http://schemas.microsoft.com/office/drawing/2014/main" id="{DA950339-1FF3-4E6E-BBAA-16636062FEC8}"/>
              </a:ext>
            </a:extLst>
          </p:cNvPr>
          <p:cNvGraphicFramePr>
            <a:graphicFrameLocks noGrp="1"/>
          </p:cNvGraphicFramePr>
          <p:nvPr/>
        </p:nvGraphicFramePr>
        <p:xfrm>
          <a:off x="3885853" y="4189330"/>
          <a:ext cx="973836" cy="304800"/>
        </p:xfrm>
        <a:graphic>
          <a:graphicData uri="http://schemas.openxmlformats.org/drawingml/2006/table">
            <a:tbl>
              <a:tblPr firstRow="1" bandRow="1">
                <a:tableStyleId>{2C030EB3-7B6D-48EB-B5A0-625C2C104895}</a:tableStyleId>
              </a:tblPr>
              <a:tblGrid>
                <a:gridCol w="324612">
                  <a:extLst>
                    <a:ext uri="{9D8B030D-6E8A-4147-A177-3AD203B41FA5}">
                      <a16:colId xmlns:a16="http://schemas.microsoft.com/office/drawing/2014/main" val="4262177104"/>
                    </a:ext>
                  </a:extLst>
                </a:gridCol>
                <a:gridCol w="324612">
                  <a:extLst>
                    <a:ext uri="{9D8B030D-6E8A-4147-A177-3AD203B41FA5}">
                      <a16:colId xmlns:a16="http://schemas.microsoft.com/office/drawing/2014/main" val="444719221"/>
                    </a:ext>
                  </a:extLst>
                </a:gridCol>
                <a:gridCol w="324612">
                  <a:extLst>
                    <a:ext uri="{9D8B030D-6E8A-4147-A177-3AD203B41FA5}">
                      <a16:colId xmlns:a16="http://schemas.microsoft.com/office/drawing/2014/main" val="503573122"/>
                    </a:ext>
                  </a:extLst>
                </a:gridCol>
              </a:tblGrid>
              <a:tr h="185420">
                <a:tc>
                  <a:txBody>
                    <a:bodyPr/>
                    <a:lstStyle/>
                    <a:p>
                      <a:endParaRPr lang="en-SG" dirty="0"/>
                    </a:p>
                  </a:txBody>
                  <a:tcPr>
                    <a:solidFill>
                      <a:srgbClr val="00B0F0"/>
                    </a:solidFill>
                  </a:tcPr>
                </a:tc>
                <a:tc>
                  <a:txBody>
                    <a:bodyPr/>
                    <a:lstStyle/>
                    <a:p>
                      <a:endParaRPr lang="en-SG" dirty="0"/>
                    </a:p>
                  </a:txBody>
                  <a:tcPr>
                    <a:solidFill>
                      <a:srgbClr val="00B0F0"/>
                    </a:solidFill>
                  </a:tcPr>
                </a:tc>
                <a:tc>
                  <a:txBody>
                    <a:bodyPr/>
                    <a:lstStyle/>
                    <a:p>
                      <a:endParaRPr lang="en-SG" dirty="0"/>
                    </a:p>
                  </a:txBody>
                  <a:tcPr>
                    <a:solidFill>
                      <a:srgbClr val="00B0F0"/>
                    </a:solidFill>
                  </a:tcPr>
                </a:tc>
                <a:extLst>
                  <a:ext uri="{0D108BD9-81ED-4DB2-BD59-A6C34878D82A}">
                    <a16:rowId xmlns:a16="http://schemas.microsoft.com/office/drawing/2014/main" val="663204879"/>
                  </a:ext>
                </a:extLst>
              </a:tr>
            </a:tbl>
          </a:graphicData>
        </a:graphic>
      </p:graphicFrame>
      <p:sp>
        <p:nvSpPr>
          <p:cNvPr id="4" name="Slide Number Placeholder 3">
            <a:extLst>
              <a:ext uri="{FF2B5EF4-FFF2-40B4-BE49-F238E27FC236}">
                <a16:creationId xmlns:a16="http://schemas.microsoft.com/office/drawing/2014/main" id="{1D617D6E-CEE0-465F-957C-4E189E184A2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35</a:t>
            </a:fld>
            <a:endParaRPr lang="en"/>
          </a:p>
        </p:txBody>
      </p:sp>
    </p:spTree>
    <p:extLst>
      <p:ext uri="{BB962C8B-B14F-4D97-AF65-F5344CB8AC3E}">
        <p14:creationId xmlns:p14="http://schemas.microsoft.com/office/powerpoint/2010/main" val="416524146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latin typeface="Arial" panose="020B0604020202020204" pitchFamily="34" charset="0"/>
                <a:cs typeface="Arial" panose="020B0604020202020204" pitchFamily="34" charset="0"/>
              </a:rPr>
              <a:t>Examples – Design 2 </a:t>
            </a:r>
            <a:endParaRPr lang="en-SG" b="1" dirty="0">
              <a:solidFill>
                <a:schemeClr val="bg1"/>
              </a:solidFill>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BFD96174-6996-4318-9D5D-F9C53AB2FE58}"/>
              </a:ext>
            </a:extLst>
          </p:cNvPr>
          <p:cNvSpPr txBox="1"/>
          <p:nvPr/>
        </p:nvSpPr>
        <p:spPr>
          <a:xfrm>
            <a:off x="504753" y="2928732"/>
            <a:ext cx="2371505" cy="369332"/>
          </a:xfrm>
          <a:prstGeom prst="rect">
            <a:avLst/>
          </a:prstGeom>
          <a:noFill/>
        </p:spPr>
        <p:txBody>
          <a:bodyPr wrap="square">
            <a:spAutoFit/>
          </a:bodyPr>
          <a:lstStyle/>
          <a:p>
            <a:pPr>
              <a:spcAft>
                <a:spcPts val="1200"/>
              </a:spcAft>
            </a:pPr>
            <a:r>
              <a:rPr lang="en-SG" sz="1800" b="1" dirty="0"/>
              <a:t>GCN Layer 2</a:t>
            </a:r>
          </a:p>
        </p:txBody>
      </p:sp>
      <p:sp>
        <p:nvSpPr>
          <p:cNvPr id="30" name="TextBox 29">
            <a:extLst>
              <a:ext uri="{FF2B5EF4-FFF2-40B4-BE49-F238E27FC236}">
                <a16:creationId xmlns:a16="http://schemas.microsoft.com/office/drawing/2014/main" id="{31C6EBAA-B534-40F5-97C2-808D07366388}"/>
              </a:ext>
            </a:extLst>
          </p:cNvPr>
          <p:cNvSpPr txBox="1"/>
          <p:nvPr/>
        </p:nvSpPr>
        <p:spPr>
          <a:xfrm>
            <a:off x="2925996" y="2928732"/>
            <a:ext cx="3994403" cy="369332"/>
          </a:xfrm>
          <a:prstGeom prst="rect">
            <a:avLst/>
          </a:prstGeom>
          <a:noFill/>
        </p:spPr>
        <p:txBody>
          <a:bodyPr wrap="square">
            <a:spAutoFit/>
          </a:bodyPr>
          <a:lstStyle/>
          <a:p>
            <a:pPr algn="ctr">
              <a:spcAft>
                <a:spcPts val="1200"/>
              </a:spcAft>
            </a:pPr>
            <a:r>
              <a:rPr lang="en-SG" sz="1800" dirty="0"/>
              <a:t>Aggregate (Hidden state)</a:t>
            </a:r>
          </a:p>
        </p:txBody>
      </p:sp>
      <p:sp>
        <p:nvSpPr>
          <p:cNvPr id="32" name="TextBox 31">
            <a:extLst>
              <a:ext uri="{FF2B5EF4-FFF2-40B4-BE49-F238E27FC236}">
                <a16:creationId xmlns:a16="http://schemas.microsoft.com/office/drawing/2014/main" id="{E35EE741-F3EE-41FB-95FA-3A5492942F0F}"/>
              </a:ext>
            </a:extLst>
          </p:cNvPr>
          <p:cNvSpPr txBox="1"/>
          <p:nvPr/>
        </p:nvSpPr>
        <p:spPr>
          <a:xfrm>
            <a:off x="3632569" y="4727377"/>
            <a:ext cx="3135275" cy="369332"/>
          </a:xfrm>
          <a:prstGeom prst="rect">
            <a:avLst/>
          </a:prstGeom>
          <a:noFill/>
        </p:spPr>
        <p:txBody>
          <a:bodyPr wrap="square">
            <a:spAutoFit/>
          </a:bodyPr>
          <a:lstStyle/>
          <a:p>
            <a:pPr algn="ctr">
              <a:spcAft>
                <a:spcPts val="1200"/>
              </a:spcAft>
            </a:pPr>
            <a:r>
              <a:rPr lang="en-SG" sz="1800" dirty="0"/>
              <a:t>Output (Singer / Non Singer)</a:t>
            </a:r>
          </a:p>
        </p:txBody>
      </p:sp>
      <p:sp>
        <p:nvSpPr>
          <p:cNvPr id="5" name="Right Brace 4">
            <a:extLst>
              <a:ext uri="{FF2B5EF4-FFF2-40B4-BE49-F238E27FC236}">
                <a16:creationId xmlns:a16="http://schemas.microsoft.com/office/drawing/2014/main" id="{E20C74A3-0E9C-49B3-9C28-CBD984DFE2FD}"/>
              </a:ext>
            </a:extLst>
          </p:cNvPr>
          <p:cNvSpPr/>
          <p:nvPr/>
        </p:nvSpPr>
        <p:spPr>
          <a:xfrm>
            <a:off x="2615269" y="3019097"/>
            <a:ext cx="472965" cy="2014111"/>
          </a:xfrm>
          <a:prstGeom prst="righ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6" name="Arrow: Down 5">
            <a:extLst>
              <a:ext uri="{FF2B5EF4-FFF2-40B4-BE49-F238E27FC236}">
                <a16:creationId xmlns:a16="http://schemas.microsoft.com/office/drawing/2014/main" id="{216DAA52-3DEC-49F5-8E29-6184BAE6120D}"/>
              </a:ext>
            </a:extLst>
          </p:cNvPr>
          <p:cNvSpPr/>
          <p:nvPr/>
        </p:nvSpPr>
        <p:spPr>
          <a:xfrm>
            <a:off x="4837858" y="3367588"/>
            <a:ext cx="362349" cy="278134"/>
          </a:xfrm>
          <a:prstGeom prst="down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SG"/>
          </a:p>
        </p:txBody>
      </p:sp>
      <p:sp>
        <p:nvSpPr>
          <p:cNvPr id="3" name="Oval 2">
            <a:extLst>
              <a:ext uri="{FF2B5EF4-FFF2-40B4-BE49-F238E27FC236}">
                <a16:creationId xmlns:a16="http://schemas.microsoft.com/office/drawing/2014/main" id="{BF90197C-ADDD-474E-8968-4C2E684BEC4F}"/>
              </a:ext>
            </a:extLst>
          </p:cNvPr>
          <p:cNvSpPr/>
          <p:nvPr/>
        </p:nvSpPr>
        <p:spPr>
          <a:xfrm>
            <a:off x="4331825" y="3767926"/>
            <a:ext cx="215059" cy="2150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9" name="Oval 18">
            <a:extLst>
              <a:ext uri="{FF2B5EF4-FFF2-40B4-BE49-F238E27FC236}">
                <a16:creationId xmlns:a16="http://schemas.microsoft.com/office/drawing/2014/main" id="{CF903BEB-D6F7-43F6-9015-EDE786D24DA6}"/>
              </a:ext>
            </a:extLst>
          </p:cNvPr>
          <p:cNvSpPr/>
          <p:nvPr/>
        </p:nvSpPr>
        <p:spPr>
          <a:xfrm>
            <a:off x="4896786" y="3767926"/>
            <a:ext cx="215059" cy="2150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0" name="Oval 19">
            <a:extLst>
              <a:ext uri="{FF2B5EF4-FFF2-40B4-BE49-F238E27FC236}">
                <a16:creationId xmlns:a16="http://schemas.microsoft.com/office/drawing/2014/main" id="{372173E4-2CEB-4072-802D-6E432E78F13A}"/>
              </a:ext>
            </a:extLst>
          </p:cNvPr>
          <p:cNvSpPr/>
          <p:nvPr/>
        </p:nvSpPr>
        <p:spPr>
          <a:xfrm>
            <a:off x="5461748" y="3767926"/>
            <a:ext cx="215059" cy="2150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4" name="Oval 23">
            <a:extLst>
              <a:ext uri="{FF2B5EF4-FFF2-40B4-BE49-F238E27FC236}">
                <a16:creationId xmlns:a16="http://schemas.microsoft.com/office/drawing/2014/main" id="{9E21A28F-97E9-4E98-87CB-5EB2F35B5D94}"/>
              </a:ext>
            </a:extLst>
          </p:cNvPr>
          <p:cNvSpPr/>
          <p:nvPr/>
        </p:nvSpPr>
        <p:spPr>
          <a:xfrm>
            <a:off x="4896785" y="4156985"/>
            <a:ext cx="215059" cy="2150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7" name="Straight Arrow Connector 6">
            <a:extLst>
              <a:ext uri="{FF2B5EF4-FFF2-40B4-BE49-F238E27FC236}">
                <a16:creationId xmlns:a16="http://schemas.microsoft.com/office/drawing/2014/main" id="{0CDA11AB-7FD0-47A5-9455-E1671417ADBB}"/>
              </a:ext>
            </a:extLst>
          </p:cNvPr>
          <p:cNvCxnSpPr>
            <a:cxnSpLocks/>
            <a:stCxn id="3" idx="4"/>
            <a:endCxn id="24" idx="0"/>
          </p:cNvCxnSpPr>
          <p:nvPr/>
        </p:nvCxnSpPr>
        <p:spPr>
          <a:xfrm>
            <a:off x="4439355" y="3982985"/>
            <a:ext cx="564960" cy="174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94007DD8-334E-47CB-84E8-762922A117CC}"/>
              </a:ext>
            </a:extLst>
          </p:cNvPr>
          <p:cNvCxnSpPr>
            <a:cxnSpLocks/>
            <a:stCxn id="19" idx="4"/>
            <a:endCxn id="24" idx="0"/>
          </p:cNvCxnSpPr>
          <p:nvPr/>
        </p:nvCxnSpPr>
        <p:spPr>
          <a:xfrm flipH="1">
            <a:off x="5004315" y="3982985"/>
            <a:ext cx="1" cy="174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57D322E8-C520-4F48-A3BC-23C8376F3D15}"/>
              </a:ext>
            </a:extLst>
          </p:cNvPr>
          <p:cNvCxnSpPr>
            <a:cxnSpLocks/>
            <a:stCxn id="20" idx="4"/>
            <a:endCxn id="24" idx="0"/>
          </p:cNvCxnSpPr>
          <p:nvPr/>
        </p:nvCxnSpPr>
        <p:spPr>
          <a:xfrm flipH="1">
            <a:off x="5004315" y="3982985"/>
            <a:ext cx="564963" cy="174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Arrow: Down 39">
            <a:extLst>
              <a:ext uri="{FF2B5EF4-FFF2-40B4-BE49-F238E27FC236}">
                <a16:creationId xmlns:a16="http://schemas.microsoft.com/office/drawing/2014/main" id="{302FA483-4233-4D64-9087-F7EA05F1CF27}"/>
              </a:ext>
            </a:extLst>
          </p:cNvPr>
          <p:cNvSpPr/>
          <p:nvPr/>
        </p:nvSpPr>
        <p:spPr>
          <a:xfrm>
            <a:off x="4837858" y="4513890"/>
            <a:ext cx="362349" cy="278134"/>
          </a:xfrm>
          <a:prstGeom prst="down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SG"/>
          </a:p>
        </p:txBody>
      </p:sp>
      <p:sp>
        <p:nvSpPr>
          <p:cNvPr id="43" name="TextBox 42">
            <a:extLst>
              <a:ext uri="{FF2B5EF4-FFF2-40B4-BE49-F238E27FC236}">
                <a16:creationId xmlns:a16="http://schemas.microsoft.com/office/drawing/2014/main" id="{3B3618AE-3209-4378-A302-17B22FF100DB}"/>
              </a:ext>
            </a:extLst>
          </p:cNvPr>
          <p:cNvSpPr txBox="1"/>
          <p:nvPr/>
        </p:nvSpPr>
        <p:spPr>
          <a:xfrm>
            <a:off x="504753" y="1230115"/>
            <a:ext cx="2371505" cy="369332"/>
          </a:xfrm>
          <a:prstGeom prst="rect">
            <a:avLst/>
          </a:prstGeom>
          <a:noFill/>
        </p:spPr>
        <p:txBody>
          <a:bodyPr wrap="square">
            <a:spAutoFit/>
          </a:bodyPr>
          <a:lstStyle/>
          <a:p>
            <a:pPr>
              <a:spcAft>
                <a:spcPts val="1200"/>
              </a:spcAft>
            </a:pPr>
            <a:r>
              <a:rPr lang="en-SG" sz="1800" b="1" dirty="0"/>
              <a:t>GCN Layer 1</a:t>
            </a:r>
          </a:p>
        </p:txBody>
      </p:sp>
      <p:sp>
        <p:nvSpPr>
          <p:cNvPr id="44" name="Right Brace 43">
            <a:extLst>
              <a:ext uri="{FF2B5EF4-FFF2-40B4-BE49-F238E27FC236}">
                <a16:creationId xmlns:a16="http://schemas.microsoft.com/office/drawing/2014/main" id="{F9C5D2F9-10F7-4BB7-A4E9-263E86179332}"/>
              </a:ext>
            </a:extLst>
          </p:cNvPr>
          <p:cNvSpPr/>
          <p:nvPr/>
        </p:nvSpPr>
        <p:spPr>
          <a:xfrm>
            <a:off x="2639775" y="1320481"/>
            <a:ext cx="472965" cy="1538728"/>
          </a:xfrm>
          <a:prstGeom prst="righ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46" name="TextBox 45">
            <a:extLst>
              <a:ext uri="{FF2B5EF4-FFF2-40B4-BE49-F238E27FC236}">
                <a16:creationId xmlns:a16="http://schemas.microsoft.com/office/drawing/2014/main" id="{9545E599-2D40-4E12-BC4C-02701CE2F79D}"/>
              </a:ext>
            </a:extLst>
          </p:cNvPr>
          <p:cNvSpPr txBox="1"/>
          <p:nvPr/>
        </p:nvSpPr>
        <p:spPr>
          <a:xfrm>
            <a:off x="2925996" y="1205582"/>
            <a:ext cx="3994403" cy="369332"/>
          </a:xfrm>
          <a:prstGeom prst="rect">
            <a:avLst/>
          </a:prstGeom>
          <a:noFill/>
        </p:spPr>
        <p:txBody>
          <a:bodyPr wrap="square">
            <a:spAutoFit/>
          </a:bodyPr>
          <a:lstStyle/>
          <a:p>
            <a:pPr algn="ctr">
              <a:spcAft>
                <a:spcPts val="1200"/>
              </a:spcAft>
            </a:pPr>
            <a:r>
              <a:rPr lang="en-SG" sz="1800" dirty="0"/>
              <a:t>Aggregate (Neighbours)</a:t>
            </a:r>
          </a:p>
        </p:txBody>
      </p:sp>
      <p:sp>
        <p:nvSpPr>
          <p:cNvPr id="47" name="Arrow: Down 46">
            <a:extLst>
              <a:ext uri="{FF2B5EF4-FFF2-40B4-BE49-F238E27FC236}">
                <a16:creationId xmlns:a16="http://schemas.microsoft.com/office/drawing/2014/main" id="{4C7607BF-80EE-42EB-AB4A-5AFE347F73D9}"/>
              </a:ext>
            </a:extLst>
          </p:cNvPr>
          <p:cNvSpPr/>
          <p:nvPr/>
        </p:nvSpPr>
        <p:spPr>
          <a:xfrm>
            <a:off x="4738164" y="1540165"/>
            <a:ext cx="362349" cy="278134"/>
          </a:xfrm>
          <a:prstGeom prst="down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SG"/>
          </a:p>
        </p:txBody>
      </p:sp>
      <p:grpSp>
        <p:nvGrpSpPr>
          <p:cNvPr id="49" name="Group 48">
            <a:extLst>
              <a:ext uri="{FF2B5EF4-FFF2-40B4-BE49-F238E27FC236}">
                <a16:creationId xmlns:a16="http://schemas.microsoft.com/office/drawing/2014/main" id="{4461D32A-AA60-4962-9CAD-4DB06DE4D45E}"/>
              </a:ext>
            </a:extLst>
          </p:cNvPr>
          <p:cNvGrpSpPr/>
          <p:nvPr/>
        </p:nvGrpSpPr>
        <p:grpSpPr>
          <a:xfrm>
            <a:off x="3376852" y="1904066"/>
            <a:ext cx="3039865" cy="873685"/>
            <a:chOff x="3394802" y="2285394"/>
            <a:chExt cx="3440061" cy="988705"/>
          </a:xfrm>
        </p:grpSpPr>
        <p:sp>
          <p:nvSpPr>
            <p:cNvPr id="50" name="Oval 49">
              <a:extLst>
                <a:ext uri="{FF2B5EF4-FFF2-40B4-BE49-F238E27FC236}">
                  <a16:creationId xmlns:a16="http://schemas.microsoft.com/office/drawing/2014/main" id="{6A68F47E-A746-40B3-819F-E2D47EFAEC8B}"/>
                </a:ext>
              </a:extLst>
            </p:cNvPr>
            <p:cNvSpPr/>
            <p:nvPr/>
          </p:nvSpPr>
          <p:spPr>
            <a:xfrm>
              <a:off x="3394802" y="2285394"/>
              <a:ext cx="243371" cy="24337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2" name="Oval 51">
              <a:extLst>
                <a:ext uri="{FF2B5EF4-FFF2-40B4-BE49-F238E27FC236}">
                  <a16:creationId xmlns:a16="http://schemas.microsoft.com/office/drawing/2014/main" id="{C86ACB2C-1C46-4BF1-96FC-CF09E454BCA0}"/>
                </a:ext>
              </a:extLst>
            </p:cNvPr>
            <p:cNvSpPr/>
            <p:nvPr/>
          </p:nvSpPr>
          <p:spPr>
            <a:xfrm>
              <a:off x="4034140" y="2285394"/>
              <a:ext cx="243371" cy="24337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3" name="Oval 52">
              <a:extLst>
                <a:ext uri="{FF2B5EF4-FFF2-40B4-BE49-F238E27FC236}">
                  <a16:creationId xmlns:a16="http://schemas.microsoft.com/office/drawing/2014/main" id="{FEC7B2C5-A65A-4F3A-8614-3D60562B4F3D}"/>
                </a:ext>
              </a:extLst>
            </p:cNvPr>
            <p:cNvSpPr/>
            <p:nvPr/>
          </p:nvSpPr>
          <p:spPr>
            <a:xfrm>
              <a:off x="4673478" y="2285394"/>
              <a:ext cx="243371" cy="24337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4" name="Oval 53">
              <a:extLst>
                <a:ext uri="{FF2B5EF4-FFF2-40B4-BE49-F238E27FC236}">
                  <a16:creationId xmlns:a16="http://schemas.microsoft.com/office/drawing/2014/main" id="{2393DD66-BB8A-48C9-99AD-26203E178C2C}"/>
                </a:ext>
              </a:extLst>
            </p:cNvPr>
            <p:cNvSpPr/>
            <p:nvPr/>
          </p:nvSpPr>
          <p:spPr>
            <a:xfrm>
              <a:off x="5312816" y="2285394"/>
              <a:ext cx="243371" cy="24337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6" name="Oval 55">
              <a:extLst>
                <a:ext uri="{FF2B5EF4-FFF2-40B4-BE49-F238E27FC236}">
                  <a16:creationId xmlns:a16="http://schemas.microsoft.com/office/drawing/2014/main" id="{A0DC6DE1-DC67-458F-8384-769E539133B0}"/>
                </a:ext>
              </a:extLst>
            </p:cNvPr>
            <p:cNvSpPr/>
            <p:nvPr/>
          </p:nvSpPr>
          <p:spPr>
            <a:xfrm>
              <a:off x="5952154" y="2285394"/>
              <a:ext cx="243371" cy="24337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7" name="Oval 56">
              <a:extLst>
                <a:ext uri="{FF2B5EF4-FFF2-40B4-BE49-F238E27FC236}">
                  <a16:creationId xmlns:a16="http://schemas.microsoft.com/office/drawing/2014/main" id="{B22461A8-8D5C-4D00-96F9-7648E029B3B8}"/>
                </a:ext>
              </a:extLst>
            </p:cNvPr>
            <p:cNvSpPr/>
            <p:nvPr/>
          </p:nvSpPr>
          <p:spPr>
            <a:xfrm>
              <a:off x="6591492" y="2285394"/>
              <a:ext cx="243371" cy="24337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9" name="Oval 58">
              <a:extLst>
                <a:ext uri="{FF2B5EF4-FFF2-40B4-BE49-F238E27FC236}">
                  <a16:creationId xmlns:a16="http://schemas.microsoft.com/office/drawing/2014/main" id="{BFADDF77-0E24-4AA7-A9FD-EFFAFB817BA7}"/>
                </a:ext>
              </a:extLst>
            </p:cNvPr>
            <p:cNvSpPr/>
            <p:nvPr/>
          </p:nvSpPr>
          <p:spPr>
            <a:xfrm>
              <a:off x="4276822" y="3027441"/>
              <a:ext cx="243371" cy="24337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60" name="Straight Arrow Connector 59">
              <a:extLst>
                <a:ext uri="{FF2B5EF4-FFF2-40B4-BE49-F238E27FC236}">
                  <a16:creationId xmlns:a16="http://schemas.microsoft.com/office/drawing/2014/main" id="{5EB41AAA-3C8F-40E2-BD6D-FDBA69AF799C}"/>
                </a:ext>
              </a:extLst>
            </p:cNvPr>
            <p:cNvCxnSpPr>
              <a:cxnSpLocks/>
              <a:stCxn id="50" idx="4"/>
              <a:endCxn id="59" idx="0"/>
            </p:cNvCxnSpPr>
            <p:nvPr/>
          </p:nvCxnSpPr>
          <p:spPr>
            <a:xfrm>
              <a:off x="3516488" y="2528765"/>
              <a:ext cx="882020" cy="4986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FA829EEA-FF38-4F0A-98A8-067B9B7C44E3}"/>
                </a:ext>
              </a:extLst>
            </p:cNvPr>
            <p:cNvCxnSpPr>
              <a:cxnSpLocks/>
              <a:stCxn id="52" idx="4"/>
              <a:endCxn id="59" idx="0"/>
            </p:cNvCxnSpPr>
            <p:nvPr/>
          </p:nvCxnSpPr>
          <p:spPr>
            <a:xfrm>
              <a:off x="4155826" y="2528765"/>
              <a:ext cx="242682" cy="4986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A58EF3C7-003C-458E-8238-8AA82DFBA054}"/>
                </a:ext>
              </a:extLst>
            </p:cNvPr>
            <p:cNvCxnSpPr>
              <a:cxnSpLocks/>
              <a:stCxn id="53" idx="4"/>
              <a:endCxn id="59" idx="0"/>
            </p:cNvCxnSpPr>
            <p:nvPr/>
          </p:nvCxnSpPr>
          <p:spPr>
            <a:xfrm flipH="1">
              <a:off x="4398508" y="2528765"/>
              <a:ext cx="396657" cy="4986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645A5FFE-0CF4-4DDD-9892-AAB9843DC470}"/>
                </a:ext>
              </a:extLst>
            </p:cNvPr>
            <p:cNvCxnSpPr>
              <a:cxnSpLocks/>
              <a:stCxn id="54" idx="4"/>
              <a:endCxn id="59" idx="0"/>
            </p:cNvCxnSpPr>
            <p:nvPr/>
          </p:nvCxnSpPr>
          <p:spPr>
            <a:xfrm flipH="1">
              <a:off x="4398508" y="2528765"/>
              <a:ext cx="1035994" cy="4986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95E8C6FE-6134-493A-B976-FE25AD37B257}"/>
                </a:ext>
              </a:extLst>
            </p:cNvPr>
            <p:cNvCxnSpPr>
              <a:cxnSpLocks/>
              <a:stCxn id="56" idx="4"/>
              <a:endCxn id="59" idx="0"/>
            </p:cNvCxnSpPr>
            <p:nvPr/>
          </p:nvCxnSpPr>
          <p:spPr>
            <a:xfrm flipH="1">
              <a:off x="4398508" y="2528765"/>
              <a:ext cx="1675332" cy="4986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955407A4-DCFB-4F51-8D72-F8FA8E4B2A8E}"/>
                </a:ext>
              </a:extLst>
            </p:cNvPr>
            <p:cNvCxnSpPr>
              <a:cxnSpLocks/>
              <a:stCxn id="57" idx="4"/>
              <a:endCxn id="59" idx="0"/>
            </p:cNvCxnSpPr>
            <p:nvPr/>
          </p:nvCxnSpPr>
          <p:spPr>
            <a:xfrm flipH="1">
              <a:off x="4398508" y="2528765"/>
              <a:ext cx="2314670" cy="4986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9" name="Oval 68">
              <a:extLst>
                <a:ext uri="{FF2B5EF4-FFF2-40B4-BE49-F238E27FC236}">
                  <a16:creationId xmlns:a16="http://schemas.microsoft.com/office/drawing/2014/main" id="{05ECFEE7-DC9A-427D-B30E-72D669124DBC}"/>
                </a:ext>
              </a:extLst>
            </p:cNvPr>
            <p:cNvSpPr/>
            <p:nvPr/>
          </p:nvSpPr>
          <p:spPr>
            <a:xfrm>
              <a:off x="5028513" y="3030728"/>
              <a:ext cx="243371" cy="24337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71" name="Oval 70">
              <a:extLst>
                <a:ext uri="{FF2B5EF4-FFF2-40B4-BE49-F238E27FC236}">
                  <a16:creationId xmlns:a16="http://schemas.microsoft.com/office/drawing/2014/main" id="{43D8B86A-69CA-4B48-A67C-D9CCF412891C}"/>
                </a:ext>
              </a:extLst>
            </p:cNvPr>
            <p:cNvSpPr/>
            <p:nvPr/>
          </p:nvSpPr>
          <p:spPr>
            <a:xfrm>
              <a:off x="5783722" y="3030727"/>
              <a:ext cx="243371" cy="24337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72" name="Straight Arrow Connector 71">
              <a:extLst>
                <a:ext uri="{FF2B5EF4-FFF2-40B4-BE49-F238E27FC236}">
                  <a16:creationId xmlns:a16="http://schemas.microsoft.com/office/drawing/2014/main" id="{74C0D05F-2492-4C67-9DA3-FE9B84345C7A}"/>
                </a:ext>
              </a:extLst>
            </p:cNvPr>
            <p:cNvCxnSpPr>
              <a:cxnSpLocks/>
              <a:stCxn id="50" idx="4"/>
              <a:endCxn id="69" idx="0"/>
            </p:cNvCxnSpPr>
            <p:nvPr/>
          </p:nvCxnSpPr>
          <p:spPr>
            <a:xfrm>
              <a:off x="3516488" y="2528765"/>
              <a:ext cx="1633711" cy="5019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FA1802A2-07C1-451E-AAD6-B6D557C5E492}"/>
                </a:ext>
              </a:extLst>
            </p:cNvPr>
            <p:cNvCxnSpPr>
              <a:cxnSpLocks/>
              <a:stCxn id="50" idx="4"/>
              <a:endCxn id="71" idx="0"/>
            </p:cNvCxnSpPr>
            <p:nvPr/>
          </p:nvCxnSpPr>
          <p:spPr>
            <a:xfrm>
              <a:off x="3516488" y="2528765"/>
              <a:ext cx="2388920" cy="5019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1B0780BE-B9D6-40FD-9420-D6E8C6F0A4EF}"/>
                </a:ext>
              </a:extLst>
            </p:cNvPr>
            <p:cNvCxnSpPr>
              <a:cxnSpLocks/>
              <a:stCxn id="52" idx="4"/>
              <a:endCxn id="69" idx="0"/>
            </p:cNvCxnSpPr>
            <p:nvPr/>
          </p:nvCxnSpPr>
          <p:spPr>
            <a:xfrm>
              <a:off x="4155826" y="2528765"/>
              <a:ext cx="994373" cy="5019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B6EABDC8-9AF4-4F99-8BBB-4AD6A32E4AB3}"/>
                </a:ext>
              </a:extLst>
            </p:cNvPr>
            <p:cNvCxnSpPr>
              <a:cxnSpLocks/>
              <a:stCxn id="52" idx="4"/>
              <a:endCxn id="71" idx="0"/>
            </p:cNvCxnSpPr>
            <p:nvPr/>
          </p:nvCxnSpPr>
          <p:spPr>
            <a:xfrm>
              <a:off x="4155826" y="2528765"/>
              <a:ext cx="1749582" cy="5019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5D4005C4-CB94-4194-B093-1579970DE450}"/>
                </a:ext>
              </a:extLst>
            </p:cNvPr>
            <p:cNvCxnSpPr>
              <a:cxnSpLocks/>
              <a:stCxn id="53" idx="4"/>
              <a:endCxn id="69" idx="0"/>
            </p:cNvCxnSpPr>
            <p:nvPr/>
          </p:nvCxnSpPr>
          <p:spPr>
            <a:xfrm>
              <a:off x="4795165" y="2528765"/>
              <a:ext cx="355035" cy="5019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637EFF2B-A0C4-456A-BBC6-3A9D6AB36A32}"/>
                </a:ext>
              </a:extLst>
            </p:cNvPr>
            <p:cNvCxnSpPr>
              <a:cxnSpLocks/>
              <a:stCxn id="53" idx="4"/>
              <a:endCxn id="71" idx="0"/>
            </p:cNvCxnSpPr>
            <p:nvPr/>
          </p:nvCxnSpPr>
          <p:spPr>
            <a:xfrm>
              <a:off x="4795165" y="2528765"/>
              <a:ext cx="1110243" cy="5019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AEE20BF9-E9AD-4A74-94D9-5683D6E02D4D}"/>
                </a:ext>
              </a:extLst>
            </p:cNvPr>
            <p:cNvCxnSpPr>
              <a:cxnSpLocks/>
              <a:stCxn id="54" idx="4"/>
              <a:endCxn id="69" idx="0"/>
            </p:cNvCxnSpPr>
            <p:nvPr/>
          </p:nvCxnSpPr>
          <p:spPr>
            <a:xfrm flipH="1">
              <a:off x="5150199" y="2528765"/>
              <a:ext cx="284303" cy="5019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607910E4-A739-4D87-920C-D86BD00AFD8C}"/>
                </a:ext>
              </a:extLst>
            </p:cNvPr>
            <p:cNvCxnSpPr>
              <a:cxnSpLocks/>
              <a:stCxn id="54" idx="4"/>
              <a:endCxn id="71" idx="0"/>
            </p:cNvCxnSpPr>
            <p:nvPr/>
          </p:nvCxnSpPr>
          <p:spPr>
            <a:xfrm>
              <a:off x="5434502" y="2528765"/>
              <a:ext cx="470905" cy="5019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C0DCA69A-8D7F-4204-82F2-FDB236E8C078}"/>
                </a:ext>
              </a:extLst>
            </p:cNvPr>
            <p:cNvCxnSpPr>
              <a:cxnSpLocks/>
              <a:stCxn id="56" idx="4"/>
              <a:endCxn id="69" idx="0"/>
            </p:cNvCxnSpPr>
            <p:nvPr/>
          </p:nvCxnSpPr>
          <p:spPr>
            <a:xfrm flipH="1">
              <a:off x="5150199" y="2528765"/>
              <a:ext cx="923641" cy="5019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77422E55-B560-46D9-B539-CDFC73911B1A}"/>
                </a:ext>
              </a:extLst>
            </p:cNvPr>
            <p:cNvCxnSpPr>
              <a:cxnSpLocks/>
              <a:stCxn id="56" idx="4"/>
              <a:endCxn id="71" idx="0"/>
            </p:cNvCxnSpPr>
            <p:nvPr/>
          </p:nvCxnSpPr>
          <p:spPr>
            <a:xfrm flipH="1">
              <a:off x="5905408" y="2528765"/>
              <a:ext cx="168432" cy="5019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2188A5A8-C171-4F8C-A484-B79CC366BDB0}"/>
                </a:ext>
              </a:extLst>
            </p:cNvPr>
            <p:cNvCxnSpPr>
              <a:cxnSpLocks/>
              <a:stCxn id="57" idx="4"/>
              <a:endCxn id="69" idx="0"/>
            </p:cNvCxnSpPr>
            <p:nvPr/>
          </p:nvCxnSpPr>
          <p:spPr>
            <a:xfrm flipH="1">
              <a:off x="5150199" y="2528765"/>
              <a:ext cx="1562979" cy="5019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956841C0-3715-4A19-A515-E83E08A4CE71}"/>
                </a:ext>
              </a:extLst>
            </p:cNvPr>
            <p:cNvCxnSpPr>
              <a:cxnSpLocks/>
              <a:stCxn id="57" idx="4"/>
              <a:endCxn id="71" idx="0"/>
            </p:cNvCxnSpPr>
            <p:nvPr/>
          </p:nvCxnSpPr>
          <p:spPr>
            <a:xfrm flipH="1">
              <a:off x="5905408" y="2528765"/>
              <a:ext cx="807770" cy="5019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112" name="TextBox 111">
            <a:extLst>
              <a:ext uri="{FF2B5EF4-FFF2-40B4-BE49-F238E27FC236}">
                <a16:creationId xmlns:a16="http://schemas.microsoft.com/office/drawing/2014/main" id="{2444EA5D-BFB9-4E13-AF0A-9A8014CE7EA4}"/>
              </a:ext>
            </a:extLst>
          </p:cNvPr>
          <p:cNvSpPr txBox="1"/>
          <p:nvPr/>
        </p:nvSpPr>
        <p:spPr>
          <a:xfrm>
            <a:off x="5739088" y="2525031"/>
            <a:ext cx="1212540" cy="307777"/>
          </a:xfrm>
          <a:prstGeom prst="rect">
            <a:avLst/>
          </a:prstGeom>
          <a:noFill/>
        </p:spPr>
        <p:txBody>
          <a:bodyPr wrap="square">
            <a:spAutoFit/>
          </a:bodyPr>
          <a:lstStyle/>
          <a:p>
            <a:r>
              <a:rPr lang="en-SG" sz="1400" dirty="0"/>
              <a:t>Hidden state</a:t>
            </a:r>
            <a:endParaRPr lang="en-SG" dirty="0"/>
          </a:p>
        </p:txBody>
      </p:sp>
      <p:sp>
        <p:nvSpPr>
          <p:cNvPr id="113" name="Slide Number Placeholder 112">
            <a:extLst>
              <a:ext uri="{FF2B5EF4-FFF2-40B4-BE49-F238E27FC236}">
                <a16:creationId xmlns:a16="http://schemas.microsoft.com/office/drawing/2014/main" id="{085885AB-E6CB-4863-BCF2-58D23AC7166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36</a:t>
            </a:fld>
            <a:endParaRPr lang="en"/>
          </a:p>
        </p:txBody>
      </p:sp>
      <p:sp>
        <p:nvSpPr>
          <p:cNvPr id="114" name="TextBox 113">
            <a:extLst>
              <a:ext uri="{FF2B5EF4-FFF2-40B4-BE49-F238E27FC236}">
                <a16:creationId xmlns:a16="http://schemas.microsoft.com/office/drawing/2014/main" id="{029AF869-AC13-4D79-A8F1-4D2891E8F156}"/>
              </a:ext>
            </a:extLst>
          </p:cNvPr>
          <p:cNvSpPr txBox="1"/>
          <p:nvPr/>
        </p:nvSpPr>
        <p:spPr>
          <a:xfrm>
            <a:off x="6195596" y="3651137"/>
            <a:ext cx="2826484" cy="646331"/>
          </a:xfrm>
          <a:prstGeom prst="rect">
            <a:avLst/>
          </a:prstGeom>
          <a:noFill/>
        </p:spPr>
        <p:txBody>
          <a:bodyPr wrap="square">
            <a:spAutoFit/>
          </a:bodyPr>
          <a:lstStyle/>
          <a:p>
            <a:pPr algn="ctr">
              <a:spcAft>
                <a:spcPts val="1200"/>
              </a:spcAft>
            </a:pPr>
            <a:r>
              <a:rPr lang="en-SG" sz="1800" i="1" dirty="0">
                <a:solidFill>
                  <a:srgbClr val="0070C0"/>
                </a:solidFill>
              </a:rPr>
              <a:t>Considering neighbour from 2 distance away</a:t>
            </a:r>
          </a:p>
        </p:txBody>
      </p:sp>
    </p:spTree>
    <p:extLst>
      <p:ext uri="{BB962C8B-B14F-4D97-AF65-F5344CB8AC3E}">
        <p14:creationId xmlns:p14="http://schemas.microsoft.com/office/powerpoint/2010/main" val="147702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latin typeface="Arial" panose="020B0604020202020204" pitchFamily="34" charset="0"/>
                <a:cs typeface="Arial" panose="020B0604020202020204" pitchFamily="34" charset="0"/>
              </a:rPr>
              <a:t>Examples – Who is a singer? </a:t>
            </a:r>
            <a:endParaRPr lang="en-SG" b="1" dirty="0">
              <a:solidFill>
                <a:schemeClr val="bg1"/>
              </a:solidFill>
              <a:latin typeface="Arial" panose="020B0604020202020204" pitchFamily="34" charset="0"/>
              <a:cs typeface="Arial" panose="020B0604020202020204" pitchFamily="34" charset="0"/>
            </a:endParaRPr>
          </a:p>
        </p:txBody>
      </p:sp>
      <p:pic>
        <p:nvPicPr>
          <p:cNvPr id="15" name="Picture 14">
            <a:extLst>
              <a:ext uri="{FF2B5EF4-FFF2-40B4-BE49-F238E27FC236}">
                <a16:creationId xmlns:a16="http://schemas.microsoft.com/office/drawing/2014/main" id="{A9D40632-9D87-4C08-9175-526189BAFD7E}"/>
              </a:ext>
            </a:extLst>
          </p:cNvPr>
          <p:cNvPicPr>
            <a:picLocks noChangeAspect="1"/>
          </p:cNvPicPr>
          <p:nvPr/>
        </p:nvPicPr>
        <p:blipFill>
          <a:blip r:embed="rId3"/>
          <a:stretch>
            <a:fillRect/>
          </a:stretch>
        </p:blipFill>
        <p:spPr>
          <a:xfrm>
            <a:off x="2645477" y="2050806"/>
            <a:ext cx="3264256" cy="2158449"/>
          </a:xfrm>
          <a:prstGeom prst="rect">
            <a:avLst/>
          </a:prstGeom>
        </p:spPr>
      </p:pic>
      <p:sp>
        <p:nvSpPr>
          <p:cNvPr id="24" name="TextBox 23">
            <a:extLst>
              <a:ext uri="{FF2B5EF4-FFF2-40B4-BE49-F238E27FC236}">
                <a16:creationId xmlns:a16="http://schemas.microsoft.com/office/drawing/2014/main" id="{08C9ED20-BA65-4D64-ABB5-0EF2CE5BB5AB}"/>
              </a:ext>
            </a:extLst>
          </p:cNvPr>
          <p:cNvSpPr txBox="1"/>
          <p:nvPr/>
        </p:nvSpPr>
        <p:spPr>
          <a:xfrm>
            <a:off x="5470973" y="3237509"/>
            <a:ext cx="1947672" cy="1384995"/>
          </a:xfrm>
          <a:prstGeom prst="rect">
            <a:avLst/>
          </a:prstGeom>
          <a:noFill/>
        </p:spPr>
        <p:txBody>
          <a:bodyPr wrap="square" rtlCol="0">
            <a:spAutoFit/>
          </a:bodyPr>
          <a:lstStyle/>
          <a:p>
            <a:r>
              <a:rPr lang="en-US" dirty="0" err="1"/>
              <a:t>Kalaimani</a:t>
            </a:r>
            <a:r>
              <a:rPr lang="en-US" dirty="0"/>
              <a:t> </a:t>
            </a:r>
          </a:p>
          <a:p>
            <a:r>
              <a:rPr lang="en-US" dirty="0"/>
              <a:t>• 25 years old </a:t>
            </a:r>
          </a:p>
          <a:p>
            <a:r>
              <a:rPr lang="en-US" dirty="0"/>
              <a:t>• Female </a:t>
            </a:r>
          </a:p>
          <a:p>
            <a:r>
              <a:rPr lang="en-US" dirty="0"/>
              <a:t>• Indian </a:t>
            </a:r>
          </a:p>
          <a:p>
            <a:r>
              <a:rPr lang="en-US" dirty="0"/>
              <a:t>• # of followers</a:t>
            </a:r>
          </a:p>
          <a:p>
            <a:r>
              <a:rPr lang="en-US" dirty="0"/>
              <a:t>…</a:t>
            </a:r>
            <a:endParaRPr lang="en-SG" dirty="0"/>
          </a:p>
        </p:txBody>
      </p:sp>
      <p:sp>
        <p:nvSpPr>
          <p:cNvPr id="25" name="TextBox 24">
            <a:extLst>
              <a:ext uri="{FF2B5EF4-FFF2-40B4-BE49-F238E27FC236}">
                <a16:creationId xmlns:a16="http://schemas.microsoft.com/office/drawing/2014/main" id="{AB1BFB40-169D-4D7D-8B1A-77FABA505987}"/>
              </a:ext>
            </a:extLst>
          </p:cNvPr>
          <p:cNvSpPr txBox="1"/>
          <p:nvPr/>
        </p:nvSpPr>
        <p:spPr>
          <a:xfrm>
            <a:off x="1136717" y="3237509"/>
            <a:ext cx="1947672" cy="1384995"/>
          </a:xfrm>
          <a:prstGeom prst="rect">
            <a:avLst/>
          </a:prstGeom>
          <a:noFill/>
        </p:spPr>
        <p:txBody>
          <a:bodyPr wrap="square" rtlCol="0">
            <a:spAutoFit/>
          </a:bodyPr>
          <a:lstStyle/>
          <a:p>
            <a:r>
              <a:rPr lang="en-US" dirty="0"/>
              <a:t>Tyler Khoo</a:t>
            </a:r>
          </a:p>
          <a:p>
            <a:r>
              <a:rPr lang="en-US" dirty="0"/>
              <a:t>• 21 years old </a:t>
            </a:r>
          </a:p>
          <a:p>
            <a:r>
              <a:rPr lang="en-US" dirty="0"/>
              <a:t>• Male</a:t>
            </a:r>
          </a:p>
          <a:p>
            <a:r>
              <a:rPr lang="en-US" dirty="0"/>
              <a:t>• China</a:t>
            </a:r>
          </a:p>
          <a:p>
            <a:r>
              <a:rPr lang="en-US" dirty="0"/>
              <a:t>• # of followers</a:t>
            </a:r>
          </a:p>
          <a:p>
            <a:r>
              <a:rPr lang="en-US" dirty="0"/>
              <a:t>…</a:t>
            </a:r>
            <a:endParaRPr lang="en-SG" dirty="0"/>
          </a:p>
        </p:txBody>
      </p:sp>
      <p:sp>
        <p:nvSpPr>
          <p:cNvPr id="26" name="TextBox 25">
            <a:extLst>
              <a:ext uri="{FF2B5EF4-FFF2-40B4-BE49-F238E27FC236}">
                <a16:creationId xmlns:a16="http://schemas.microsoft.com/office/drawing/2014/main" id="{1DFB9F51-3DDD-4C38-B9D3-451CB9FF30C3}"/>
              </a:ext>
            </a:extLst>
          </p:cNvPr>
          <p:cNvSpPr txBox="1"/>
          <p:nvPr/>
        </p:nvSpPr>
        <p:spPr>
          <a:xfrm>
            <a:off x="3303769" y="1268044"/>
            <a:ext cx="1947672" cy="1384995"/>
          </a:xfrm>
          <a:prstGeom prst="rect">
            <a:avLst/>
          </a:prstGeom>
          <a:noFill/>
        </p:spPr>
        <p:txBody>
          <a:bodyPr wrap="square" rtlCol="0">
            <a:spAutoFit/>
          </a:bodyPr>
          <a:lstStyle/>
          <a:p>
            <a:r>
              <a:rPr lang="en-US" dirty="0"/>
              <a:t>Siti</a:t>
            </a:r>
          </a:p>
          <a:p>
            <a:r>
              <a:rPr lang="en-US" dirty="0"/>
              <a:t>• 22 years old </a:t>
            </a:r>
          </a:p>
          <a:p>
            <a:r>
              <a:rPr lang="en-US" dirty="0"/>
              <a:t>• Female</a:t>
            </a:r>
          </a:p>
          <a:p>
            <a:r>
              <a:rPr lang="en-US" dirty="0"/>
              <a:t>• Malaysia</a:t>
            </a:r>
          </a:p>
          <a:p>
            <a:r>
              <a:rPr lang="en-US" dirty="0"/>
              <a:t>• # of followers</a:t>
            </a:r>
          </a:p>
          <a:p>
            <a:r>
              <a:rPr lang="en-US" dirty="0"/>
              <a:t>…</a:t>
            </a:r>
            <a:endParaRPr lang="en-SG" dirty="0"/>
          </a:p>
        </p:txBody>
      </p:sp>
      <p:sp>
        <p:nvSpPr>
          <p:cNvPr id="3" name="Slide Number Placeholder 2">
            <a:extLst>
              <a:ext uri="{FF2B5EF4-FFF2-40B4-BE49-F238E27FC236}">
                <a16:creationId xmlns:a16="http://schemas.microsoft.com/office/drawing/2014/main" id="{34036617-5355-44D0-8588-D74320D6940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37</a:t>
            </a:fld>
            <a:endParaRPr lang="en"/>
          </a:p>
        </p:txBody>
      </p:sp>
      <p:sp>
        <p:nvSpPr>
          <p:cNvPr id="8" name="TextBox 7">
            <a:extLst>
              <a:ext uri="{FF2B5EF4-FFF2-40B4-BE49-F238E27FC236}">
                <a16:creationId xmlns:a16="http://schemas.microsoft.com/office/drawing/2014/main" id="{77A34A1B-A895-4351-AAEB-053B8A179FB9}"/>
              </a:ext>
            </a:extLst>
          </p:cNvPr>
          <p:cNvSpPr txBox="1"/>
          <p:nvPr/>
        </p:nvSpPr>
        <p:spPr>
          <a:xfrm>
            <a:off x="39860" y="1213059"/>
            <a:ext cx="2839391" cy="523220"/>
          </a:xfrm>
          <a:prstGeom prst="rect">
            <a:avLst/>
          </a:prstGeom>
          <a:noFill/>
        </p:spPr>
        <p:txBody>
          <a:bodyPr wrap="square" rtlCol="0">
            <a:spAutoFit/>
          </a:bodyPr>
          <a:lstStyle/>
          <a:p>
            <a:r>
              <a:rPr lang="en-US" b="1" dirty="0">
                <a:solidFill>
                  <a:schemeClr val="tx1"/>
                </a:solidFill>
              </a:rPr>
              <a:t>Output</a:t>
            </a:r>
            <a:r>
              <a:rPr lang="en-US" b="1" dirty="0">
                <a:solidFill>
                  <a:srgbClr val="0070C0"/>
                </a:solidFill>
              </a:rPr>
              <a:t>: Singer / </a:t>
            </a:r>
            <a:r>
              <a:rPr lang="en-US" b="1" dirty="0">
                <a:solidFill>
                  <a:srgbClr val="C00000"/>
                </a:solidFill>
              </a:rPr>
              <a:t>Non-Singer</a:t>
            </a:r>
          </a:p>
          <a:p>
            <a:endParaRPr lang="en-SG" b="1" dirty="0">
              <a:solidFill>
                <a:srgbClr val="0070C0"/>
              </a:solidFill>
            </a:endParaRPr>
          </a:p>
        </p:txBody>
      </p:sp>
      <p:sp>
        <p:nvSpPr>
          <p:cNvPr id="4" name="Oval 3">
            <a:extLst>
              <a:ext uri="{FF2B5EF4-FFF2-40B4-BE49-F238E27FC236}">
                <a16:creationId xmlns:a16="http://schemas.microsoft.com/office/drawing/2014/main" id="{44D31DA0-DC6F-4736-B2E7-71D5F9E1503D}"/>
              </a:ext>
            </a:extLst>
          </p:cNvPr>
          <p:cNvSpPr/>
          <p:nvPr/>
        </p:nvSpPr>
        <p:spPr>
          <a:xfrm>
            <a:off x="3111966" y="2358306"/>
            <a:ext cx="463114" cy="456014"/>
          </a:xfrm>
          <a:prstGeom prst="ellipse">
            <a:avLst/>
          </a:prstGeom>
          <a:solidFill>
            <a:srgbClr val="C00000">
              <a:alpha val="55000"/>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1" name="Oval 10">
            <a:extLst>
              <a:ext uri="{FF2B5EF4-FFF2-40B4-BE49-F238E27FC236}">
                <a16:creationId xmlns:a16="http://schemas.microsoft.com/office/drawing/2014/main" id="{05507052-6962-475E-9606-56D5F5C26D81}"/>
              </a:ext>
            </a:extLst>
          </p:cNvPr>
          <p:cNvSpPr/>
          <p:nvPr/>
        </p:nvSpPr>
        <p:spPr>
          <a:xfrm>
            <a:off x="2781766" y="3288860"/>
            <a:ext cx="463114" cy="456014"/>
          </a:xfrm>
          <a:prstGeom prst="ellipse">
            <a:avLst/>
          </a:prstGeom>
          <a:solidFill>
            <a:srgbClr val="C00000">
              <a:alpha val="55000"/>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2" name="Oval 11">
            <a:extLst>
              <a:ext uri="{FF2B5EF4-FFF2-40B4-BE49-F238E27FC236}">
                <a16:creationId xmlns:a16="http://schemas.microsoft.com/office/drawing/2014/main" id="{209849E0-0217-487C-8FD0-541481B5C4A1}"/>
              </a:ext>
            </a:extLst>
          </p:cNvPr>
          <p:cNvSpPr/>
          <p:nvPr/>
        </p:nvSpPr>
        <p:spPr>
          <a:xfrm>
            <a:off x="4627724" y="2586313"/>
            <a:ext cx="463114" cy="456014"/>
          </a:xfrm>
          <a:prstGeom prst="ellipse">
            <a:avLst/>
          </a:prstGeom>
          <a:solidFill>
            <a:srgbClr val="C00000">
              <a:alpha val="55000"/>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3" name="Oval 12">
            <a:extLst>
              <a:ext uri="{FF2B5EF4-FFF2-40B4-BE49-F238E27FC236}">
                <a16:creationId xmlns:a16="http://schemas.microsoft.com/office/drawing/2014/main" id="{1B67A36A-1C5C-4187-AA12-739F32B7FEE2}"/>
              </a:ext>
            </a:extLst>
          </p:cNvPr>
          <p:cNvSpPr/>
          <p:nvPr/>
        </p:nvSpPr>
        <p:spPr>
          <a:xfrm>
            <a:off x="3894812" y="3473992"/>
            <a:ext cx="463114" cy="456014"/>
          </a:xfrm>
          <a:prstGeom prst="ellipse">
            <a:avLst/>
          </a:prstGeom>
          <a:solidFill>
            <a:srgbClr val="C00000">
              <a:alpha val="55000"/>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4" name="Oval 13">
            <a:extLst>
              <a:ext uri="{FF2B5EF4-FFF2-40B4-BE49-F238E27FC236}">
                <a16:creationId xmlns:a16="http://schemas.microsoft.com/office/drawing/2014/main" id="{89642843-5506-4887-90CA-1AC8503E5103}"/>
              </a:ext>
            </a:extLst>
          </p:cNvPr>
          <p:cNvSpPr/>
          <p:nvPr/>
        </p:nvSpPr>
        <p:spPr>
          <a:xfrm>
            <a:off x="5019884" y="3334587"/>
            <a:ext cx="463114" cy="456014"/>
          </a:xfrm>
          <a:prstGeom prst="ellipse">
            <a:avLst/>
          </a:prstGeom>
          <a:solidFill>
            <a:srgbClr val="0070C0">
              <a:alpha val="55000"/>
            </a:srgb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66486808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latin typeface="Arial" panose="020B0604020202020204" pitchFamily="34" charset="0"/>
                <a:cs typeface="Arial" panose="020B0604020202020204" pitchFamily="34" charset="0"/>
              </a:rPr>
              <a:t>Updated function </a:t>
            </a:r>
            <a:endParaRPr lang="en-SG" b="1" dirty="0">
              <a:solidFill>
                <a:schemeClr val="bg1"/>
              </a:solidFill>
              <a:latin typeface="Arial" panose="020B0604020202020204" pitchFamily="34" charset="0"/>
              <a:cs typeface="Arial" panose="020B0604020202020204" pitchFamily="34" charset="0"/>
            </a:endParaRPr>
          </a:p>
        </p:txBody>
      </p:sp>
      <p:sp>
        <p:nvSpPr>
          <p:cNvPr id="113" name="Slide Number Placeholder 112">
            <a:extLst>
              <a:ext uri="{FF2B5EF4-FFF2-40B4-BE49-F238E27FC236}">
                <a16:creationId xmlns:a16="http://schemas.microsoft.com/office/drawing/2014/main" id="{085885AB-E6CB-4863-BCF2-58D23AC7166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38</a:t>
            </a:fld>
            <a:endParaRPr lang="en"/>
          </a:p>
        </p:txBody>
      </p:sp>
      <mc:AlternateContent xmlns:mc="http://schemas.openxmlformats.org/markup-compatibility/2006" xmlns:a14="http://schemas.microsoft.com/office/drawing/2010/main">
        <mc:Choice Requires="a14">
          <p:sp>
            <p:nvSpPr>
              <p:cNvPr id="116" name="TextBox 115">
                <a:extLst>
                  <a:ext uri="{FF2B5EF4-FFF2-40B4-BE49-F238E27FC236}">
                    <a16:creationId xmlns:a16="http://schemas.microsoft.com/office/drawing/2014/main" id="{46135152-4223-4FBD-96CC-E0F806CAC917}"/>
                  </a:ext>
                </a:extLst>
              </p:cNvPr>
              <p:cNvSpPr txBox="1"/>
              <p:nvPr/>
            </p:nvSpPr>
            <p:spPr>
              <a:xfrm>
                <a:off x="2594471" y="2184877"/>
                <a:ext cx="3955057" cy="111363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SG" sz="2800" i="1" smtClean="0">
                              <a:latin typeface="Cambria Math" panose="02040503050406030204" pitchFamily="18" charset="0"/>
                            </a:rPr>
                          </m:ctrlPr>
                        </m:sSubSupPr>
                        <m:e>
                          <m:r>
                            <a:rPr lang="en-SG" sz="2800" b="0" i="1" smtClean="0">
                              <a:latin typeface="Cambria Math" panose="02040503050406030204" pitchFamily="18" charset="0"/>
                            </a:rPr>
                            <m:t>h</m:t>
                          </m:r>
                        </m:e>
                        <m:sub>
                          <m:r>
                            <a:rPr lang="en-SG" sz="2800" b="0" i="1" smtClean="0">
                              <a:latin typeface="Cambria Math" panose="02040503050406030204" pitchFamily="18" charset="0"/>
                            </a:rPr>
                            <m:t>𝑖</m:t>
                          </m:r>
                        </m:sub>
                        <m:sup>
                          <m:r>
                            <a:rPr lang="en-SG" sz="2800" b="0" i="1" smtClean="0">
                              <a:latin typeface="Cambria Math" panose="02040503050406030204" pitchFamily="18" charset="0"/>
                            </a:rPr>
                            <m:t>𝑙</m:t>
                          </m:r>
                          <m:r>
                            <a:rPr lang="en-SG" sz="2800" b="0" i="1" smtClean="0">
                              <a:latin typeface="Cambria Math" panose="02040503050406030204" pitchFamily="18" charset="0"/>
                            </a:rPr>
                            <m:t>+1</m:t>
                          </m:r>
                        </m:sup>
                      </m:sSubSup>
                      <m:r>
                        <a:rPr lang="en-SG" sz="2800" b="0" i="1" smtClean="0">
                          <a:latin typeface="Cambria Math" panose="02040503050406030204" pitchFamily="18" charset="0"/>
                        </a:rPr>
                        <m:t>=</m:t>
                      </m:r>
                      <m:r>
                        <a:rPr lang="en-SG" sz="2800" b="0" i="1" smtClean="0">
                          <a:latin typeface="Cambria Math" panose="02040503050406030204" pitchFamily="18" charset="0"/>
                          <a:ea typeface="Cambria Math" panose="02040503050406030204" pitchFamily="18" charset="0"/>
                        </a:rPr>
                        <m:t>𝜎</m:t>
                      </m:r>
                      <m:d>
                        <m:dPr>
                          <m:ctrlPr>
                            <a:rPr lang="en-SG" sz="2800" b="0" i="1" smtClean="0">
                              <a:latin typeface="Cambria Math" panose="02040503050406030204" pitchFamily="18" charset="0"/>
                              <a:ea typeface="Cambria Math" panose="02040503050406030204" pitchFamily="18" charset="0"/>
                            </a:rPr>
                          </m:ctrlPr>
                        </m:dPr>
                        <m:e>
                          <m:nary>
                            <m:naryPr>
                              <m:chr m:val="∑"/>
                              <m:supHide m:val="on"/>
                              <m:ctrlPr>
                                <a:rPr lang="en-SG" sz="2800" b="0" i="1" smtClean="0">
                                  <a:latin typeface="Cambria Math" panose="02040503050406030204" pitchFamily="18" charset="0"/>
                                  <a:ea typeface="Cambria Math" panose="02040503050406030204" pitchFamily="18" charset="0"/>
                                </a:rPr>
                              </m:ctrlPr>
                            </m:naryPr>
                            <m:sub>
                              <m:r>
                                <m:rPr>
                                  <m:brk m:alnAt="7"/>
                                </m:rPr>
                                <a:rPr lang="en-SG" sz="2800" b="0" i="1" smtClean="0">
                                  <a:latin typeface="Cambria Math" panose="02040503050406030204" pitchFamily="18" charset="0"/>
                                  <a:ea typeface="Cambria Math" panose="02040503050406030204" pitchFamily="18" charset="0"/>
                                </a:rPr>
                                <m:t>𝑗</m:t>
                              </m:r>
                              <m:r>
                                <a:rPr lang="en-SG" sz="2800" b="0" i="1" smtClean="0">
                                  <a:latin typeface="Cambria Math" panose="02040503050406030204" pitchFamily="18" charset="0"/>
                                  <a:ea typeface="Cambria Math" panose="02040503050406030204" pitchFamily="18" charset="0"/>
                                </a:rPr>
                                <m:t>∈</m:t>
                              </m:r>
                              <m:sSub>
                                <m:sSubPr>
                                  <m:ctrlPr>
                                    <a:rPr lang="en-SG" sz="2800" b="0" i="1" smtClean="0">
                                      <a:latin typeface="Cambria Math" panose="02040503050406030204" pitchFamily="18" charset="0"/>
                                      <a:ea typeface="Cambria Math" panose="02040503050406030204" pitchFamily="18" charset="0"/>
                                    </a:rPr>
                                  </m:ctrlPr>
                                </m:sSubPr>
                                <m:e>
                                  <m:r>
                                    <a:rPr lang="en-SG" sz="2800" b="0" i="1" smtClean="0">
                                      <a:latin typeface="Cambria Math" panose="02040503050406030204" pitchFamily="18" charset="0"/>
                                      <a:ea typeface="Cambria Math" panose="02040503050406030204" pitchFamily="18" charset="0"/>
                                    </a:rPr>
                                    <m:t>𝑁</m:t>
                                  </m:r>
                                </m:e>
                                <m:sub>
                                  <m:r>
                                    <a:rPr lang="en-SG" sz="2800" b="0" i="1" smtClean="0">
                                      <a:latin typeface="Cambria Math" panose="02040503050406030204" pitchFamily="18" charset="0"/>
                                      <a:ea typeface="Cambria Math" panose="02040503050406030204" pitchFamily="18" charset="0"/>
                                    </a:rPr>
                                    <m:t>𝑖</m:t>
                                  </m:r>
                                </m:sub>
                              </m:sSub>
                            </m:sub>
                            <m:sup/>
                            <m:e>
                              <m:f>
                                <m:fPr>
                                  <m:ctrlPr>
                                    <a:rPr lang="en-SG" sz="2800" b="0" i="1" smtClean="0">
                                      <a:latin typeface="Cambria Math" panose="02040503050406030204" pitchFamily="18" charset="0"/>
                                      <a:ea typeface="Cambria Math" panose="02040503050406030204" pitchFamily="18" charset="0"/>
                                    </a:rPr>
                                  </m:ctrlPr>
                                </m:fPr>
                                <m:num>
                                  <m:r>
                                    <a:rPr lang="en-SG" sz="2800" b="0" i="1" smtClean="0">
                                      <a:latin typeface="Cambria Math" panose="02040503050406030204" pitchFamily="18" charset="0"/>
                                      <a:ea typeface="Cambria Math" panose="02040503050406030204" pitchFamily="18" charset="0"/>
                                    </a:rPr>
                                    <m:t>1</m:t>
                                  </m:r>
                                </m:num>
                                <m:den>
                                  <m:sSub>
                                    <m:sSubPr>
                                      <m:ctrlPr>
                                        <a:rPr lang="en-SG" sz="2800" b="0" i="1" smtClean="0">
                                          <a:latin typeface="Cambria Math" panose="02040503050406030204" pitchFamily="18" charset="0"/>
                                          <a:ea typeface="Cambria Math" panose="02040503050406030204" pitchFamily="18" charset="0"/>
                                        </a:rPr>
                                      </m:ctrlPr>
                                    </m:sSubPr>
                                    <m:e>
                                      <m:r>
                                        <a:rPr lang="en-SG" sz="2800" b="0" i="1" smtClean="0">
                                          <a:latin typeface="Cambria Math" panose="02040503050406030204" pitchFamily="18" charset="0"/>
                                          <a:ea typeface="Cambria Math" panose="02040503050406030204" pitchFamily="18" charset="0"/>
                                        </a:rPr>
                                        <m:t>𝑐</m:t>
                                      </m:r>
                                    </m:e>
                                    <m:sub>
                                      <m:r>
                                        <a:rPr lang="en-SG" sz="2800" b="0" i="1" smtClean="0">
                                          <a:latin typeface="Cambria Math" panose="02040503050406030204" pitchFamily="18" charset="0"/>
                                          <a:ea typeface="Cambria Math" panose="02040503050406030204" pitchFamily="18" charset="0"/>
                                        </a:rPr>
                                        <m:t>𝑖𝑗</m:t>
                                      </m:r>
                                    </m:sub>
                                  </m:sSub>
                                </m:den>
                              </m:f>
                              <m:sSubSup>
                                <m:sSubSupPr>
                                  <m:ctrlPr>
                                    <a:rPr lang="en-SG" sz="2800" b="0" i="1" smtClean="0">
                                      <a:latin typeface="Cambria Math" panose="02040503050406030204" pitchFamily="18" charset="0"/>
                                      <a:ea typeface="Cambria Math" panose="02040503050406030204" pitchFamily="18" charset="0"/>
                                    </a:rPr>
                                  </m:ctrlPr>
                                </m:sSubSupPr>
                                <m:e>
                                  <m:r>
                                    <a:rPr lang="en-SG" sz="2800" b="0" i="1" smtClean="0">
                                      <a:latin typeface="Cambria Math" panose="02040503050406030204" pitchFamily="18" charset="0"/>
                                      <a:ea typeface="Cambria Math" panose="02040503050406030204" pitchFamily="18" charset="0"/>
                                    </a:rPr>
                                    <m:t>h</m:t>
                                  </m:r>
                                </m:e>
                                <m:sub>
                                  <m:r>
                                    <a:rPr lang="en-SG" sz="2800" b="0" i="1" smtClean="0">
                                      <a:latin typeface="Cambria Math" panose="02040503050406030204" pitchFamily="18" charset="0"/>
                                      <a:ea typeface="Cambria Math" panose="02040503050406030204" pitchFamily="18" charset="0"/>
                                    </a:rPr>
                                    <m:t>𝑗</m:t>
                                  </m:r>
                                </m:sub>
                                <m:sup>
                                  <m:r>
                                    <a:rPr lang="en-SG" sz="2800" b="0" i="1" smtClean="0">
                                      <a:latin typeface="Cambria Math" panose="02040503050406030204" pitchFamily="18" charset="0"/>
                                      <a:ea typeface="Cambria Math" panose="02040503050406030204" pitchFamily="18" charset="0"/>
                                    </a:rPr>
                                    <m:t>𝑙</m:t>
                                  </m:r>
                                </m:sup>
                              </m:sSubSup>
                              <m:sSup>
                                <m:sSupPr>
                                  <m:ctrlPr>
                                    <a:rPr lang="en-SG" sz="2800" b="0" i="1" smtClean="0">
                                      <a:latin typeface="Cambria Math" panose="02040503050406030204" pitchFamily="18" charset="0"/>
                                      <a:ea typeface="Cambria Math" panose="02040503050406030204" pitchFamily="18" charset="0"/>
                                    </a:rPr>
                                  </m:ctrlPr>
                                </m:sSupPr>
                                <m:e>
                                  <m:r>
                                    <a:rPr lang="en-SG" sz="2800" b="0" i="1" smtClean="0">
                                      <a:latin typeface="Cambria Math" panose="02040503050406030204" pitchFamily="18" charset="0"/>
                                      <a:ea typeface="Cambria Math" panose="02040503050406030204" pitchFamily="18" charset="0"/>
                                    </a:rPr>
                                    <m:t>𝑊</m:t>
                                  </m:r>
                                </m:e>
                                <m:sup>
                                  <m:r>
                                    <a:rPr lang="en-SG" sz="2800" b="0" i="1" smtClean="0">
                                      <a:latin typeface="Cambria Math" panose="02040503050406030204" pitchFamily="18" charset="0"/>
                                      <a:ea typeface="Cambria Math" panose="02040503050406030204" pitchFamily="18" charset="0"/>
                                    </a:rPr>
                                    <m:t>𝑙</m:t>
                                  </m:r>
                                </m:sup>
                              </m:sSup>
                            </m:e>
                          </m:nary>
                        </m:e>
                      </m:d>
                    </m:oMath>
                  </m:oMathPara>
                </a14:m>
                <a:endParaRPr lang="en-SG" sz="2800" dirty="0"/>
              </a:p>
            </p:txBody>
          </p:sp>
        </mc:Choice>
        <mc:Fallback xmlns="">
          <p:sp>
            <p:nvSpPr>
              <p:cNvPr id="116" name="TextBox 115">
                <a:extLst>
                  <a:ext uri="{FF2B5EF4-FFF2-40B4-BE49-F238E27FC236}">
                    <a16:creationId xmlns:a16="http://schemas.microsoft.com/office/drawing/2014/main" id="{46135152-4223-4FBD-96CC-E0F806CAC917}"/>
                  </a:ext>
                </a:extLst>
              </p:cNvPr>
              <p:cNvSpPr txBox="1">
                <a:spLocks noRot="1" noChangeAspect="1" noMove="1" noResize="1" noEditPoints="1" noAdjustHandles="1" noChangeArrowheads="1" noChangeShapeType="1" noTextEdit="1"/>
              </p:cNvSpPr>
              <p:nvPr/>
            </p:nvSpPr>
            <p:spPr>
              <a:xfrm>
                <a:off x="2594471" y="2184877"/>
                <a:ext cx="3955057" cy="1113638"/>
              </a:xfrm>
              <a:prstGeom prst="rect">
                <a:avLst/>
              </a:prstGeom>
              <a:blipFill>
                <a:blip r:embed="rId2"/>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F2B464D3-E25A-4F6F-A306-A0FC91E1BC38}"/>
                  </a:ext>
                </a:extLst>
              </p:cNvPr>
              <p:cNvSpPr txBox="1"/>
              <p:nvPr/>
            </p:nvSpPr>
            <p:spPr>
              <a:xfrm>
                <a:off x="905753" y="3598895"/>
                <a:ext cx="2268770" cy="589200"/>
              </a:xfrm>
              <a:prstGeom prst="rect">
                <a:avLst/>
              </a:prstGeom>
              <a:noFill/>
            </p:spPr>
            <p:txBody>
              <a:bodyPr wrap="square" rtlCol="0">
                <a:spAutoFit/>
              </a:bodyPr>
              <a:lstStyle/>
              <a:p>
                <a:r>
                  <a:rPr lang="en-US" sz="1600" dirty="0"/>
                  <a:t>Hidden state at </a:t>
                </a:r>
                <a14:m>
                  <m:oMath xmlns:m="http://schemas.openxmlformats.org/officeDocument/2006/math">
                    <m:r>
                      <a:rPr lang="en-SG" sz="1600" b="0" i="1" smtClean="0">
                        <a:latin typeface="Cambria Math" panose="02040503050406030204" pitchFamily="18" charset="0"/>
                      </a:rPr>
                      <m:t>𝑙</m:t>
                    </m:r>
                    <m:r>
                      <a:rPr lang="en-SG" sz="1600" b="0" i="1" smtClean="0">
                        <a:latin typeface="Cambria Math" panose="02040503050406030204" pitchFamily="18" charset="0"/>
                      </a:rPr>
                      <m:t>+1</m:t>
                    </m:r>
                  </m:oMath>
                </a14:m>
                <a:r>
                  <a:rPr lang="en-US" sz="1600" dirty="0"/>
                  <a:t> layer of </a:t>
                </a:r>
                <a14:m>
                  <m:oMath xmlns:m="http://schemas.openxmlformats.org/officeDocument/2006/math">
                    <m:sSup>
                      <m:sSupPr>
                        <m:ctrlPr>
                          <a:rPr lang="en-SG" sz="1600" b="0" i="1" smtClean="0">
                            <a:latin typeface="Cambria Math" panose="02040503050406030204" pitchFamily="18" charset="0"/>
                          </a:rPr>
                        </m:ctrlPr>
                      </m:sSupPr>
                      <m:e>
                        <m:r>
                          <a:rPr lang="en-SG" sz="1600" b="0" i="1" smtClean="0">
                            <a:latin typeface="Cambria Math" panose="02040503050406030204" pitchFamily="18" charset="0"/>
                          </a:rPr>
                          <m:t>𝑖</m:t>
                        </m:r>
                      </m:e>
                      <m:sup>
                        <m:r>
                          <a:rPr lang="en-SG" sz="1600" b="0" i="1" smtClean="0">
                            <a:latin typeface="Cambria Math" panose="02040503050406030204" pitchFamily="18" charset="0"/>
                          </a:rPr>
                          <m:t>𝑡h</m:t>
                        </m:r>
                      </m:sup>
                    </m:sSup>
                  </m:oMath>
                </a14:m>
                <a:r>
                  <a:rPr lang="en-US" sz="1600" dirty="0"/>
                  <a:t> node</a:t>
                </a:r>
                <a:endParaRPr lang="en-SG" sz="1600" dirty="0"/>
              </a:p>
            </p:txBody>
          </p:sp>
        </mc:Choice>
        <mc:Fallback xmlns="">
          <p:sp>
            <p:nvSpPr>
              <p:cNvPr id="55" name="TextBox 54">
                <a:extLst>
                  <a:ext uri="{FF2B5EF4-FFF2-40B4-BE49-F238E27FC236}">
                    <a16:creationId xmlns:a16="http://schemas.microsoft.com/office/drawing/2014/main" id="{F2B464D3-E25A-4F6F-A306-A0FC91E1BC38}"/>
                  </a:ext>
                </a:extLst>
              </p:cNvPr>
              <p:cNvSpPr txBox="1">
                <a:spLocks noRot="1" noChangeAspect="1" noMove="1" noResize="1" noEditPoints="1" noAdjustHandles="1" noChangeArrowheads="1" noChangeShapeType="1" noTextEdit="1"/>
              </p:cNvSpPr>
              <p:nvPr/>
            </p:nvSpPr>
            <p:spPr>
              <a:xfrm>
                <a:off x="905753" y="3598895"/>
                <a:ext cx="2268770" cy="589200"/>
              </a:xfrm>
              <a:prstGeom prst="rect">
                <a:avLst/>
              </a:prstGeom>
              <a:blipFill>
                <a:blip r:embed="rId3"/>
                <a:stretch>
                  <a:fillRect l="-1613" t="-3093" b="-12371"/>
                </a:stretch>
              </a:blipFill>
            </p:spPr>
            <p:txBody>
              <a:bodyPr/>
              <a:lstStyle/>
              <a:p>
                <a:r>
                  <a:rPr lang="en-SG">
                    <a:noFill/>
                  </a:rPr>
                  <a:t> </a:t>
                </a:r>
              </a:p>
            </p:txBody>
          </p:sp>
        </mc:Fallback>
      </mc:AlternateContent>
      <p:sp>
        <p:nvSpPr>
          <p:cNvPr id="70" name="TextBox 69">
            <a:extLst>
              <a:ext uri="{FF2B5EF4-FFF2-40B4-BE49-F238E27FC236}">
                <a16:creationId xmlns:a16="http://schemas.microsoft.com/office/drawing/2014/main" id="{54B23FA2-6260-46A1-A4F7-263498A4FC6F}"/>
              </a:ext>
            </a:extLst>
          </p:cNvPr>
          <p:cNvSpPr txBox="1"/>
          <p:nvPr/>
        </p:nvSpPr>
        <p:spPr>
          <a:xfrm>
            <a:off x="3784123" y="3593115"/>
            <a:ext cx="2059328" cy="338554"/>
          </a:xfrm>
          <a:prstGeom prst="rect">
            <a:avLst/>
          </a:prstGeom>
          <a:noFill/>
        </p:spPr>
        <p:txBody>
          <a:bodyPr wrap="square" rtlCol="0">
            <a:spAutoFit/>
          </a:bodyPr>
          <a:lstStyle/>
          <a:p>
            <a:r>
              <a:rPr lang="en-US" sz="1600" dirty="0"/>
              <a:t>Normalizing factor</a:t>
            </a:r>
            <a:endParaRPr lang="en-SG" sz="1600" dirty="0"/>
          </a:p>
        </p:txBody>
      </p:sp>
      <p:sp>
        <p:nvSpPr>
          <p:cNvPr id="74" name="TextBox 73">
            <a:extLst>
              <a:ext uri="{FF2B5EF4-FFF2-40B4-BE49-F238E27FC236}">
                <a16:creationId xmlns:a16="http://schemas.microsoft.com/office/drawing/2014/main" id="{63FD48CF-59C2-44A6-B636-53DAC6614913}"/>
              </a:ext>
            </a:extLst>
          </p:cNvPr>
          <p:cNvSpPr txBox="1"/>
          <p:nvPr/>
        </p:nvSpPr>
        <p:spPr>
          <a:xfrm>
            <a:off x="3174523" y="1520945"/>
            <a:ext cx="2059328" cy="338554"/>
          </a:xfrm>
          <a:prstGeom prst="rect">
            <a:avLst/>
          </a:prstGeom>
          <a:noFill/>
        </p:spPr>
        <p:txBody>
          <a:bodyPr wrap="square" rtlCol="0">
            <a:spAutoFit/>
          </a:bodyPr>
          <a:lstStyle/>
          <a:p>
            <a:r>
              <a:rPr lang="en-US" sz="1600" dirty="0"/>
              <a:t>Activation function</a:t>
            </a:r>
            <a:endParaRPr lang="en-SG" sz="1600" dirty="0"/>
          </a:p>
        </p:txBody>
      </p:sp>
      <mc:AlternateContent xmlns:mc="http://schemas.openxmlformats.org/markup-compatibility/2006" xmlns:a14="http://schemas.microsoft.com/office/drawing/2010/main">
        <mc:Choice Requires="a14">
          <p:sp>
            <p:nvSpPr>
              <p:cNvPr id="85" name="TextBox 84">
                <a:extLst>
                  <a:ext uri="{FF2B5EF4-FFF2-40B4-BE49-F238E27FC236}">
                    <a16:creationId xmlns:a16="http://schemas.microsoft.com/office/drawing/2014/main" id="{048E516C-4103-4908-94EA-0C3B3C5F7E42}"/>
                  </a:ext>
                </a:extLst>
              </p:cNvPr>
              <p:cNvSpPr txBox="1"/>
              <p:nvPr/>
            </p:nvSpPr>
            <p:spPr>
              <a:xfrm>
                <a:off x="4813787" y="3962447"/>
                <a:ext cx="2268770" cy="589200"/>
              </a:xfrm>
              <a:prstGeom prst="rect">
                <a:avLst/>
              </a:prstGeom>
              <a:noFill/>
            </p:spPr>
            <p:txBody>
              <a:bodyPr wrap="square" rtlCol="0">
                <a:spAutoFit/>
              </a:bodyPr>
              <a:lstStyle/>
              <a:p>
                <a:r>
                  <a:rPr lang="en-US" sz="1600" dirty="0"/>
                  <a:t>Hidden state at </a:t>
                </a:r>
                <a14:m>
                  <m:oMath xmlns:m="http://schemas.openxmlformats.org/officeDocument/2006/math">
                    <m:r>
                      <a:rPr lang="en-SG" sz="1600" b="0" i="1" smtClean="0">
                        <a:latin typeface="Cambria Math" panose="02040503050406030204" pitchFamily="18" charset="0"/>
                      </a:rPr>
                      <m:t>𝑙</m:t>
                    </m:r>
                  </m:oMath>
                </a14:m>
                <a:r>
                  <a:rPr lang="en-US" sz="1600" dirty="0"/>
                  <a:t> layer of </a:t>
                </a:r>
                <a14:m>
                  <m:oMath xmlns:m="http://schemas.openxmlformats.org/officeDocument/2006/math">
                    <m:sSup>
                      <m:sSupPr>
                        <m:ctrlPr>
                          <a:rPr lang="en-SG" sz="1600" b="0" i="1" smtClean="0">
                            <a:latin typeface="Cambria Math" panose="02040503050406030204" pitchFamily="18" charset="0"/>
                          </a:rPr>
                        </m:ctrlPr>
                      </m:sSupPr>
                      <m:e>
                        <m:r>
                          <a:rPr lang="en-SG" sz="1600" b="0" i="1" smtClean="0">
                            <a:latin typeface="Cambria Math" panose="02040503050406030204" pitchFamily="18" charset="0"/>
                          </a:rPr>
                          <m:t>𝑖</m:t>
                        </m:r>
                      </m:e>
                      <m:sup>
                        <m:r>
                          <a:rPr lang="en-SG" sz="1600" b="0" i="1" smtClean="0">
                            <a:latin typeface="Cambria Math" panose="02040503050406030204" pitchFamily="18" charset="0"/>
                          </a:rPr>
                          <m:t>𝑡h</m:t>
                        </m:r>
                      </m:sup>
                    </m:sSup>
                  </m:oMath>
                </a14:m>
                <a:r>
                  <a:rPr lang="en-US" sz="1600" dirty="0"/>
                  <a:t> node’s neighbor </a:t>
                </a:r>
                <a:endParaRPr lang="en-SG" sz="1600" dirty="0"/>
              </a:p>
            </p:txBody>
          </p:sp>
        </mc:Choice>
        <mc:Fallback xmlns="">
          <p:sp>
            <p:nvSpPr>
              <p:cNvPr id="85" name="TextBox 84">
                <a:extLst>
                  <a:ext uri="{FF2B5EF4-FFF2-40B4-BE49-F238E27FC236}">
                    <a16:creationId xmlns:a16="http://schemas.microsoft.com/office/drawing/2014/main" id="{048E516C-4103-4908-94EA-0C3B3C5F7E42}"/>
                  </a:ext>
                </a:extLst>
              </p:cNvPr>
              <p:cNvSpPr txBox="1">
                <a:spLocks noRot="1" noChangeAspect="1" noMove="1" noResize="1" noEditPoints="1" noAdjustHandles="1" noChangeArrowheads="1" noChangeShapeType="1" noTextEdit="1"/>
              </p:cNvSpPr>
              <p:nvPr/>
            </p:nvSpPr>
            <p:spPr>
              <a:xfrm>
                <a:off x="4813787" y="3962447"/>
                <a:ext cx="2268770" cy="589200"/>
              </a:xfrm>
              <a:prstGeom prst="rect">
                <a:avLst/>
              </a:prstGeom>
              <a:blipFill>
                <a:blip r:embed="rId4"/>
                <a:stretch>
                  <a:fillRect l="-1613" t="-3093" b="-12371"/>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D108AFDD-0CC2-4CC3-B7E8-6A154BDAAE3D}"/>
                  </a:ext>
                </a:extLst>
              </p:cNvPr>
              <p:cNvSpPr txBox="1"/>
              <p:nvPr/>
            </p:nvSpPr>
            <p:spPr>
              <a:xfrm>
                <a:off x="5948172" y="1345080"/>
                <a:ext cx="2444620" cy="338554"/>
              </a:xfrm>
              <a:prstGeom prst="rect">
                <a:avLst/>
              </a:prstGeom>
              <a:noFill/>
            </p:spPr>
            <p:txBody>
              <a:bodyPr wrap="square" rtlCol="0">
                <a:spAutoFit/>
              </a:bodyPr>
              <a:lstStyle/>
              <a:p>
                <a:r>
                  <a:rPr lang="en-US" sz="1600" dirty="0"/>
                  <a:t>Weight Matrix at </a:t>
                </a:r>
                <a14:m>
                  <m:oMath xmlns:m="http://schemas.openxmlformats.org/officeDocument/2006/math">
                    <m:r>
                      <a:rPr lang="en-SG" sz="1600" b="0" i="1" smtClean="0">
                        <a:latin typeface="Cambria Math" panose="02040503050406030204" pitchFamily="18" charset="0"/>
                      </a:rPr>
                      <m:t>𝑙</m:t>
                    </m:r>
                  </m:oMath>
                </a14:m>
                <a:r>
                  <a:rPr lang="en-US" sz="1600" dirty="0"/>
                  <a:t> layer </a:t>
                </a:r>
                <a:endParaRPr lang="en-SG" sz="1600" dirty="0"/>
              </a:p>
            </p:txBody>
          </p:sp>
        </mc:Choice>
        <mc:Fallback xmlns="">
          <p:sp>
            <p:nvSpPr>
              <p:cNvPr id="86" name="TextBox 85">
                <a:extLst>
                  <a:ext uri="{FF2B5EF4-FFF2-40B4-BE49-F238E27FC236}">
                    <a16:creationId xmlns:a16="http://schemas.microsoft.com/office/drawing/2014/main" id="{D108AFDD-0CC2-4CC3-B7E8-6A154BDAAE3D}"/>
                  </a:ext>
                </a:extLst>
              </p:cNvPr>
              <p:cNvSpPr txBox="1">
                <a:spLocks noRot="1" noChangeAspect="1" noMove="1" noResize="1" noEditPoints="1" noAdjustHandles="1" noChangeArrowheads="1" noChangeShapeType="1" noTextEdit="1"/>
              </p:cNvSpPr>
              <p:nvPr/>
            </p:nvSpPr>
            <p:spPr>
              <a:xfrm>
                <a:off x="5948172" y="1345080"/>
                <a:ext cx="2444620" cy="338554"/>
              </a:xfrm>
              <a:prstGeom prst="rect">
                <a:avLst/>
              </a:prstGeom>
              <a:blipFill>
                <a:blip r:embed="rId5"/>
                <a:stretch>
                  <a:fillRect l="-1496" t="-5455" b="-23636"/>
                </a:stretch>
              </a:blipFill>
            </p:spPr>
            <p:txBody>
              <a:bodyPr/>
              <a:lstStyle/>
              <a:p>
                <a:r>
                  <a:rPr lang="en-SG">
                    <a:noFill/>
                  </a:rPr>
                  <a:t> </a:t>
                </a:r>
              </a:p>
            </p:txBody>
          </p:sp>
        </mc:Fallback>
      </mc:AlternateContent>
      <p:cxnSp>
        <p:nvCxnSpPr>
          <p:cNvPr id="8" name="Straight Arrow Connector 7">
            <a:extLst>
              <a:ext uri="{FF2B5EF4-FFF2-40B4-BE49-F238E27FC236}">
                <a16:creationId xmlns:a16="http://schemas.microsoft.com/office/drawing/2014/main" id="{7D11A42A-399C-4571-99A4-6DADE723DACE}"/>
              </a:ext>
            </a:extLst>
          </p:cNvPr>
          <p:cNvCxnSpPr/>
          <p:nvPr/>
        </p:nvCxnSpPr>
        <p:spPr>
          <a:xfrm>
            <a:off x="3892731" y="1859499"/>
            <a:ext cx="0" cy="63115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7" name="Straight Arrow Connector 86">
            <a:extLst>
              <a:ext uri="{FF2B5EF4-FFF2-40B4-BE49-F238E27FC236}">
                <a16:creationId xmlns:a16="http://schemas.microsoft.com/office/drawing/2014/main" id="{1A72DE57-052B-44F1-AB4E-8C595CEB36D3}"/>
              </a:ext>
            </a:extLst>
          </p:cNvPr>
          <p:cNvCxnSpPr>
            <a:cxnSpLocks/>
          </p:cNvCxnSpPr>
          <p:nvPr/>
        </p:nvCxnSpPr>
        <p:spPr>
          <a:xfrm flipV="1">
            <a:off x="1994418" y="2910983"/>
            <a:ext cx="770708" cy="65546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8" name="Straight Arrow Connector 87">
            <a:extLst>
              <a:ext uri="{FF2B5EF4-FFF2-40B4-BE49-F238E27FC236}">
                <a16:creationId xmlns:a16="http://schemas.microsoft.com/office/drawing/2014/main" id="{D043AC0F-3111-4F85-8335-21B9B6414233}"/>
              </a:ext>
            </a:extLst>
          </p:cNvPr>
          <p:cNvCxnSpPr>
            <a:cxnSpLocks/>
            <a:stCxn id="70" idx="0"/>
          </p:cNvCxnSpPr>
          <p:nvPr/>
        </p:nvCxnSpPr>
        <p:spPr>
          <a:xfrm flipV="1">
            <a:off x="4813787" y="3234605"/>
            <a:ext cx="385354" cy="35851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9" name="Straight Arrow Connector 88">
            <a:extLst>
              <a:ext uri="{FF2B5EF4-FFF2-40B4-BE49-F238E27FC236}">
                <a16:creationId xmlns:a16="http://schemas.microsoft.com/office/drawing/2014/main" id="{69137739-32DE-469B-AC52-D741B2FD50B6}"/>
              </a:ext>
            </a:extLst>
          </p:cNvPr>
          <p:cNvCxnSpPr>
            <a:cxnSpLocks/>
            <a:stCxn id="85" idx="0"/>
          </p:cNvCxnSpPr>
          <p:nvPr/>
        </p:nvCxnSpPr>
        <p:spPr>
          <a:xfrm flipH="1" flipV="1">
            <a:off x="5617030" y="3081895"/>
            <a:ext cx="331142" cy="88055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0" name="Straight Arrow Connector 89">
            <a:extLst>
              <a:ext uri="{FF2B5EF4-FFF2-40B4-BE49-F238E27FC236}">
                <a16:creationId xmlns:a16="http://schemas.microsoft.com/office/drawing/2014/main" id="{614529E8-1146-4540-81E7-51A31802674A}"/>
              </a:ext>
            </a:extLst>
          </p:cNvPr>
          <p:cNvCxnSpPr>
            <a:cxnSpLocks/>
          </p:cNvCxnSpPr>
          <p:nvPr/>
        </p:nvCxnSpPr>
        <p:spPr>
          <a:xfrm flipH="1">
            <a:off x="6030918" y="1760670"/>
            <a:ext cx="1002386" cy="60948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25122695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latin typeface="Arial" panose="020B0604020202020204" pitchFamily="34" charset="0"/>
                <a:cs typeface="Arial" panose="020B0604020202020204" pitchFamily="34" charset="0"/>
              </a:rPr>
              <a:t>Updated function </a:t>
            </a:r>
            <a:endParaRPr lang="en-SG" b="1" dirty="0">
              <a:solidFill>
                <a:schemeClr val="bg1"/>
              </a:solidFill>
              <a:latin typeface="Arial" panose="020B0604020202020204" pitchFamily="34" charset="0"/>
              <a:cs typeface="Arial" panose="020B0604020202020204" pitchFamily="34" charset="0"/>
            </a:endParaRPr>
          </a:p>
        </p:txBody>
      </p:sp>
      <p:sp>
        <p:nvSpPr>
          <p:cNvPr id="113" name="Slide Number Placeholder 112">
            <a:extLst>
              <a:ext uri="{FF2B5EF4-FFF2-40B4-BE49-F238E27FC236}">
                <a16:creationId xmlns:a16="http://schemas.microsoft.com/office/drawing/2014/main" id="{085885AB-E6CB-4863-BCF2-58D23AC7166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39</a:t>
            </a:fld>
            <a:endParaRPr lang="en"/>
          </a:p>
        </p:txBody>
      </p:sp>
      <mc:AlternateContent xmlns:mc="http://schemas.openxmlformats.org/markup-compatibility/2006" xmlns:a14="http://schemas.microsoft.com/office/drawing/2010/main">
        <mc:Choice Requires="a14">
          <p:sp>
            <p:nvSpPr>
              <p:cNvPr id="116" name="TextBox 115">
                <a:extLst>
                  <a:ext uri="{FF2B5EF4-FFF2-40B4-BE49-F238E27FC236}">
                    <a16:creationId xmlns:a16="http://schemas.microsoft.com/office/drawing/2014/main" id="{46135152-4223-4FBD-96CC-E0F806CAC917}"/>
                  </a:ext>
                </a:extLst>
              </p:cNvPr>
              <p:cNvSpPr txBox="1"/>
              <p:nvPr/>
            </p:nvSpPr>
            <p:spPr>
              <a:xfrm>
                <a:off x="4876117" y="1549151"/>
                <a:ext cx="3955057" cy="111363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SG" sz="2800" i="1" smtClean="0">
                              <a:latin typeface="Cambria Math" panose="02040503050406030204" pitchFamily="18" charset="0"/>
                            </a:rPr>
                          </m:ctrlPr>
                        </m:sSubSupPr>
                        <m:e>
                          <m:r>
                            <a:rPr lang="en-SG" sz="2800" b="0" i="1" smtClean="0">
                              <a:latin typeface="Cambria Math" panose="02040503050406030204" pitchFamily="18" charset="0"/>
                            </a:rPr>
                            <m:t>h</m:t>
                          </m:r>
                        </m:e>
                        <m:sub>
                          <m:r>
                            <a:rPr lang="en-SG" sz="2800" b="0" i="1" smtClean="0">
                              <a:latin typeface="Cambria Math" panose="02040503050406030204" pitchFamily="18" charset="0"/>
                            </a:rPr>
                            <m:t>𝑖</m:t>
                          </m:r>
                        </m:sub>
                        <m:sup>
                          <m:r>
                            <a:rPr lang="en-SG" sz="2800" b="0" i="1" smtClean="0">
                              <a:latin typeface="Cambria Math" panose="02040503050406030204" pitchFamily="18" charset="0"/>
                            </a:rPr>
                            <m:t>𝑙</m:t>
                          </m:r>
                          <m:r>
                            <a:rPr lang="en-SG" sz="2800" b="0" i="1" smtClean="0">
                              <a:latin typeface="Cambria Math" panose="02040503050406030204" pitchFamily="18" charset="0"/>
                            </a:rPr>
                            <m:t>+1</m:t>
                          </m:r>
                        </m:sup>
                      </m:sSubSup>
                      <m:r>
                        <a:rPr lang="en-SG" sz="2800" b="0" i="1" smtClean="0">
                          <a:latin typeface="Cambria Math" panose="02040503050406030204" pitchFamily="18" charset="0"/>
                        </a:rPr>
                        <m:t>=</m:t>
                      </m:r>
                      <m:r>
                        <a:rPr lang="en-SG" sz="2800" b="0" i="1" smtClean="0">
                          <a:latin typeface="Cambria Math" panose="02040503050406030204" pitchFamily="18" charset="0"/>
                          <a:ea typeface="Cambria Math" panose="02040503050406030204" pitchFamily="18" charset="0"/>
                        </a:rPr>
                        <m:t>𝜎</m:t>
                      </m:r>
                      <m:d>
                        <m:dPr>
                          <m:ctrlPr>
                            <a:rPr lang="en-SG" sz="2800" b="0" i="1" smtClean="0">
                              <a:latin typeface="Cambria Math" panose="02040503050406030204" pitchFamily="18" charset="0"/>
                              <a:ea typeface="Cambria Math" panose="02040503050406030204" pitchFamily="18" charset="0"/>
                            </a:rPr>
                          </m:ctrlPr>
                        </m:dPr>
                        <m:e>
                          <m:nary>
                            <m:naryPr>
                              <m:chr m:val="∑"/>
                              <m:supHide m:val="on"/>
                              <m:ctrlPr>
                                <a:rPr lang="en-SG" sz="2800" b="0" i="1" smtClean="0">
                                  <a:latin typeface="Cambria Math" panose="02040503050406030204" pitchFamily="18" charset="0"/>
                                  <a:ea typeface="Cambria Math" panose="02040503050406030204" pitchFamily="18" charset="0"/>
                                </a:rPr>
                              </m:ctrlPr>
                            </m:naryPr>
                            <m:sub>
                              <m:r>
                                <m:rPr>
                                  <m:brk m:alnAt="7"/>
                                </m:rPr>
                                <a:rPr lang="en-SG" sz="2800" b="0" i="1" smtClean="0">
                                  <a:latin typeface="Cambria Math" panose="02040503050406030204" pitchFamily="18" charset="0"/>
                                  <a:ea typeface="Cambria Math" panose="02040503050406030204" pitchFamily="18" charset="0"/>
                                </a:rPr>
                                <m:t>𝑗</m:t>
                              </m:r>
                              <m:r>
                                <a:rPr lang="en-SG" sz="2800" b="0" i="1" smtClean="0">
                                  <a:latin typeface="Cambria Math" panose="02040503050406030204" pitchFamily="18" charset="0"/>
                                  <a:ea typeface="Cambria Math" panose="02040503050406030204" pitchFamily="18" charset="0"/>
                                </a:rPr>
                                <m:t>∈</m:t>
                              </m:r>
                              <m:sSub>
                                <m:sSubPr>
                                  <m:ctrlPr>
                                    <a:rPr lang="en-SG" sz="2800" b="0" i="1" smtClean="0">
                                      <a:latin typeface="Cambria Math" panose="02040503050406030204" pitchFamily="18" charset="0"/>
                                      <a:ea typeface="Cambria Math" panose="02040503050406030204" pitchFamily="18" charset="0"/>
                                    </a:rPr>
                                  </m:ctrlPr>
                                </m:sSubPr>
                                <m:e>
                                  <m:r>
                                    <a:rPr lang="en-SG" sz="2800" b="0" i="1" smtClean="0">
                                      <a:latin typeface="Cambria Math" panose="02040503050406030204" pitchFamily="18" charset="0"/>
                                      <a:ea typeface="Cambria Math" panose="02040503050406030204" pitchFamily="18" charset="0"/>
                                    </a:rPr>
                                    <m:t>𝑁</m:t>
                                  </m:r>
                                </m:e>
                                <m:sub>
                                  <m:r>
                                    <a:rPr lang="en-SG" sz="2800" b="0" i="1" smtClean="0">
                                      <a:latin typeface="Cambria Math" panose="02040503050406030204" pitchFamily="18" charset="0"/>
                                      <a:ea typeface="Cambria Math" panose="02040503050406030204" pitchFamily="18" charset="0"/>
                                    </a:rPr>
                                    <m:t>𝑖</m:t>
                                  </m:r>
                                </m:sub>
                              </m:sSub>
                            </m:sub>
                            <m:sup/>
                            <m:e>
                              <m:f>
                                <m:fPr>
                                  <m:ctrlPr>
                                    <a:rPr lang="en-SG" sz="2800" b="0" i="1" smtClean="0">
                                      <a:latin typeface="Cambria Math" panose="02040503050406030204" pitchFamily="18" charset="0"/>
                                      <a:ea typeface="Cambria Math" panose="02040503050406030204" pitchFamily="18" charset="0"/>
                                    </a:rPr>
                                  </m:ctrlPr>
                                </m:fPr>
                                <m:num>
                                  <m:r>
                                    <a:rPr lang="en-SG" sz="2800" b="0" i="1" smtClean="0">
                                      <a:latin typeface="Cambria Math" panose="02040503050406030204" pitchFamily="18" charset="0"/>
                                      <a:ea typeface="Cambria Math" panose="02040503050406030204" pitchFamily="18" charset="0"/>
                                    </a:rPr>
                                    <m:t>1</m:t>
                                  </m:r>
                                </m:num>
                                <m:den>
                                  <m:sSub>
                                    <m:sSubPr>
                                      <m:ctrlPr>
                                        <a:rPr lang="en-SG" sz="2800" b="0" i="1" smtClean="0">
                                          <a:latin typeface="Cambria Math" panose="02040503050406030204" pitchFamily="18" charset="0"/>
                                          <a:ea typeface="Cambria Math" panose="02040503050406030204" pitchFamily="18" charset="0"/>
                                        </a:rPr>
                                      </m:ctrlPr>
                                    </m:sSubPr>
                                    <m:e>
                                      <m:r>
                                        <a:rPr lang="en-SG" sz="2800" b="0" i="1" smtClean="0">
                                          <a:latin typeface="Cambria Math" panose="02040503050406030204" pitchFamily="18" charset="0"/>
                                          <a:ea typeface="Cambria Math" panose="02040503050406030204" pitchFamily="18" charset="0"/>
                                        </a:rPr>
                                        <m:t>𝑐</m:t>
                                      </m:r>
                                    </m:e>
                                    <m:sub>
                                      <m:r>
                                        <a:rPr lang="en-SG" sz="2800" b="0" i="1" smtClean="0">
                                          <a:latin typeface="Cambria Math" panose="02040503050406030204" pitchFamily="18" charset="0"/>
                                          <a:ea typeface="Cambria Math" panose="02040503050406030204" pitchFamily="18" charset="0"/>
                                        </a:rPr>
                                        <m:t>𝑖𝑗</m:t>
                                      </m:r>
                                    </m:sub>
                                  </m:sSub>
                                </m:den>
                              </m:f>
                              <m:sSubSup>
                                <m:sSubSupPr>
                                  <m:ctrlPr>
                                    <a:rPr lang="en-SG" sz="2800" b="0" i="1" smtClean="0">
                                      <a:latin typeface="Cambria Math" panose="02040503050406030204" pitchFamily="18" charset="0"/>
                                      <a:ea typeface="Cambria Math" panose="02040503050406030204" pitchFamily="18" charset="0"/>
                                    </a:rPr>
                                  </m:ctrlPr>
                                </m:sSubSupPr>
                                <m:e>
                                  <m:r>
                                    <a:rPr lang="en-SG" sz="2800" b="0" i="1" smtClean="0">
                                      <a:latin typeface="Cambria Math" panose="02040503050406030204" pitchFamily="18" charset="0"/>
                                      <a:ea typeface="Cambria Math" panose="02040503050406030204" pitchFamily="18" charset="0"/>
                                    </a:rPr>
                                    <m:t>h</m:t>
                                  </m:r>
                                </m:e>
                                <m:sub>
                                  <m:r>
                                    <a:rPr lang="en-SG" sz="2800" b="0" i="1" smtClean="0">
                                      <a:latin typeface="Cambria Math" panose="02040503050406030204" pitchFamily="18" charset="0"/>
                                      <a:ea typeface="Cambria Math" panose="02040503050406030204" pitchFamily="18" charset="0"/>
                                    </a:rPr>
                                    <m:t>𝑗</m:t>
                                  </m:r>
                                </m:sub>
                                <m:sup>
                                  <m:r>
                                    <a:rPr lang="en-SG" sz="2800" b="0" i="1" smtClean="0">
                                      <a:latin typeface="Cambria Math" panose="02040503050406030204" pitchFamily="18" charset="0"/>
                                      <a:ea typeface="Cambria Math" panose="02040503050406030204" pitchFamily="18" charset="0"/>
                                    </a:rPr>
                                    <m:t>𝑙</m:t>
                                  </m:r>
                                </m:sup>
                              </m:sSubSup>
                              <m:sSup>
                                <m:sSupPr>
                                  <m:ctrlPr>
                                    <a:rPr lang="en-SG" sz="2800" b="0" i="1" smtClean="0">
                                      <a:latin typeface="Cambria Math" panose="02040503050406030204" pitchFamily="18" charset="0"/>
                                      <a:ea typeface="Cambria Math" panose="02040503050406030204" pitchFamily="18" charset="0"/>
                                    </a:rPr>
                                  </m:ctrlPr>
                                </m:sSupPr>
                                <m:e>
                                  <m:r>
                                    <a:rPr lang="en-SG" sz="2800" b="0" i="1" smtClean="0">
                                      <a:latin typeface="Cambria Math" panose="02040503050406030204" pitchFamily="18" charset="0"/>
                                      <a:ea typeface="Cambria Math" panose="02040503050406030204" pitchFamily="18" charset="0"/>
                                    </a:rPr>
                                    <m:t>𝑊</m:t>
                                  </m:r>
                                </m:e>
                                <m:sup>
                                  <m:r>
                                    <a:rPr lang="en-SG" sz="2800" b="0" i="1" smtClean="0">
                                      <a:latin typeface="Cambria Math" panose="02040503050406030204" pitchFamily="18" charset="0"/>
                                      <a:ea typeface="Cambria Math" panose="02040503050406030204" pitchFamily="18" charset="0"/>
                                    </a:rPr>
                                    <m:t>𝑙</m:t>
                                  </m:r>
                                </m:sup>
                              </m:sSup>
                            </m:e>
                          </m:nary>
                        </m:e>
                      </m:d>
                    </m:oMath>
                  </m:oMathPara>
                </a14:m>
                <a:endParaRPr lang="en-SG" sz="2800" dirty="0"/>
              </a:p>
            </p:txBody>
          </p:sp>
        </mc:Choice>
        <mc:Fallback xmlns="">
          <p:sp>
            <p:nvSpPr>
              <p:cNvPr id="116" name="TextBox 115">
                <a:extLst>
                  <a:ext uri="{FF2B5EF4-FFF2-40B4-BE49-F238E27FC236}">
                    <a16:creationId xmlns:a16="http://schemas.microsoft.com/office/drawing/2014/main" id="{46135152-4223-4FBD-96CC-E0F806CAC917}"/>
                  </a:ext>
                </a:extLst>
              </p:cNvPr>
              <p:cNvSpPr txBox="1">
                <a:spLocks noRot="1" noChangeAspect="1" noMove="1" noResize="1" noEditPoints="1" noAdjustHandles="1" noChangeArrowheads="1" noChangeShapeType="1" noTextEdit="1"/>
              </p:cNvSpPr>
              <p:nvPr/>
            </p:nvSpPr>
            <p:spPr>
              <a:xfrm>
                <a:off x="4876117" y="1549151"/>
                <a:ext cx="3955057" cy="1113638"/>
              </a:xfrm>
              <a:prstGeom prst="rect">
                <a:avLst/>
              </a:prstGeom>
              <a:blipFill>
                <a:blip r:embed="rId2"/>
                <a:stretch>
                  <a:fillRect/>
                </a:stretch>
              </a:blipFill>
            </p:spPr>
            <p:txBody>
              <a:bodyPr/>
              <a:lstStyle/>
              <a:p>
                <a:r>
                  <a:rPr lang="en-SG">
                    <a:noFill/>
                  </a:rPr>
                  <a:t> </a:t>
                </a:r>
              </a:p>
            </p:txBody>
          </p:sp>
        </mc:Fallback>
      </mc:AlternateContent>
      <p:sp>
        <p:nvSpPr>
          <p:cNvPr id="3" name="Rectangle 2">
            <a:extLst>
              <a:ext uri="{FF2B5EF4-FFF2-40B4-BE49-F238E27FC236}">
                <a16:creationId xmlns:a16="http://schemas.microsoft.com/office/drawing/2014/main" id="{AC7805F1-5ABF-4AEC-8750-95CF85867C2F}"/>
              </a:ext>
            </a:extLst>
          </p:cNvPr>
          <p:cNvSpPr/>
          <p:nvPr/>
        </p:nvSpPr>
        <p:spPr>
          <a:xfrm>
            <a:off x="6487885" y="1393371"/>
            <a:ext cx="1567543" cy="1428206"/>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60444EA3-2A61-4834-B8DB-E03179408047}"/>
                  </a:ext>
                </a:extLst>
              </p:cNvPr>
              <p:cNvSpPr txBox="1"/>
              <p:nvPr/>
            </p:nvSpPr>
            <p:spPr>
              <a:xfrm>
                <a:off x="5719260" y="2977357"/>
                <a:ext cx="2937060" cy="835422"/>
              </a:xfrm>
              <a:prstGeom prst="rect">
                <a:avLst/>
              </a:prstGeom>
              <a:noFill/>
            </p:spPr>
            <p:txBody>
              <a:bodyPr wrap="square" rtlCol="0">
                <a:spAutoFit/>
              </a:bodyPr>
              <a:lstStyle/>
              <a:p>
                <a:r>
                  <a:rPr lang="en-SG" sz="1600" dirty="0"/>
                  <a:t>Summing up all hidden state of neighbour at </a:t>
                </a:r>
                <a14:m>
                  <m:oMath xmlns:m="http://schemas.openxmlformats.org/officeDocument/2006/math">
                    <m:sSup>
                      <m:sSupPr>
                        <m:ctrlPr>
                          <a:rPr lang="en-SG" sz="1600" b="0" i="1" smtClean="0">
                            <a:latin typeface="Cambria Math" panose="02040503050406030204" pitchFamily="18" charset="0"/>
                          </a:rPr>
                        </m:ctrlPr>
                      </m:sSupPr>
                      <m:e>
                        <m:r>
                          <a:rPr lang="en-SG" sz="1600" b="0" i="1" smtClean="0">
                            <a:latin typeface="Cambria Math" panose="02040503050406030204" pitchFamily="18" charset="0"/>
                          </a:rPr>
                          <m:t>𝑖</m:t>
                        </m:r>
                      </m:e>
                      <m:sup>
                        <m:r>
                          <a:rPr lang="en-SG" sz="1600" b="0" i="1" smtClean="0">
                            <a:latin typeface="Cambria Math" panose="02040503050406030204" pitchFamily="18" charset="0"/>
                          </a:rPr>
                          <m:t>𝑡h</m:t>
                        </m:r>
                      </m:sup>
                    </m:sSup>
                  </m:oMath>
                </a14:m>
                <a:r>
                  <a:rPr lang="en-SG" sz="1600" dirty="0"/>
                  <a:t>nodes and normalized by a constant</a:t>
                </a:r>
              </a:p>
            </p:txBody>
          </p:sp>
        </mc:Choice>
        <mc:Fallback xmlns="">
          <p:sp>
            <p:nvSpPr>
              <p:cNvPr id="16" name="TextBox 15">
                <a:extLst>
                  <a:ext uri="{FF2B5EF4-FFF2-40B4-BE49-F238E27FC236}">
                    <a16:creationId xmlns:a16="http://schemas.microsoft.com/office/drawing/2014/main" id="{60444EA3-2A61-4834-B8DB-E03179408047}"/>
                  </a:ext>
                </a:extLst>
              </p:cNvPr>
              <p:cNvSpPr txBox="1">
                <a:spLocks noRot="1" noChangeAspect="1" noMove="1" noResize="1" noEditPoints="1" noAdjustHandles="1" noChangeArrowheads="1" noChangeShapeType="1" noTextEdit="1"/>
              </p:cNvSpPr>
              <p:nvPr/>
            </p:nvSpPr>
            <p:spPr>
              <a:xfrm>
                <a:off x="5719260" y="2977357"/>
                <a:ext cx="2937060" cy="835422"/>
              </a:xfrm>
              <a:prstGeom prst="rect">
                <a:avLst/>
              </a:prstGeom>
              <a:blipFill>
                <a:blip r:embed="rId3"/>
                <a:stretch>
                  <a:fillRect l="-1037" t="-2190" b="-8759"/>
                </a:stretch>
              </a:blipFill>
            </p:spPr>
            <p:txBody>
              <a:bodyPr/>
              <a:lstStyle/>
              <a:p>
                <a:r>
                  <a:rPr lang="en-SG">
                    <a:noFill/>
                  </a:rPr>
                  <a:t> </a:t>
                </a:r>
              </a:p>
            </p:txBody>
          </p:sp>
        </mc:Fallback>
      </mc:AlternateContent>
      <p:sp>
        <p:nvSpPr>
          <p:cNvPr id="18" name="TextBox 17">
            <a:extLst>
              <a:ext uri="{FF2B5EF4-FFF2-40B4-BE49-F238E27FC236}">
                <a16:creationId xmlns:a16="http://schemas.microsoft.com/office/drawing/2014/main" id="{07966219-2E9C-43A0-8704-35F9179592AC}"/>
              </a:ext>
            </a:extLst>
          </p:cNvPr>
          <p:cNvSpPr txBox="1"/>
          <p:nvPr/>
        </p:nvSpPr>
        <p:spPr>
          <a:xfrm rot="16200000">
            <a:off x="-489000" y="1949004"/>
            <a:ext cx="1712821" cy="369332"/>
          </a:xfrm>
          <a:prstGeom prst="rect">
            <a:avLst/>
          </a:prstGeom>
          <a:noFill/>
        </p:spPr>
        <p:txBody>
          <a:bodyPr wrap="square">
            <a:spAutoFit/>
          </a:bodyPr>
          <a:lstStyle/>
          <a:p>
            <a:pPr>
              <a:spcAft>
                <a:spcPts val="1200"/>
              </a:spcAft>
            </a:pPr>
            <a:r>
              <a:rPr lang="en-SG" sz="1800" b="1" dirty="0"/>
              <a:t>GCN Layer 1</a:t>
            </a:r>
          </a:p>
        </p:txBody>
      </p:sp>
      <p:sp>
        <p:nvSpPr>
          <p:cNvPr id="19" name="Right Brace 18">
            <a:extLst>
              <a:ext uri="{FF2B5EF4-FFF2-40B4-BE49-F238E27FC236}">
                <a16:creationId xmlns:a16="http://schemas.microsoft.com/office/drawing/2014/main" id="{57387DCB-FE7E-4BA3-9925-3237617CD4E3}"/>
              </a:ext>
            </a:extLst>
          </p:cNvPr>
          <p:cNvSpPr/>
          <p:nvPr/>
        </p:nvSpPr>
        <p:spPr>
          <a:xfrm>
            <a:off x="795058" y="1364307"/>
            <a:ext cx="472965" cy="1538728"/>
          </a:xfrm>
          <a:prstGeom prst="righ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20" name="TextBox 19">
            <a:extLst>
              <a:ext uri="{FF2B5EF4-FFF2-40B4-BE49-F238E27FC236}">
                <a16:creationId xmlns:a16="http://schemas.microsoft.com/office/drawing/2014/main" id="{0E47B0DB-7EDD-4ACB-AE34-A9EBAA693CC1}"/>
              </a:ext>
            </a:extLst>
          </p:cNvPr>
          <p:cNvSpPr txBox="1"/>
          <p:nvPr/>
        </p:nvSpPr>
        <p:spPr>
          <a:xfrm>
            <a:off x="1081279" y="1249408"/>
            <a:ext cx="3994403" cy="369332"/>
          </a:xfrm>
          <a:prstGeom prst="rect">
            <a:avLst/>
          </a:prstGeom>
          <a:noFill/>
        </p:spPr>
        <p:txBody>
          <a:bodyPr wrap="square">
            <a:spAutoFit/>
          </a:bodyPr>
          <a:lstStyle/>
          <a:p>
            <a:pPr algn="ctr">
              <a:spcAft>
                <a:spcPts val="1200"/>
              </a:spcAft>
            </a:pPr>
            <a:r>
              <a:rPr lang="en-SG" sz="1800" dirty="0"/>
              <a:t>Aggregate (Neighbours)</a:t>
            </a:r>
          </a:p>
        </p:txBody>
      </p:sp>
    </p:spTree>
    <p:extLst>
      <p:ext uri="{BB962C8B-B14F-4D97-AF65-F5344CB8AC3E}">
        <p14:creationId xmlns:p14="http://schemas.microsoft.com/office/powerpoint/2010/main" val="26885926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32388B-8A49-454F-98A4-7E577E4D9525}"/>
              </a:ext>
            </a:extLst>
          </p:cNvPr>
          <p:cNvSpPr>
            <a:spLocks noGrp="1"/>
          </p:cNvSpPr>
          <p:nvPr>
            <p:ph type="title"/>
          </p:nvPr>
        </p:nvSpPr>
        <p:spPr/>
        <p:txBody>
          <a:bodyPr/>
          <a:lstStyle/>
          <a:p>
            <a:r>
              <a:rPr lang="en-US" b="1" dirty="0">
                <a:solidFill>
                  <a:schemeClr val="bg1"/>
                </a:solidFill>
                <a:latin typeface="Arial" panose="020B0604020202020204" pitchFamily="34" charset="0"/>
                <a:cs typeface="Arial" panose="020B0604020202020204" pitchFamily="34" charset="0"/>
              </a:rPr>
              <a:t>Recap – Motivation </a:t>
            </a:r>
            <a:endParaRPr lang="en-SG" dirty="0"/>
          </a:p>
        </p:txBody>
      </p:sp>
      <p:pic>
        <p:nvPicPr>
          <p:cNvPr id="5" name="Picture 4">
            <a:extLst>
              <a:ext uri="{FF2B5EF4-FFF2-40B4-BE49-F238E27FC236}">
                <a16:creationId xmlns:a16="http://schemas.microsoft.com/office/drawing/2014/main" id="{EAAF80D1-F807-4C8B-B431-6E7D8519F3A4}"/>
              </a:ext>
            </a:extLst>
          </p:cNvPr>
          <p:cNvPicPr>
            <a:picLocks noChangeAspect="1"/>
          </p:cNvPicPr>
          <p:nvPr/>
        </p:nvPicPr>
        <p:blipFill rotWithShape="1">
          <a:blip r:embed="rId2"/>
          <a:srcRect l="32682" r="32818"/>
          <a:stretch/>
        </p:blipFill>
        <p:spPr>
          <a:xfrm>
            <a:off x="1042416" y="2107406"/>
            <a:ext cx="2313432" cy="2762250"/>
          </a:xfrm>
          <a:prstGeom prst="rect">
            <a:avLst/>
          </a:prstGeom>
        </p:spPr>
      </p:pic>
      <p:pic>
        <p:nvPicPr>
          <p:cNvPr id="2052" name="Picture 4" descr="Attention for Neural (connectionist) Machine Translation | by Gautam  Karmakar | Medium">
            <a:extLst>
              <a:ext uri="{FF2B5EF4-FFF2-40B4-BE49-F238E27FC236}">
                <a16:creationId xmlns:a16="http://schemas.microsoft.com/office/drawing/2014/main" id="{3C676CF8-017A-4C19-B0C1-EA97624196F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9833" r="51802"/>
          <a:stretch/>
        </p:blipFill>
        <p:spPr bwMode="auto">
          <a:xfrm>
            <a:off x="4351211" y="2334692"/>
            <a:ext cx="3668077" cy="1673428"/>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580C6E79-0211-47E2-83BF-9C71F2D7D9C5}"/>
              </a:ext>
            </a:extLst>
          </p:cNvPr>
          <p:cNvSpPr txBox="1"/>
          <p:nvPr/>
        </p:nvSpPr>
        <p:spPr>
          <a:xfrm>
            <a:off x="1014984" y="1255288"/>
            <a:ext cx="7086600" cy="707886"/>
          </a:xfrm>
          <a:prstGeom prst="rect">
            <a:avLst/>
          </a:prstGeom>
          <a:noFill/>
        </p:spPr>
        <p:txBody>
          <a:bodyPr wrap="square">
            <a:spAutoFit/>
          </a:bodyPr>
          <a:lstStyle/>
          <a:p>
            <a:r>
              <a:rPr lang="en-US" sz="2000" u="sng" dirty="0"/>
              <a:t>Non-Euclidean data structure </a:t>
            </a:r>
            <a:endParaRPr lang="en-US" sz="2000" dirty="0"/>
          </a:p>
          <a:p>
            <a:r>
              <a:rPr lang="en-US" sz="2000" dirty="0"/>
              <a:t>Data structures of shown examples are </a:t>
            </a:r>
            <a:r>
              <a:rPr lang="en-US" sz="2000" b="1" dirty="0">
                <a:solidFill>
                  <a:srgbClr val="FF0000"/>
                </a:solidFill>
              </a:rPr>
              <a:t>regular</a:t>
            </a:r>
            <a:endParaRPr lang="en-SG" sz="2000" b="1" dirty="0">
              <a:solidFill>
                <a:srgbClr val="FF0000"/>
              </a:solidFill>
            </a:endParaRPr>
          </a:p>
        </p:txBody>
      </p:sp>
      <p:sp>
        <p:nvSpPr>
          <p:cNvPr id="8" name="Slide Number Placeholder 7">
            <a:extLst>
              <a:ext uri="{FF2B5EF4-FFF2-40B4-BE49-F238E27FC236}">
                <a16:creationId xmlns:a16="http://schemas.microsoft.com/office/drawing/2014/main" id="{0FA36C69-84A0-494B-827E-E323B47943B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a:t>
            </a:fld>
            <a:endParaRPr lang="en"/>
          </a:p>
        </p:txBody>
      </p:sp>
    </p:spTree>
    <p:extLst>
      <p:ext uri="{BB962C8B-B14F-4D97-AF65-F5344CB8AC3E}">
        <p14:creationId xmlns:p14="http://schemas.microsoft.com/office/powerpoint/2010/main" val="266349108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latin typeface="Arial" panose="020B0604020202020204" pitchFamily="34" charset="0"/>
                <a:cs typeface="Arial" panose="020B0604020202020204" pitchFamily="34" charset="0"/>
              </a:rPr>
              <a:t>Updated function </a:t>
            </a:r>
            <a:endParaRPr lang="en-SG" b="1" dirty="0">
              <a:solidFill>
                <a:schemeClr val="bg1"/>
              </a:solidFill>
              <a:latin typeface="Arial" panose="020B0604020202020204" pitchFamily="34" charset="0"/>
              <a:cs typeface="Arial" panose="020B0604020202020204" pitchFamily="34" charset="0"/>
            </a:endParaRPr>
          </a:p>
        </p:txBody>
      </p:sp>
      <p:sp>
        <p:nvSpPr>
          <p:cNvPr id="113" name="Slide Number Placeholder 112">
            <a:extLst>
              <a:ext uri="{FF2B5EF4-FFF2-40B4-BE49-F238E27FC236}">
                <a16:creationId xmlns:a16="http://schemas.microsoft.com/office/drawing/2014/main" id="{085885AB-E6CB-4863-BCF2-58D23AC7166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40</a:t>
            </a:fld>
            <a:endParaRPr lang="en"/>
          </a:p>
        </p:txBody>
      </p:sp>
      <mc:AlternateContent xmlns:mc="http://schemas.openxmlformats.org/markup-compatibility/2006" xmlns:a14="http://schemas.microsoft.com/office/drawing/2010/main">
        <mc:Choice Requires="a14">
          <p:sp>
            <p:nvSpPr>
              <p:cNvPr id="116" name="TextBox 115">
                <a:extLst>
                  <a:ext uri="{FF2B5EF4-FFF2-40B4-BE49-F238E27FC236}">
                    <a16:creationId xmlns:a16="http://schemas.microsoft.com/office/drawing/2014/main" id="{46135152-4223-4FBD-96CC-E0F806CAC917}"/>
                  </a:ext>
                </a:extLst>
              </p:cNvPr>
              <p:cNvSpPr txBox="1"/>
              <p:nvPr/>
            </p:nvSpPr>
            <p:spPr>
              <a:xfrm>
                <a:off x="4876117" y="1549151"/>
                <a:ext cx="3955057" cy="111363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SG" sz="2800" i="1" smtClean="0">
                              <a:latin typeface="Cambria Math" panose="02040503050406030204" pitchFamily="18" charset="0"/>
                            </a:rPr>
                          </m:ctrlPr>
                        </m:sSubSupPr>
                        <m:e>
                          <m:r>
                            <a:rPr lang="en-SG" sz="2800" b="0" i="1" smtClean="0">
                              <a:latin typeface="Cambria Math" panose="02040503050406030204" pitchFamily="18" charset="0"/>
                            </a:rPr>
                            <m:t>h</m:t>
                          </m:r>
                        </m:e>
                        <m:sub>
                          <m:r>
                            <a:rPr lang="en-SG" sz="2800" b="0" i="1" smtClean="0">
                              <a:latin typeface="Cambria Math" panose="02040503050406030204" pitchFamily="18" charset="0"/>
                            </a:rPr>
                            <m:t>𝑖</m:t>
                          </m:r>
                        </m:sub>
                        <m:sup>
                          <m:r>
                            <a:rPr lang="en-SG" sz="2800" b="0" i="1" smtClean="0">
                              <a:latin typeface="Cambria Math" panose="02040503050406030204" pitchFamily="18" charset="0"/>
                            </a:rPr>
                            <m:t>𝑙</m:t>
                          </m:r>
                          <m:r>
                            <a:rPr lang="en-SG" sz="2800" b="0" i="1" smtClean="0">
                              <a:latin typeface="Cambria Math" panose="02040503050406030204" pitchFamily="18" charset="0"/>
                            </a:rPr>
                            <m:t>+1</m:t>
                          </m:r>
                        </m:sup>
                      </m:sSubSup>
                      <m:r>
                        <a:rPr lang="en-SG" sz="2800" b="0" i="1" smtClean="0">
                          <a:latin typeface="Cambria Math" panose="02040503050406030204" pitchFamily="18" charset="0"/>
                        </a:rPr>
                        <m:t>=</m:t>
                      </m:r>
                      <m:r>
                        <a:rPr lang="en-SG" sz="2800" b="0" i="1" smtClean="0">
                          <a:latin typeface="Cambria Math" panose="02040503050406030204" pitchFamily="18" charset="0"/>
                          <a:ea typeface="Cambria Math" panose="02040503050406030204" pitchFamily="18" charset="0"/>
                        </a:rPr>
                        <m:t>𝜎</m:t>
                      </m:r>
                      <m:d>
                        <m:dPr>
                          <m:ctrlPr>
                            <a:rPr lang="en-SG" sz="2800" b="0" i="1" smtClean="0">
                              <a:latin typeface="Cambria Math" panose="02040503050406030204" pitchFamily="18" charset="0"/>
                              <a:ea typeface="Cambria Math" panose="02040503050406030204" pitchFamily="18" charset="0"/>
                            </a:rPr>
                          </m:ctrlPr>
                        </m:dPr>
                        <m:e>
                          <m:nary>
                            <m:naryPr>
                              <m:chr m:val="∑"/>
                              <m:supHide m:val="on"/>
                              <m:ctrlPr>
                                <a:rPr lang="en-SG" sz="2800" b="0" i="1" smtClean="0">
                                  <a:latin typeface="Cambria Math" panose="02040503050406030204" pitchFamily="18" charset="0"/>
                                  <a:ea typeface="Cambria Math" panose="02040503050406030204" pitchFamily="18" charset="0"/>
                                </a:rPr>
                              </m:ctrlPr>
                            </m:naryPr>
                            <m:sub>
                              <m:r>
                                <m:rPr>
                                  <m:brk m:alnAt="7"/>
                                </m:rPr>
                                <a:rPr lang="en-SG" sz="2800" b="0" i="1" smtClean="0">
                                  <a:latin typeface="Cambria Math" panose="02040503050406030204" pitchFamily="18" charset="0"/>
                                  <a:ea typeface="Cambria Math" panose="02040503050406030204" pitchFamily="18" charset="0"/>
                                </a:rPr>
                                <m:t>𝑗</m:t>
                              </m:r>
                              <m:r>
                                <a:rPr lang="en-SG" sz="2800" b="0" i="1" smtClean="0">
                                  <a:latin typeface="Cambria Math" panose="02040503050406030204" pitchFamily="18" charset="0"/>
                                  <a:ea typeface="Cambria Math" panose="02040503050406030204" pitchFamily="18" charset="0"/>
                                </a:rPr>
                                <m:t>∈</m:t>
                              </m:r>
                              <m:sSub>
                                <m:sSubPr>
                                  <m:ctrlPr>
                                    <a:rPr lang="en-SG" sz="2800" b="0" i="1" smtClean="0">
                                      <a:latin typeface="Cambria Math" panose="02040503050406030204" pitchFamily="18" charset="0"/>
                                      <a:ea typeface="Cambria Math" panose="02040503050406030204" pitchFamily="18" charset="0"/>
                                    </a:rPr>
                                  </m:ctrlPr>
                                </m:sSubPr>
                                <m:e>
                                  <m:r>
                                    <a:rPr lang="en-SG" sz="2800" b="0" i="1" smtClean="0">
                                      <a:latin typeface="Cambria Math" panose="02040503050406030204" pitchFamily="18" charset="0"/>
                                      <a:ea typeface="Cambria Math" panose="02040503050406030204" pitchFamily="18" charset="0"/>
                                    </a:rPr>
                                    <m:t>𝑁</m:t>
                                  </m:r>
                                </m:e>
                                <m:sub>
                                  <m:r>
                                    <a:rPr lang="en-SG" sz="2800" b="0" i="1" smtClean="0">
                                      <a:latin typeface="Cambria Math" panose="02040503050406030204" pitchFamily="18" charset="0"/>
                                      <a:ea typeface="Cambria Math" panose="02040503050406030204" pitchFamily="18" charset="0"/>
                                    </a:rPr>
                                    <m:t>𝑖</m:t>
                                  </m:r>
                                </m:sub>
                              </m:sSub>
                            </m:sub>
                            <m:sup/>
                            <m:e>
                              <m:f>
                                <m:fPr>
                                  <m:ctrlPr>
                                    <a:rPr lang="en-SG" sz="2800" b="0" i="1" smtClean="0">
                                      <a:latin typeface="Cambria Math" panose="02040503050406030204" pitchFamily="18" charset="0"/>
                                      <a:ea typeface="Cambria Math" panose="02040503050406030204" pitchFamily="18" charset="0"/>
                                    </a:rPr>
                                  </m:ctrlPr>
                                </m:fPr>
                                <m:num>
                                  <m:r>
                                    <a:rPr lang="en-SG" sz="2800" b="0" i="1" smtClean="0">
                                      <a:latin typeface="Cambria Math" panose="02040503050406030204" pitchFamily="18" charset="0"/>
                                      <a:ea typeface="Cambria Math" panose="02040503050406030204" pitchFamily="18" charset="0"/>
                                    </a:rPr>
                                    <m:t>1</m:t>
                                  </m:r>
                                </m:num>
                                <m:den>
                                  <m:sSub>
                                    <m:sSubPr>
                                      <m:ctrlPr>
                                        <a:rPr lang="en-SG" sz="2800" b="0" i="1" smtClean="0">
                                          <a:latin typeface="Cambria Math" panose="02040503050406030204" pitchFamily="18" charset="0"/>
                                          <a:ea typeface="Cambria Math" panose="02040503050406030204" pitchFamily="18" charset="0"/>
                                        </a:rPr>
                                      </m:ctrlPr>
                                    </m:sSubPr>
                                    <m:e>
                                      <m:r>
                                        <a:rPr lang="en-SG" sz="2800" b="0" i="1" smtClean="0">
                                          <a:latin typeface="Cambria Math" panose="02040503050406030204" pitchFamily="18" charset="0"/>
                                          <a:ea typeface="Cambria Math" panose="02040503050406030204" pitchFamily="18" charset="0"/>
                                        </a:rPr>
                                        <m:t>𝑐</m:t>
                                      </m:r>
                                    </m:e>
                                    <m:sub>
                                      <m:r>
                                        <a:rPr lang="en-SG" sz="2800" b="0" i="1" smtClean="0">
                                          <a:latin typeface="Cambria Math" panose="02040503050406030204" pitchFamily="18" charset="0"/>
                                          <a:ea typeface="Cambria Math" panose="02040503050406030204" pitchFamily="18" charset="0"/>
                                        </a:rPr>
                                        <m:t>𝑖𝑗</m:t>
                                      </m:r>
                                    </m:sub>
                                  </m:sSub>
                                </m:den>
                              </m:f>
                              <m:sSubSup>
                                <m:sSubSupPr>
                                  <m:ctrlPr>
                                    <a:rPr lang="en-SG" sz="2800" b="0" i="1" smtClean="0">
                                      <a:latin typeface="Cambria Math" panose="02040503050406030204" pitchFamily="18" charset="0"/>
                                      <a:ea typeface="Cambria Math" panose="02040503050406030204" pitchFamily="18" charset="0"/>
                                    </a:rPr>
                                  </m:ctrlPr>
                                </m:sSubSupPr>
                                <m:e>
                                  <m:r>
                                    <a:rPr lang="en-SG" sz="2800" b="0" i="1" smtClean="0">
                                      <a:latin typeface="Cambria Math" panose="02040503050406030204" pitchFamily="18" charset="0"/>
                                      <a:ea typeface="Cambria Math" panose="02040503050406030204" pitchFamily="18" charset="0"/>
                                    </a:rPr>
                                    <m:t>h</m:t>
                                  </m:r>
                                </m:e>
                                <m:sub>
                                  <m:r>
                                    <a:rPr lang="en-SG" sz="2800" b="0" i="1" smtClean="0">
                                      <a:latin typeface="Cambria Math" panose="02040503050406030204" pitchFamily="18" charset="0"/>
                                      <a:ea typeface="Cambria Math" panose="02040503050406030204" pitchFamily="18" charset="0"/>
                                    </a:rPr>
                                    <m:t>𝑗</m:t>
                                  </m:r>
                                </m:sub>
                                <m:sup>
                                  <m:r>
                                    <a:rPr lang="en-SG" sz="2800" b="0" i="1" smtClean="0">
                                      <a:latin typeface="Cambria Math" panose="02040503050406030204" pitchFamily="18" charset="0"/>
                                      <a:ea typeface="Cambria Math" panose="02040503050406030204" pitchFamily="18" charset="0"/>
                                    </a:rPr>
                                    <m:t>𝑙</m:t>
                                  </m:r>
                                </m:sup>
                              </m:sSubSup>
                              <m:sSup>
                                <m:sSupPr>
                                  <m:ctrlPr>
                                    <a:rPr lang="en-SG" sz="2800" b="0" i="1" smtClean="0">
                                      <a:latin typeface="Cambria Math" panose="02040503050406030204" pitchFamily="18" charset="0"/>
                                      <a:ea typeface="Cambria Math" panose="02040503050406030204" pitchFamily="18" charset="0"/>
                                    </a:rPr>
                                  </m:ctrlPr>
                                </m:sSupPr>
                                <m:e>
                                  <m:r>
                                    <a:rPr lang="en-SG" sz="2800" b="0" i="1" smtClean="0">
                                      <a:latin typeface="Cambria Math" panose="02040503050406030204" pitchFamily="18" charset="0"/>
                                      <a:ea typeface="Cambria Math" panose="02040503050406030204" pitchFamily="18" charset="0"/>
                                    </a:rPr>
                                    <m:t>𝑊</m:t>
                                  </m:r>
                                </m:e>
                                <m:sup>
                                  <m:r>
                                    <a:rPr lang="en-SG" sz="2800" b="0" i="1" smtClean="0">
                                      <a:latin typeface="Cambria Math" panose="02040503050406030204" pitchFamily="18" charset="0"/>
                                      <a:ea typeface="Cambria Math" panose="02040503050406030204" pitchFamily="18" charset="0"/>
                                    </a:rPr>
                                    <m:t>𝑙</m:t>
                                  </m:r>
                                </m:sup>
                              </m:sSup>
                            </m:e>
                          </m:nary>
                        </m:e>
                      </m:d>
                    </m:oMath>
                  </m:oMathPara>
                </a14:m>
                <a:endParaRPr lang="en-SG" sz="2800" dirty="0"/>
              </a:p>
            </p:txBody>
          </p:sp>
        </mc:Choice>
        <mc:Fallback xmlns="">
          <p:sp>
            <p:nvSpPr>
              <p:cNvPr id="116" name="TextBox 115">
                <a:extLst>
                  <a:ext uri="{FF2B5EF4-FFF2-40B4-BE49-F238E27FC236}">
                    <a16:creationId xmlns:a16="http://schemas.microsoft.com/office/drawing/2014/main" id="{46135152-4223-4FBD-96CC-E0F806CAC917}"/>
                  </a:ext>
                </a:extLst>
              </p:cNvPr>
              <p:cNvSpPr txBox="1">
                <a:spLocks noRot="1" noChangeAspect="1" noMove="1" noResize="1" noEditPoints="1" noAdjustHandles="1" noChangeArrowheads="1" noChangeShapeType="1" noTextEdit="1"/>
              </p:cNvSpPr>
              <p:nvPr/>
            </p:nvSpPr>
            <p:spPr>
              <a:xfrm>
                <a:off x="4876117" y="1549151"/>
                <a:ext cx="3955057" cy="1113638"/>
              </a:xfrm>
              <a:prstGeom prst="rect">
                <a:avLst/>
              </a:prstGeom>
              <a:blipFill>
                <a:blip r:embed="rId2"/>
                <a:stretch>
                  <a:fillRect/>
                </a:stretch>
              </a:blipFill>
            </p:spPr>
            <p:txBody>
              <a:bodyPr/>
              <a:lstStyle/>
              <a:p>
                <a:r>
                  <a:rPr lang="en-SG">
                    <a:noFill/>
                  </a:rPr>
                  <a:t> </a:t>
                </a:r>
              </a:p>
            </p:txBody>
          </p:sp>
        </mc:Fallback>
      </mc:AlternateContent>
      <p:sp>
        <p:nvSpPr>
          <p:cNvPr id="3" name="Rectangle 2">
            <a:extLst>
              <a:ext uri="{FF2B5EF4-FFF2-40B4-BE49-F238E27FC236}">
                <a16:creationId xmlns:a16="http://schemas.microsoft.com/office/drawing/2014/main" id="{AC7805F1-5ABF-4AEC-8750-95CF85867C2F}"/>
              </a:ext>
            </a:extLst>
          </p:cNvPr>
          <p:cNvSpPr/>
          <p:nvPr/>
        </p:nvSpPr>
        <p:spPr>
          <a:xfrm>
            <a:off x="7960697" y="1308770"/>
            <a:ext cx="725087" cy="1428206"/>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6" name="TextBox 15">
            <a:extLst>
              <a:ext uri="{FF2B5EF4-FFF2-40B4-BE49-F238E27FC236}">
                <a16:creationId xmlns:a16="http://schemas.microsoft.com/office/drawing/2014/main" id="{60444EA3-2A61-4834-B8DB-E03179408047}"/>
              </a:ext>
            </a:extLst>
          </p:cNvPr>
          <p:cNvSpPr txBox="1"/>
          <p:nvPr/>
        </p:nvSpPr>
        <p:spPr>
          <a:xfrm>
            <a:off x="7370789" y="2876634"/>
            <a:ext cx="1628640" cy="830997"/>
          </a:xfrm>
          <a:prstGeom prst="rect">
            <a:avLst/>
          </a:prstGeom>
          <a:noFill/>
        </p:spPr>
        <p:txBody>
          <a:bodyPr wrap="square" rtlCol="0">
            <a:spAutoFit/>
          </a:bodyPr>
          <a:lstStyle/>
          <a:p>
            <a:pPr algn="ctr"/>
            <a:r>
              <a:rPr lang="en-SG" sz="1600" dirty="0"/>
              <a:t>Linear projection matrix</a:t>
            </a:r>
          </a:p>
        </p:txBody>
      </p:sp>
      <p:sp>
        <p:nvSpPr>
          <p:cNvPr id="18" name="TextBox 17">
            <a:extLst>
              <a:ext uri="{FF2B5EF4-FFF2-40B4-BE49-F238E27FC236}">
                <a16:creationId xmlns:a16="http://schemas.microsoft.com/office/drawing/2014/main" id="{07966219-2E9C-43A0-8704-35F9179592AC}"/>
              </a:ext>
            </a:extLst>
          </p:cNvPr>
          <p:cNvSpPr txBox="1"/>
          <p:nvPr/>
        </p:nvSpPr>
        <p:spPr>
          <a:xfrm rot="16200000">
            <a:off x="-489000" y="1949004"/>
            <a:ext cx="1712821" cy="369332"/>
          </a:xfrm>
          <a:prstGeom prst="rect">
            <a:avLst/>
          </a:prstGeom>
          <a:noFill/>
        </p:spPr>
        <p:txBody>
          <a:bodyPr wrap="square">
            <a:spAutoFit/>
          </a:bodyPr>
          <a:lstStyle/>
          <a:p>
            <a:pPr>
              <a:spcAft>
                <a:spcPts val="1200"/>
              </a:spcAft>
            </a:pPr>
            <a:r>
              <a:rPr lang="en-SG" sz="1800" b="1" dirty="0"/>
              <a:t>GCN Layer 1</a:t>
            </a:r>
          </a:p>
        </p:txBody>
      </p:sp>
      <p:sp>
        <p:nvSpPr>
          <p:cNvPr id="19" name="Right Brace 18">
            <a:extLst>
              <a:ext uri="{FF2B5EF4-FFF2-40B4-BE49-F238E27FC236}">
                <a16:creationId xmlns:a16="http://schemas.microsoft.com/office/drawing/2014/main" id="{57387DCB-FE7E-4BA3-9925-3237617CD4E3}"/>
              </a:ext>
            </a:extLst>
          </p:cNvPr>
          <p:cNvSpPr/>
          <p:nvPr/>
        </p:nvSpPr>
        <p:spPr>
          <a:xfrm>
            <a:off x="795058" y="1364307"/>
            <a:ext cx="472965" cy="1538728"/>
          </a:xfrm>
          <a:prstGeom prst="righ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20" name="TextBox 19">
            <a:extLst>
              <a:ext uri="{FF2B5EF4-FFF2-40B4-BE49-F238E27FC236}">
                <a16:creationId xmlns:a16="http://schemas.microsoft.com/office/drawing/2014/main" id="{0E47B0DB-7EDD-4ACB-AE34-A9EBAA693CC1}"/>
              </a:ext>
            </a:extLst>
          </p:cNvPr>
          <p:cNvSpPr txBox="1"/>
          <p:nvPr/>
        </p:nvSpPr>
        <p:spPr>
          <a:xfrm>
            <a:off x="1081279" y="1249408"/>
            <a:ext cx="3994403" cy="369332"/>
          </a:xfrm>
          <a:prstGeom prst="rect">
            <a:avLst/>
          </a:prstGeom>
          <a:noFill/>
        </p:spPr>
        <p:txBody>
          <a:bodyPr wrap="square">
            <a:spAutoFit/>
          </a:bodyPr>
          <a:lstStyle/>
          <a:p>
            <a:pPr algn="ctr">
              <a:spcAft>
                <a:spcPts val="1200"/>
              </a:spcAft>
            </a:pPr>
            <a:r>
              <a:rPr lang="en-SG" sz="1800" dirty="0"/>
              <a:t>Aggregate (Neighbours)</a:t>
            </a:r>
          </a:p>
        </p:txBody>
      </p:sp>
      <p:sp>
        <p:nvSpPr>
          <p:cNvPr id="21" name="Arrow: Down 20">
            <a:extLst>
              <a:ext uri="{FF2B5EF4-FFF2-40B4-BE49-F238E27FC236}">
                <a16:creationId xmlns:a16="http://schemas.microsoft.com/office/drawing/2014/main" id="{C1D2FC83-896A-4D0D-9198-D6FE9F92A10F}"/>
              </a:ext>
            </a:extLst>
          </p:cNvPr>
          <p:cNvSpPr/>
          <p:nvPr/>
        </p:nvSpPr>
        <p:spPr>
          <a:xfrm>
            <a:off x="2893447" y="1661012"/>
            <a:ext cx="362349" cy="278134"/>
          </a:xfrm>
          <a:prstGeom prst="down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SG" dirty="0"/>
          </a:p>
        </p:txBody>
      </p:sp>
      <p:grpSp>
        <p:nvGrpSpPr>
          <p:cNvPr id="22" name="Group 21">
            <a:extLst>
              <a:ext uri="{FF2B5EF4-FFF2-40B4-BE49-F238E27FC236}">
                <a16:creationId xmlns:a16="http://schemas.microsoft.com/office/drawing/2014/main" id="{358E3360-1410-4307-A583-ED456527DA0C}"/>
              </a:ext>
            </a:extLst>
          </p:cNvPr>
          <p:cNvGrpSpPr/>
          <p:nvPr/>
        </p:nvGrpSpPr>
        <p:grpSpPr>
          <a:xfrm>
            <a:off x="1532135" y="1947892"/>
            <a:ext cx="3039865" cy="873685"/>
            <a:chOff x="3394802" y="2285394"/>
            <a:chExt cx="3440061" cy="988705"/>
          </a:xfrm>
        </p:grpSpPr>
        <p:sp>
          <p:nvSpPr>
            <p:cNvPr id="23" name="Oval 22">
              <a:extLst>
                <a:ext uri="{FF2B5EF4-FFF2-40B4-BE49-F238E27FC236}">
                  <a16:creationId xmlns:a16="http://schemas.microsoft.com/office/drawing/2014/main" id="{3C231240-50CD-48BC-B916-D428BFE44A8A}"/>
                </a:ext>
              </a:extLst>
            </p:cNvPr>
            <p:cNvSpPr/>
            <p:nvPr/>
          </p:nvSpPr>
          <p:spPr>
            <a:xfrm>
              <a:off x="3394802" y="2285394"/>
              <a:ext cx="243371" cy="24337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4" name="Oval 23">
              <a:extLst>
                <a:ext uri="{FF2B5EF4-FFF2-40B4-BE49-F238E27FC236}">
                  <a16:creationId xmlns:a16="http://schemas.microsoft.com/office/drawing/2014/main" id="{D6218341-F917-4B9A-9E99-F9362A870CD1}"/>
                </a:ext>
              </a:extLst>
            </p:cNvPr>
            <p:cNvSpPr/>
            <p:nvPr/>
          </p:nvSpPr>
          <p:spPr>
            <a:xfrm>
              <a:off x="4034140" y="2285394"/>
              <a:ext cx="243371" cy="24337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5" name="Oval 24">
              <a:extLst>
                <a:ext uri="{FF2B5EF4-FFF2-40B4-BE49-F238E27FC236}">
                  <a16:creationId xmlns:a16="http://schemas.microsoft.com/office/drawing/2014/main" id="{306D8C73-8801-4C5F-9A54-32A51584DFBB}"/>
                </a:ext>
              </a:extLst>
            </p:cNvPr>
            <p:cNvSpPr/>
            <p:nvPr/>
          </p:nvSpPr>
          <p:spPr>
            <a:xfrm>
              <a:off x="4673478" y="2285394"/>
              <a:ext cx="243371" cy="24337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6" name="Oval 25">
              <a:extLst>
                <a:ext uri="{FF2B5EF4-FFF2-40B4-BE49-F238E27FC236}">
                  <a16:creationId xmlns:a16="http://schemas.microsoft.com/office/drawing/2014/main" id="{DCA5BFCB-1015-4F16-8802-F7FA2DAE1E43}"/>
                </a:ext>
              </a:extLst>
            </p:cNvPr>
            <p:cNvSpPr/>
            <p:nvPr/>
          </p:nvSpPr>
          <p:spPr>
            <a:xfrm>
              <a:off x="5312816" y="2285394"/>
              <a:ext cx="243371" cy="24337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7" name="Oval 26">
              <a:extLst>
                <a:ext uri="{FF2B5EF4-FFF2-40B4-BE49-F238E27FC236}">
                  <a16:creationId xmlns:a16="http://schemas.microsoft.com/office/drawing/2014/main" id="{69FE6332-317B-4785-B8BA-B2A8BC9D16F4}"/>
                </a:ext>
              </a:extLst>
            </p:cNvPr>
            <p:cNvSpPr/>
            <p:nvPr/>
          </p:nvSpPr>
          <p:spPr>
            <a:xfrm>
              <a:off x="5952154" y="2285394"/>
              <a:ext cx="243371" cy="24337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8" name="Oval 27">
              <a:extLst>
                <a:ext uri="{FF2B5EF4-FFF2-40B4-BE49-F238E27FC236}">
                  <a16:creationId xmlns:a16="http://schemas.microsoft.com/office/drawing/2014/main" id="{A2A23976-5630-45EE-993A-4F38E77FE2DB}"/>
                </a:ext>
              </a:extLst>
            </p:cNvPr>
            <p:cNvSpPr/>
            <p:nvPr/>
          </p:nvSpPr>
          <p:spPr>
            <a:xfrm>
              <a:off x="6591492" y="2285394"/>
              <a:ext cx="243371" cy="24337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9" name="Oval 28">
              <a:extLst>
                <a:ext uri="{FF2B5EF4-FFF2-40B4-BE49-F238E27FC236}">
                  <a16:creationId xmlns:a16="http://schemas.microsoft.com/office/drawing/2014/main" id="{08544502-C2E3-4EA4-84C2-F544DD2EF8DD}"/>
                </a:ext>
              </a:extLst>
            </p:cNvPr>
            <p:cNvSpPr/>
            <p:nvPr/>
          </p:nvSpPr>
          <p:spPr>
            <a:xfrm>
              <a:off x="4276822" y="3027441"/>
              <a:ext cx="243371" cy="24337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30" name="Straight Arrow Connector 29">
              <a:extLst>
                <a:ext uri="{FF2B5EF4-FFF2-40B4-BE49-F238E27FC236}">
                  <a16:creationId xmlns:a16="http://schemas.microsoft.com/office/drawing/2014/main" id="{E254D99E-A70F-4244-9246-6D0576655BB6}"/>
                </a:ext>
              </a:extLst>
            </p:cNvPr>
            <p:cNvCxnSpPr>
              <a:cxnSpLocks/>
              <a:stCxn id="23" idx="4"/>
              <a:endCxn id="29" idx="0"/>
            </p:cNvCxnSpPr>
            <p:nvPr/>
          </p:nvCxnSpPr>
          <p:spPr>
            <a:xfrm>
              <a:off x="3516488" y="2528765"/>
              <a:ext cx="882020" cy="4986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4856AEAC-4749-4EC4-9795-247E4B83D9DE}"/>
                </a:ext>
              </a:extLst>
            </p:cNvPr>
            <p:cNvCxnSpPr>
              <a:cxnSpLocks/>
              <a:stCxn id="24" idx="4"/>
              <a:endCxn id="29" idx="0"/>
            </p:cNvCxnSpPr>
            <p:nvPr/>
          </p:nvCxnSpPr>
          <p:spPr>
            <a:xfrm>
              <a:off x="4155826" y="2528765"/>
              <a:ext cx="242682" cy="4986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CB257239-D8B0-47BF-9DD5-C524E0806E51}"/>
                </a:ext>
              </a:extLst>
            </p:cNvPr>
            <p:cNvCxnSpPr>
              <a:cxnSpLocks/>
              <a:stCxn id="25" idx="4"/>
              <a:endCxn id="29" idx="0"/>
            </p:cNvCxnSpPr>
            <p:nvPr/>
          </p:nvCxnSpPr>
          <p:spPr>
            <a:xfrm flipH="1">
              <a:off x="4398508" y="2528765"/>
              <a:ext cx="396657" cy="4986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46887DB0-0935-4B36-B573-14414C4BD38B}"/>
                </a:ext>
              </a:extLst>
            </p:cNvPr>
            <p:cNvCxnSpPr>
              <a:cxnSpLocks/>
              <a:stCxn id="26" idx="4"/>
              <a:endCxn id="29" idx="0"/>
            </p:cNvCxnSpPr>
            <p:nvPr/>
          </p:nvCxnSpPr>
          <p:spPr>
            <a:xfrm flipH="1">
              <a:off x="4398508" y="2528765"/>
              <a:ext cx="1035994" cy="4986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0F5E4875-D368-4C7D-9BFD-79C8A3527383}"/>
                </a:ext>
              </a:extLst>
            </p:cNvPr>
            <p:cNvCxnSpPr>
              <a:cxnSpLocks/>
              <a:stCxn id="27" idx="4"/>
              <a:endCxn id="29" idx="0"/>
            </p:cNvCxnSpPr>
            <p:nvPr/>
          </p:nvCxnSpPr>
          <p:spPr>
            <a:xfrm flipH="1">
              <a:off x="4398508" y="2528765"/>
              <a:ext cx="1675332" cy="4986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43953339-B3B5-4FCC-B773-B2CE56B91CAF}"/>
                </a:ext>
              </a:extLst>
            </p:cNvPr>
            <p:cNvCxnSpPr>
              <a:cxnSpLocks/>
              <a:stCxn id="28" idx="4"/>
              <a:endCxn id="29" idx="0"/>
            </p:cNvCxnSpPr>
            <p:nvPr/>
          </p:nvCxnSpPr>
          <p:spPr>
            <a:xfrm flipH="1">
              <a:off x="4398508" y="2528765"/>
              <a:ext cx="2314670" cy="4986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Oval 35">
              <a:extLst>
                <a:ext uri="{FF2B5EF4-FFF2-40B4-BE49-F238E27FC236}">
                  <a16:creationId xmlns:a16="http://schemas.microsoft.com/office/drawing/2014/main" id="{94E19464-CE98-49DE-B1D9-B486083A0FB0}"/>
                </a:ext>
              </a:extLst>
            </p:cNvPr>
            <p:cNvSpPr/>
            <p:nvPr/>
          </p:nvSpPr>
          <p:spPr>
            <a:xfrm>
              <a:off x="5028513" y="3030728"/>
              <a:ext cx="243371" cy="24337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7" name="Oval 36">
              <a:extLst>
                <a:ext uri="{FF2B5EF4-FFF2-40B4-BE49-F238E27FC236}">
                  <a16:creationId xmlns:a16="http://schemas.microsoft.com/office/drawing/2014/main" id="{4405F17B-5796-47FC-83EE-0D30D73A0906}"/>
                </a:ext>
              </a:extLst>
            </p:cNvPr>
            <p:cNvSpPr/>
            <p:nvPr/>
          </p:nvSpPr>
          <p:spPr>
            <a:xfrm>
              <a:off x="5783722" y="3030727"/>
              <a:ext cx="243371" cy="24337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38" name="Straight Arrow Connector 37">
              <a:extLst>
                <a:ext uri="{FF2B5EF4-FFF2-40B4-BE49-F238E27FC236}">
                  <a16:creationId xmlns:a16="http://schemas.microsoft.com/office/drawing/2014/main" id="{7D93161A-4610-4774-BC10-591022441259}"/>
                </a:ext>
              </a:extLst>
            </p:cNvPr>
            <p:cNvCxnSpPr>
              <a:cxnSpLocks/>
              <a:stCxn id="23" idx="4"/>
              <a:endCxn id="36" idx="0"/>
            </p:cNvCxnSpPr>
            <p:nvPr/>
          </p:nvCxnSpPr>
          <p:spPr>
            <a:xfrm>
              <a:off x="3516488" y="2528765"/>
              <a:ext cx="1633711" cy="5019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6346AB5E-0137-4B00-89AE-9EF6524E8671}"/>
                </a:ext>
              </a:extLst>
            </p:cNvPr>
            <p:cNvCxnSpPr>
              <a:cxnSpLocks/>
              <a:stCxn id="23" idx="4"/>
              <a:endCxn id="37" idx="0"/>
            </p:cNvCxnSpPr>
            <p:nvPr/>
          </p:nvCxnSpPr>
          <p:spPr>
            <a:xfrm>
              <a:off x="3516488" y="2528765"/>
              <a:ext cx="2388920" cy="5019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4932F7D4-13E3-490A-8BF4-7FF6E8325053}"/>
                </a:ext>
              </a:extLst>
            </p:cNvPr>
            <p:cNvCxnSpPr>
              <a:cxnSpLocks/>
              <a:stCxn id="24" idx="4"/>
              <a:endCxn id="36" idx="0"/>
            </p:cNvCxnSpPr>
            <p:nvPr/>
          </p:nvCxnSpPr>
          <p:spPr>
            <a:xfrm>
              <a:off x="4155826" y="2528765"/>
              <a:ext cx="994373" cy="5019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EF0D9EE3-8C89-4D0A-A2E2-7C11294D3132}"/>
                </a:ext>
              </a:extLst>
            </p:cNvPr>
            <p:cNvCxnSpPr>
              <a:cxnSpLocks/>
              <a:stCxn id="24" idx="4"/>
              <a:endCxn id="37" idx="0"/>
            </p:cNvCxnSpPr>
            <p:nvPr/>
          </p:nvCxnSpPr>
          <p:spPr>
            <a:xfrm>
              <a:off x="4155826" y="2528765"/>
              <a:ext cx="1749582" cy="5019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643AAF14-3E25-4A6A-8ED1-92F79D541F56}"/>
                </a:ext>
              </a:extLst>
            </p:cNvPr>
            <p:cNvCxnSpPr>
              <a:cxnSpLocks/>
              <a:stCxn id="25" idx="4"/>
              <a:endCxn id="36" idx="0"/>
            </p:cNvCxnSpPr>
            <p:nvPr/>
          </p:nvCxnSpPr>
          <p:spPr>
            <a:xfrm>
              <a:off x="4795165" y="2528765"/>
              <a:ext cx="355035" cy="5019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2B65A274-AD81-4BA5-AED0-8B6448A8A6A6}"/>
                </a:ext>
              </a:extLst>
            </p:cNvPr>
            <p:cNvCxnSpPr>
              <a:cxnSpLocks/>
              <a:stCxn id="25" idx="4"/>
              <a:endCxn id="37" idx="0"/>
            </p:cNvCxnSpPr>
            <p:nvPr/>
          </p:nvCxnSpPr>
          <p:spPr>
            <a:xfrm>
              <a:off x="4795165" y="2528765"/>
              <a:ext cx="1110243" cy="5019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BFE79A43-9226-4AB8-85CE-3C78B72665FD}"/>
                </a:ext>
              </a:extLst>
            </p:cNvPr>
            <p:cNvCxnSpPr>
              <a:cxnSpLocks/>
              <a:stCxn id="26" idx="4"/>
              <a:endCxn id="36" idx="0"/>
            </p:cNvCxnSpPr>
            <p:nvPr/>
          </p:nvCxnSpPr>
          <p:spPr>
            <a:xfrm flipH="1">
              <a:off x="5150199" y="2528765"/>
              <a:ext cx="284303" cy="5019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9D8EFFB0-AA20-4439-9EF5-80A58A2F1F6E}"/>
                </a:ext>
              </a:extLst>
            </p:cNvPr>
            <p:cNvCxnSpPr>
              <a:cxnSpLocks/>
              <a:stCxn id="26" idx="4"/>
              <a:endCxn id="37" idx="0"/>
            </p:cNvCxnSpPr>
            <p:nvPr/>
          </p:nvCxnSpPr>
          <p:spPr>
            <a:xfrm>
              <a:off x="5434502" y="2528765"/>
              <a:ext cx="470905" cy="5019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E18781AF-36CF-489C-8B56-022406D25303}"/>
                </a:ext>
              </a:extLst>
            </p:cNvPr>
            <p:cNvCxnSpPr>
              <a:cxnSpLocks/>
              <a:stCxn id="27" idx="4"/>
              <a:endCxn id="36" idx="0"/>
            </p:cNvCxnSpPr>
            <p:nvPr/>
          </p:nvCxnSpPr>
          <p:spPr>
            <a:xfrm flipH="1">
              <a:off x="5150199" y="2528765"/>
              <a:ext cx="923641" cy="5019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25725591-75AF-451B-A2A9-8B743EB517B4}"/>
                </a:ext>
              </a:extLst>
            </p:cNvPr>
            <p:cNvCxnSpPr>
              <a:cxnSpLocks/>
              <a:stCxn id="27" idx="4"/>
              <a:endCxn id="37" idx="0"/>
            </p:cNvCxnSpPr>
            <p:nvPr/>
          </p:nvCxnSpPr>
          <p:spPr>
            <a:xfrm flipH="1">
              <a:off x="5905408" y="2528765"/>
              <a:ext cx="168432" cy="5019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C0B8F9D1-6E36-4F2C-BC96-9DBD636E7EF6}"/>
                </a:ext>
              </a:extLst>
            </p:cNvPr>
            <p:cNvCxnSpPr>
              <a:cxnSpLocks/>
              <a:stCxn id="28" idx="4"/>
              <a:endCxn id="36" idx="0"/>
            </p:cNvCxnSpPr>
            <p:nvPr/>
          </p:nvCxnSpPr>
          <p:spPr>
            <a:xfrm flipH="1">
              <a:off x="5150199" y="2528765"/>
              <a:ext cx="1562979" cy="5019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1B29E36F-BCF7-4EC1-96FD-8CB6F711FCA8}"/>
                </a:ext>
              </a:extLst>
            </p:cNvPr>
            <p:cNvCxnSpPr>
              <a:cxnSpLocks/>
              <a:stCxn id="28" idx="4"/>
              <a:endCxn id="37" idx="0"/>
            </p:cNvCxnSpPr>
            <p:nvPr/>
          </p:nvCxnSpPr>
          <p:spPr>
            <a:xfrm flipH="1">
              <a:off x="5905408" y="2528765"/>
              <a:ext cx="807770" cy="5019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50" name="TextBox 49">
            <a:extLst>
              <a:ext uri="{FF2B5EF4-FFF2-40B4-BE49-F238E27FC236}">
                <a16:creationId xmlns:a16="http://schemas.microsoft.com/office/drawing/2014/main" id="{C573A4C8-640D-4074-BD67-93E34751A568}"/>
              </a:ext>
            </a:extLst>
          </p:cNvPr>
          <p:cNvSpPr txBox="1"/>
          <p:nvPr/>
        </p:nvSpPr>
        <p:spPr>
          <a:xfrm>
            <a:off x="3894371" y="2568857"/>
            <a:ext cx="1212540" cy="307777"/>
          </a:xfrm>
          <a:prstGeom prst="rect">
            <a:avLst/>
          </a:prstGeom>
          <a:noFill/>
        </p:spPr>
        <p:txBody>
          <a:bodyPr wrap="square">
            <a:spAutoFit/>
          </a:bodyPr>
          <a:lstStyle/>
          <a:p>
            <a:r>
              <a:rPr lang="en-SG" sz="1400" dirty="0"/>
              <a:t>Hidden state</a:t>
            </a:r>
            <a:endParaRPr lang="en-SG" dirty="0"/>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AB686F37-DD54-4980-ACC1-A35EFC8D4B10}"/>
                  </a:ext>
                </a:extLst>
              </p:cNvPr>
              <p:cNvSpPr txBox="1"/>
              <p:nvPr/>
            </p:nvSpPr>
            <p:spPr>
              <a:xfrm>
                <a:off x="1614740" y="2578010"/>
                <a:ext cx="838748" cy="32502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SG" sz="1400" i="1" smtClean="0">
                              <a:latin typeface="Cambria Math" panose="02040503050406030204" pitchFamily="18" charset="0"/>
                            </a:rPr>
                          </m:ctrlPr>
                        </m:sSubSupPr>
                        <m:e>
                          <m:r>
                            <a:rPr lang="en-SG" sz="1400" b="0" i="1" smtClean="0">
                              <a:latin typeface="Cambria Math" panose="02040503050406030204" pitchFamily="18" charset="0"/>
                            </a:rPr>
                            <m:t>h</m:t>
                          </m:r>
                        </m:e>
                        <m:sub>
                          <m:r>
                            <a:rPr lang="en-SG" sz="1400" b="0" i="1" smtClean="0">
                              <a:latin typeface="Cambria Math" panose="02040503050406030204" pitchFamily="18" charset="0"/>
                            </a:rPr>
                            <m:t>𝑖</m:t>
                          </m:r>
                        </m:sub>
                        <m:sup>
                          <m:r>
                            <a:rPr lang="en-SG" sz="1400" b="0" i="1" smtClean="0">
                              <a:latin typeface="Cambria Math" panose="02040503050406030204" pitchFamily="18" charset="0"/>
                            </a:rPr>
                            <m:t>𝑙</m:t>
                          </m:r>
                          <m:r>
                            <a:rPr lang="en-SG" sz="1400" b="0" i="1" smtClean="0">
                              <a:latin typeface="Cambria Math" panose="02040503050406030204" pitchFamily="18" charset="0"/>
                            </a:rPr>
                            <m:t>+1</m:t>
                          </m:r>
                        </m:sup>
                      </m:sSubSup>
                    </m:oMath>
                  </m:oMathPara>
                </a14:m>
                <a:endParaRPr lang="en-SG" dirty="0"/>
              </a:p>
            </p:txBody>
          </p:sp>
        </mc:Choice>
        <mc:Fallback xmlns="">
          <p:sp>
            <p:nvSpPr>
              <p:cNvPr id="51" name="TextBox 50">
                <a:extLst>
                  <a:ext uri="{FF2B5EF4-FFF2-40B4-BE49-F238E27FC236}">
                    <a16:creationId xmlns:a16="http://schemas.microsoft.com/office/drawing/2014/main" id="{AB686F37-DD54-4980-ACC1-A35EFC8D4B10}"/>
                  </a:ext>
                </a:extLst>
              </p:cNvPr>
              <p:cNvSpPr txBox="1">
                <a:spLocks noRot="1" noChangeAspect="1" noMove="1" noResize="1" noEditPoints="1" noAdjustHandles="1" noChangeArrowheads="1" noChangeShapeType="1" noTextEdit="1"/>
              </p:cNvSpPr>
              <p:nvPr/>
            </p:nvSpPr>
            <p:spPr>
              <a:xfrm>
                <a:off x="1614740" y="2578010"/>
                <a:ext cx="838748" cy="325025"/>
              </a:xfrm>
              <a:prstGeom prst="rect">
                <a:avLst/>
              </a:prstGeom>
              <a:blipFill>
                <a:blip r:embed="rId3"/>
                <a:stretch>
                  <a:fillRect/>
                </a:stretch>
              </a:blipFill>
            </p:spPr>
            <p:txBody>
              <a:bodyPr/>
              <a:lstStyle/>
              <a:p>
                <a:r>
                  <a:rPr lang="en-SG">
                    <a:noFill/>
                  </a:rPr>
                  <a:t> </a:t>
                </a:r>
              </a:p>
            </p:txBody>
          </p:sp>
        </mc:Fallback>
      </mc:AlternateContent>
    </p:spTree>
    <p:extLst>
      <p:ext uri="{BB962C8B-B14F-4D97-AF65-F5344CB8AC3E}">
        <p14:creationId xmlns:p14="http://schemas.microsoft.com/office/powerpoint/2010/main" val="167927835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latin typeface="Arial" panose="020B0604020202020204" pitchFamily="34" charset="0"/>
                <a:cs typeface="Arial" panose="020B0604020202020204" pitchFamily="34" charset="0"/>
              </a:rPr>
              <a:t>Updated function </a:t>
            </a:r>
            <a:endParaRPr lang="en-SG" b="1" dirty="0">
              <a:solidFill>
                <a:schemeClr val="bg1"/>
              </a:solidFill>
              <a:latin typeface="Arial" panose="020B0604020202020204" pitchFamily="34" charset="0"/>
              <a:cs typeface="Arial" panose="020B0604020202020204" pitchFamily="34" charset="0"/>
            </a:endParaRPr>
          </a:p>
        </p:txBody>
      </p:sp>
      <p:sp>
        <p:nvSpPr>
          <p:cNvPr id="113" name="Slide Number Placeholder 112">
            <a:extLst>
              <a:ext uri="{FF2B5EF4-FFF2-40B4-BE49-F238E27FC236}">
                <a16:creationId xmlns:a16="http://schemas.microsoft.com/office/drawing/2014/main" id="{085885AB-E6CB-4863-BCF2-58D23AC7166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41</a:t>
            </a:fld>
            <a:endParaRPr lang="en"/>
          </a:p>
        </p:txBody>
      </p:sp>
      <mc:AlternateContent xmlns:mc="http://schemas.openxmlformats.org/markup-compatibility/2006" xmlns:a14="http://schemas.microsoft.com/office/drawing/2010/main">
        <mc:Choice Requires="a14">
          <p:sp>
            <p:nvSpPr>
              <p:cNvPr id="116" name="TextBox 115">
                <a:extLst>
                  <a:ext uri="{FF2B5EF4-FFF2-40B4-BE49-F238E27FC236}">
                    <a16:creationId xmlns:a16="http://schemas.microsoft.com/office/drawing/2014/main" id="{46135152-4223-4FBD-96CC-E0F806CAC917}"/>
                  </a:ext>
                </a:extLst>
              </p:cNvPr>
              <p:cNvSpPr txBox="1"/>
              <p:nvPr/>
            </p:nvSpPr>
            <p:spPr>
              <a:xfrm>
                <a:off x="4876117" y="1549151"/>
                <a:ext cx="3955057" cy="111363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SG" sz="2800" i="1" smtClean="0">
                              <a:latin typeface="Cambria Math" panose="02040503050406030204" pitchFamily="18" charset="0"/>
                            </a:rPr>
                          </m:ctrlPr>
                        </m:sSubSupPr>
                        <m:e>
                          <m:r>
                            <a:rPr lang="en-SG" sz="2800" b="0" i="1" smtClean="0">
                              <a:latin typeface="Cambria Math" panose="02040503050406030204" pitchFamily="18" charset="0"/>
                            </a:rPr>
                            <m:t>h</m:t>
                          </m:r>
                        </m:e>
                        <m:sub>
                          <m:r>
                            <a:rPr lang="en-SG" sz="2800" b="0" i="1" smtClean="0">
                              <a:latin typeface="Cambria Math" panose="02040503050406030204" pitchFamily="18" charset="0"/>
                            </a:rPr>
                            <m:t>𝑖</m:t>
                          </m:r>
                        </m:sub>
                        <m:sup>
                          <m:r>
                            <a:rPr lang="en-SG" sz="2800" b="0" i="1" smtClean="0">
                              <a:latin typeface="Cambria Math" panose="02040503050406030204" pitchFamily="18" charset="0"/>
                            </a:rPr>
                            <m:t>𝑙</m:t>
                          </m:r>
                          <m:r>
                            <a:rPr lang="en-SG" sz="2800" b="0" i="1" smtClean="0">
                              <a:latin typeface="Cambria Math" panose="02040503050406030204" pitchFamily="18" charset="0"/>
                            </a:rPr>
                            <m:t>+1</m:t>
                          </m:r>
                        </m:sup>
                      </m:sSubSup>
                      <m:r>
                        <a:rPr lang="en-SG" sz="2800" b="0" i="1" smtClean="0">
                          <a:latin typeface="Cambria Math" panose="02040503050406030204" pitchFamily="18" charset="0"/>
                        </a:rPr>
                        <m:t>=</m:t>
                      </m:r>
                      <m:r>
                        <a:rPr lang="en-SG" sz="2800" b="0" i="1" smtClean="0">
                          <a:latin typeface="Cambria Math" panose="02040503050406030204" pitchFamily="18" charset="0"/>
                          <a:ea typeface="Cambria Math" panose="02040503050406030204" pitchFamily="18" charset="0"/>
                        </a:rPr>
                        <m:t>𝜎</m:t>
                      </m:r>
                      <m:d>
                        <m:dPr>
                          <m:ctrlPr>
                            <a:rPr lang="en-SG" sz="2800" b="0" i="1" smtClean="0">
                              <a:latin typeface="Cambria Math" panose="02040503050406030204" pitchFamily="18" charset="0"/>
                              <a:ea typeface="Cambria Math" panose="02040503050406030204" pitchFamily="18" charset="0"/>
                            </a:rPr>
                          </m:ctrlPr>
                        </m:dPr>
                        <m:e>
                          <m:nary>
                            <m:naryPr>
                              <m:chr m:val="∑"/>
                              <m:supHide m:val="on"/>
                              <m:ctrlPr>
                                <a:rPr lang="en-SG" sz="2800" b="0" i="1" smtClean="0">
                                  <a:latin typeface="Cambria Math" panose="02040503050406030204" pitchFamily="18" charset="0"/>
                                  <a:ea typeface="Cambria Math" panose="02040503050406030204" pitchFamily="18" charset="0"/>
                                </a:rPr>
                              </m:ctrlPr>
                            </m:naryPr>
                            <m:sub>
                              <m:r>
                                <m:rPr>
                                  <m:brk m:alnAt="7"/>
                                </m:rPr>
                                <a:rPr lang="en-SG" sz="2800" b="0" i="1" smtClean="0">
                                  <a:latin typeface="Cambria Math" panose="02040503050406030204" pitchFamily="18" charset="0"/>
                                  <a:ea typeface="Cambria Math" panose="02040503050406030204" pitchFamily="18" charset="0"/>
                                </a:rPr>
                                <m:t>𝑗</m:t>
                              </m:r>
                              <m:r>
                                <a:rPr lang="en-SG" sz="2800" b="0" i="1" smtClean="0">
                                  <a:latin typeface="Cambria Math" panose="02040503050406030204" pitchFamily="18" charset="0"/>
                                  <a:ea typeface="Cambria Math" panose="02040503050406030204" pitchFamily="18" charset="0"/>
                                </a:rPr>
                                <m:t>∈</m:t>
                              </m:r>
                              <m:sSub>
                                <m:sSubPr>
                                  <m:ctrlPr>
                                    <a:rPr lang="en-SG" sz="2800" b="0" i="1" smtClean="0">
                                      <a:latin typeface="Cambria Math" panose="02040503050406030204" pitchFamily="18" charset="0"/>
                                      <a:ea typeface="Cambria Math" panose="02040503050406030204" pitchFamily="18" charset="0"/>
                                    </a:rPr>
                                  </m:ctrlPr>
                                </m:sSubPr>
                                <m:e>
                                  <m:r>
                                    <a:rPr lang="en-SG" sz="2800" b="0" i="1" smtClean="0">
                                      <a:latin typeface="Cambria Math" panose="02040503050406030204" pitchFamily="18" charset="0"/>
                                      <a:ea typeface="Cambria Math" panose="02040503050406030204" pitchFamily="18" charset="0"/>
                                    </a:rPr>
                                    <m:t>𝑁</m:t>
                                  </m:r>
                                </m:e>
                                <m:sub>
                                  <m:r>
                                    <a:rPr lang="en-SG" sz="2800" b="0" i="1" smtClean="0">
                                      <a:latin typeface="Cambria Math" panose="02040503050406030204" pitchFamily="18" charset="0"/>
                                      <a:ea typeface="Cambria Math" panose="02040503050406030204" pitchFamily="18" charset="0"/>
                                    </a:rPr>
                                    <m:t>𝑖</m:t>
                                  </m:r>
                                </m:sub>
                              </m:sSub>
                            </m:sub>
                            <m:sup/>
                            <m:e>
                              <m:f>
                                <m:fPr>
                                  <m:ctrlPr>
                                    <a:rPr lang="en-SG" sz="2800" b="0" i="1" smtClean="0">
                                      <a:latin typeface="Cambria Math" panose="02040503050406030204" pitchFamily="18" charset="0"/>
                                      <a:ea typeface="Cambria Math" panose="02040503050406030204" pitchFamily="18" charset="0"/>
                                    </a:rPr>
                                  </m:ctrlPr>
                                </m:fPr>
                                <m:num>
                                  <m:r>
                                    <a:rPr lang="en-SG" sz="2800" b="0" i="1" smtClean="0">
                                      <a:latin typeface="Cambria Math" panose="02040503050406030204" pitchFamily="18" charset="0"/>
                                      <a:ea typeface="Cambria Math" panose="02040503050406030204" pitchFamily="18" charset="0"/>
                                    </a:rPr>
                                    <m:t>1</m:t>
                                  </m:r>
                                </m:num>
                                <m:den>
                                  <m:sSub>
                                    <m:sSubPr>
                                      <m:ctrlPr>
                                        <a:rPr lang="en-SG" sz="2800" b="0" i="1" smtClean="0">
                                          <a:latin typeface="Cambria Math" panose="02040503050406030204" pitchFamily="18" charset="0"/>
                                          <a:ea typeface="Cambria Math" panose="02040503050406030204" pitchFamily="18" charset="0"/>
                                        </a:rPr>
                                      </m:ctrlPr>
                                    </m:sSubPr>
                                    <m:e>
                                      <m:r>
                                        <a:rPr lang="en-SG" sz="2800" b="0" i="1" smtClean="0">
                                          <a:latin typeface="Cambria Math" panose="02040503050406030204" pitchFamily="18" charset="0"/>
                                          <a:ea typeface="Cambria Math" panose="02040503050406030204" pitchFamily="18" charset="0"/>
                                        </a:rPr>
                                        <m:t>𝑐</m:t>
                                      </m:r>
                                    </m:e>
                                    <m:sub>
                                      <m:r>
                                        <a:rPr lang="en-SG" sz="2800" b="0" i="1" smtClean="0">
                                          <a:latin typeface="Cambria Math" panose="02040503050406030204" pitchFamily="18" charset="0"/>
                                          <a:ea typeface="Cambria Math" panose="02040503050406030204" pitchFamily="18" charset="0"/>
                                        </a:rPr>
                                        <m:t>𝑖𝑗</m:t>
                                      </m:r>
                                    </m:sub>
                                  </m:sSub>
                                </m:den>
                              </m:f>
                              <m:sSubSup>
                                <m:sSubSupPr>
                                  <m:ctrlPr>
                                    <a:rPr lang="en-SG" sz="2800" b="0" i="1" smtClean="0">
                                      <a:latin typeface="Cambria Math" panose="02040503050406030204" pitchFamily="18" charset="0"/>
                                      <a:ea typeface="Cambria Math" panose="02040503050406030204" pitchFamily="18" charset="0"/>
                                    </a:rPr>
                                  </m:ctrlPr>
                                </m:sSubSupPr>
                                <m:e>
                                  <m:r>
                                    <a:rPr lang="en-SG" sz="2800" b="0" i="1" smtClean="0">
                                      <a:latin typeface="Cambria Math" panose="02040503050406030204" pitchFamily="18" charset="0"/>
                                      <a:ea typeface="Cambria Math" panose="02040503050406030204" pitchFamily="18" charset="0"/>
                                    </a:rPr>
                                    <m:t>h</m:t>
                                  </m:r>
                                </m:e>
                                <m:sub>
                                  <m:r>
                                    <a:rPr lang="en-SG" sz="2800" b="0" i="1" smtClean="0">
                                      <a:latin typeface="Cambria Math" panose="02040503050406030204" pitchFamily="18" charset="0"/>
                                      <a:ea typeface="Cambria Math" panose="02040503050406030204" pitchFamily="18" charset="0"/>
                                    </a:rPr>
                                    <m:t>𝑗</m:t>
                                  </m:r>
                                </m:sub>
                                <m:sup>
                                  <m:r>
                                    <a:rPr lang="en-SG" sz="2800" b="0" i="1" smtClean="0">
                                      <a:latin typeface="Cambria Math" panose="02040503050406030204" pitchFamily="18" charset="0"/>
                                      <a:ea typeface="Cambria Math" panose="02040503050406030204" pitchFamily="18" charset="0"/>
                                    </a:rPr>
                                    <m:t>𝑙</m:t>
                                  </m:r>
                                </m:sup>
                              </m:sSubSup>
                              <m:sSup>
                                <m:sSupPr>
                                  <m:ctrlPr>
                                    <a:rPr lang="en-SG" sz="2800" b="0" i="1" smtClean="0">
                                      <a:latin typeface="Cambria Math" panose="02040503050406030204" pitchFamily="18" charset="0"/>
                                      <a:ea typeface="Cambria Math" panose="02040503050406030204" pitchFamily="18" charset="0"/>
                                    </a:rPr>
                                  </m:ctrlPr>
                                </m:sSupPr>
                                <m:e>
                                  <m:r>
                                    <a:rPr lang="en-SG" sz="2800" b="0" i="1" smtClean="0">
                                      <a:latin typeface="Cambria Math" panose="02040503050406030204" pitchFamily="18" charset="0"/>
                                      <a:ea typeface="Cambria Math" panose="02040503050406030204" pitchFamily="18" charset="0"/>
                                    </a:rPr>
                                    <m:t>𝑊</m:t>
                                  </m:r>
                                </m:e>
                                <m:sup>
                                  <m:r>
                                    <a:rPr lang="en-SG" sz="2800" b="0" i="1" smtClean="0">
                                      <a:latin typeface="Cambria Math" panose="02040503050406030204" pitchFamily="18" charset="0"/>
                                      <a:ea typeface="Cambria Math" panose="02040503050406030204" pitchFamily="18" charset="0"/>
                                    </a:rPr>
                                    <m:t>𝑙</m:t>
                                  </m:r>
                                </m:sup>
                              </m:sSup>
                            </m:e>
                          </m:nary>
                        </m:e>
                      </m:d>
                    </m:oMath>
                  </m:oMathPara>
                </a14:m>
                <a:endParaRPr lang="en-SG" sz="2800" dirty="0"/>
              </a:p>
            </p:txBody>
          </p:sp>
        </mc:Choice>
        <mc:Fallback xmlns="">
          <p:sp>
            <p:nvSpPr>
              <p:cNvPr id="116" name="TextBox 115">
                <a:extLst>
                  <a:ext uri="{FF2B5EF4-FFF2-40B4-BE49-F238E27FC236}">
                    <a16:creationId xmlns:a16="http://schemas.microsoft.com/office/drawing/2014/main" id="{46135152-4223-4FBD-96CC-E0F806CAC917}"/>
                  </a:ext>
                </a:extLst>
              </p:cNvPr>
              <p:cNvSpPr txBox="1">
                <a:spLocks noRot="1" noChangeAspect="1" noMove="1" noResize="1" noEditPoints="1" noAdjustHandles="1" noChangeArrowheads="1" noChangeShapeType="1" noTextEdit="1"/>
              </p:cNvSpPr>
              <p:nvPr/>
            </p:nvSpPr>
            <p:spPr>
              <a:xfrm>
                <a:off x="4876117" y="1549151"/>
                <a:ext cx="3955057" cy="1113638"/>
              </a:xfrm>
              <a:prstGeom prst="rect">
                <a:avLst/>
              </a:prstGeom>
              <a:blipFill>
                <a:blip r:embed="rId2"/>
                <a:stretch>
                  <a:fillRect/>
                </a:stretch>
              </a:blipFill>
            </p:spPr>
            <p:txBody>
              <a:bodyPr/>
              <a:lstStyle/>
              <a:p>
                <a:r>
                  <a:rPr lang="en-SG">
                    <a:noFill/>
                  </a:rPr>
                  <a:t> </a:t>
                </a:r>
              </a:p>
            </p:txBody>
          </p:sp>
        </mc:Fallback>
      </mc:AlternateContent>
      <p:sp>
        <p:nvSpPr>
          <p:cNvPr id="3" name="Rectangle 2">
            <a:extLst>
              <a:ext uri="{FF2B5EF4-FFF2-40B4-BE49-F238E27FC236}">
                <a16:creationId xmlns:a16="http://schemas.microsoft.com/office/drawing/2014/main" id="{AC7805F1-5ABF-4AEC-8750-95CF85867C2F}"/>
              </a:ext>
            </a:extLst>
          </p:cNvPr>
          <p:cNvSpPr/>
          <p:nvPr/>
        </p:nvSpPr>
        <p:spPr>
          <a:xfrm>
            <a:off x="6080904" y="1308770"/>
            <a:ext cx="303815" cy="1428206"/>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8" name="TextBox 17">
            <a:extLst>
              <a:ext uri="{FF2B5EF4-FFF2-40B4-BE49-F238E27FC236}">
                <a16:creationId xmlns:a16="http://schemas.microsoft.com/office/drawing/2014/main" id="{07966219-2E9C-43A0-8704-35F9179592AC}"/>
              </a:ext>
            </a:extLst>
          </p:cNvPr>
          <p:cNvSpPr txBox="1"/>
          <p:nvPr/>
        </p:nvSpPr>
        <p:spPr>
          <a:xfrm rot="16200000">
            <a:off x="-489000" y="1949004"/>
            <a:ext cx="1712821" cy="369332"/>
          </a:xfrm>
          <a:prstGeom prst="rect">
            <a:avLst/>
          </a:prstGeom>
          <a:noFill/>
        </p:spPr>
        <p:txBody>
          <a:bodyPr wrap="square">
            <a:spAutoFit/>
          </a:bodyPr>
          <a:lstStyle/>
          <a:p>
            <a:pPr>
              <a:spcAft>
                <a:spcPts val="1200"/>
              </a:spcAft>
            </a:pPr>
            <a:r>
              <a:rPr lang="en-SG" sz="1800" b="1" dirty="0"/>
              <a:t>GCN Layer 1</a:t>
            </a:r>
          </a:p>
        </p:txBody>
      </p:sp>
      <p:sp>
        <p:nvSpPr>
          <p:cNvPr id="19" name="Right Brace 18">
            <a:extLst>
              <a:ext uri="{FF2B5EF4-FFF2-40B4-BE49-F238E27FC236}">
                <a16:creationId xmlns:a16="http://schemas.microsoft.com/office/drawing/2014/main" id="{57387DCB-FE7E-4BA3-9925-3237617CD4E3}"/>
              </a:ext>
            </a:extLst>
          </p:cNvPr>
          <p:cNvSpPr/>
          <p:nvPr/>
        </p:nvSpPr>
        <p:spPr>
          <a:xfrm>
            <a:off x="795058" y="1364307"/>
            <a:ext cx="472965" cy="1538728"/>
          </a:xfrm>
          <a:prstGeom prst="righ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20" name="TextBox 19">
            <a:extLst>
              <a:ext uri="{FF2B5EF4-FFF2-40B4-BE49-F238E27FC236}">
                <a16:creationId xmlns:a16="http://schemas.microsoft.com/office/drawing/2014/main" id="{0E47B0DB-7EDD-4ACB-AE34-A9EBAA693CC1}"/>
              </a:ext>
            </a:extLst>
          </p:cNvPr>
          <p:cNvSpPr txBox="1"/>
          <p:nvPr/>
        </p:nvSpPr>
        <p:spPr>
          <a:xfrm>
            <a:off x="1081279" y="1249408"/>
            <a:ext cx="3994403" cy="369332"/>
          </a:xfrm>
          <a:prstGeom prst="rect">
            <a:avLst/>
          </a:prstGeom>
          <a:noFill/>
        </p:spPr>
        <p:txBody>
          <a:bodyPr wrap="square">
            <a:spAutoFit/>
          </a:bodyPr>
          <a:lstStyle/>
          <a:p>
            <a:pPr algn="ctr">
              <a:spcAft>
                <a:spcPts val="1200"/>
              </a:spcAft>
            </a:pPr>
            <a:r>
              <a:rPr lang="en-SG" sz="1800" dirty="0"/>
              <a:t>Aggregate (Neighbours)</a:t>
            </a:r>
          </a:p>
        </p:txBody>
      </p:sp>
      <p:sp>
        <p:nvSpPr>
          <p:cNvPr id="21" name="Arrow: Down 20">
            <a:extLst>
              <a:ext uri="{FF2B5EF4-FFF2-40B4-BE49-F238E27FC236}">
                <a16:creationId xmlns:a16="http://schemas.microsoft.com/office/drawing/2014/main" id="{C1D2FC83-896A-4D0D-9198-D6FE9F92A10F}"/>
              </a:ext>
            </a:extLst>
          </p:cNvPr>
          <p:cNvSpPr/>
          <p:nvPr/>
        </p:nvSpPr>
        <p:spPr>
          <a:xfrm>
            <a:off x="2893447" y="1661012"/>
            <a:ext cx="362349" cy="278134"/>
          </a:xfrm>
          <a:prstGeom prst="down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SG" dirty="0"/>
          </a:p>
        </p:txBody>
      </p:sp>
      <p:grpSp>
        <p:nvGrpSpPr>
          <p:cNvPr id="22" name="Group 21">
            <a:extLst>
              <a:ext uri="{FF2B5EF4-FFF2-40B4-BE49-F238E27FC236}">
                <a16:creationId xmlns:a16="http://schemas.microsoft.com/office/drawing/2014/main" id="{358E3360-1410-4307-A583-ED456527DA0C}"/>
              </a:ext>
            </a:extLst>
          </p:cNvPr>
          <p:cNvGrpSpPr/>
          <p:nvPr/>
        </p:nvGrpSpPr>
        <p:grpSpPr>
          <a:xfrm>
            <a:off x="1532135" y="1947892"/>
            <a:ext cx="3039865" cy="873685"/>
            <a:chOff x="3394802" y="2285394"/>
            <a:chExt cx="3440061" cy="988705"/>
          </a:xfrm>
        </p:grpSpPr>
        <p:sp>
          <p:nvSpPr>
            <p:cNvPr id="23" name="Oval 22">
              <a:extLst>
                <a:ext uri="{FF2B5EF4-FFF2-40B4-BE49-F238E27FC236}">
                  <a16:creationId xmlns:a16="http://schemas.microsoft.com/office/drawing/2014/main" id="{3C231240-50CD-48BC-B916-D428BFE44A8A}"/>
                </a:ext>
              </a:extLst>
            </p:cNvPr>
            <p:cNvSpPr/>
            <p:nvPr/>
          </p:nvSpPr>
          <p:spPr>
            <a:xfrm>
              <a:off x="3394802" y="2285394"/>
              <a:ext cx="243371" cy="24337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4" name="Oval 23">
              <a:extLst>
                <a:ext uri="{FF2B5EF4-FFF2-40B4-BE49-F238E27FC236}">
                  <a16:creationId xmlns:a16="http://schemas.microsoft.com/office/drawing/2014/main" id="{D6218341-F917-4B9A-9E99-F9362A870CD1}"/>
                </a:ext>
              </a:extLst>
            </p:cNvPr>
            <p:cNvSpPr/>
            <p:nvPr/>
          </p:nvSpPr>
          <p:spPr>
            <a:xfrm>
              <a:off x="4034140" y="2285394"/>
              <a:ext cx="243371" cy="24337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5" name="Oval 24">
              <a:extLst>
                <a:ext uri="{FF2B5EF4-FFF2-40B4-BE49-F238E27FC236}">
                  <a16:creationId xmlns:a16="http://schemas.microsoft.com/office/drawing/2014/main" id="{306D8C73-8801-4C5F-9A54-32A51584DFBB}"/>
                </a:ext>
              </a:extLst>
            </p:cNvPr>
            <p:cNvSpPr/>
            <p:nvPr/>
          </p:nvSpPr>
          <p:spPr>
            <a:xfrm>
              <a:off x="4673478" y="2285394"/>
              <a:ext cx="243371" cy="24337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6" name="Oval 25">
              <a:extLst>
                <a:ext uri="{FF2B5EF4-FFF2-40B4-BE49-F238E27FC236}">
                  <a16:creationId xmlns:a16="http://schemas.microsoft.com/office/drawing/2014/main" id="{DCA5BFCB-1015-4F16-8802-F7FA2DAE1E43}"/>
                </a:ext>
              </a:extLst>
            </p:cNvPr>
            <p:cNvSpPr/>
            <p:nvPr/>
          </p:nvSpPr>
          <p:spPr>
            <a:xfrm>
              <a:off x="5312816" y="2285394"/>
              <a:ext cx="243371" cy="24337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7" name="Oval 26">
              <a:extLst>
                <a:ext uri="{FF2B5EF4-FFF2-40B4-BE49-F238E27FC236}">
                  <a16:creationId xmlns:a16="http://schemas.microsoft.com/office/drawing/2014/main" id="{69FE6332-317B-4785-B8BA-B2A8BC9D16F4}"/>
                </a:ext>
              </a:extLst>
            </p:cNvPr>
            <p:cNvSpPr/>
            <p:nvPr/>
          </p:nvSpPr>
          <p:spPr>
            <a:xfrm>
              <a:off x="5952154" y="2285394"/>
              <a:ext cx="243371" cy="24337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8" name="Oval 27">
              <a:extLst>
                <a:ext uri="{FF2B5EF4-FFF2-40B4-BE49-F238E27FC236}">
                  <a16:creationId xmlns:a16="http://schemas.microsoft.com/office/drawing/2014/main" id="{A2A23976-5630-45EE-993A-4F38E77FE2DB}"/>
                </a:ext>
              </a:extLst>
            </p:cNvPr>
            <p:cNvSpPr/>
            <p:nvPr/>
          </p:nvSpPr>
          <p:spPr>
            <a:xfrm>
              <a:off x="6591492" y="2285394"/>
              <a:ext cx="243371" cy="24337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9" name="Oval 28">
              <a:extLst>
                <a:ext uri="{FF2B5EF4-FFF2-40B4-BE49-F238E27FC236}">
                  <a16:creationId xmlns:a16="http://schemas.microsoft.com/office/drawing/2014/main" id="{08544502-C2E3-4EA4-84C2-F544DD2EF8DD}"/>
                </a:ext>
              </a:extLst>
            </p:cNvPr>
            <p:cNvSpPr/>
            <p:nvPr/>
          </p:nvSpPr>
          <p:spPr>
            <a:xfrm>
              <a:off x="4276822" y="3027441"/>
              <a:ext cx="243371" cy="24337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30" name="Straight Arrow Connector 29">
              <a:extLst>
                <a:ext uri="{FF2B5EF4-FFF2-40B4-BE49-F238E27FC236}">
                  <a16:creationId xmlns:a16="http://schemas.microsoft.com/office/drawing/2014/main" id="{E254D99E-A70F-4244-9246-6D0576655BB6}"/>
                </a:ext>
              </a:extLst>
            </p:cNvPr>
            <p:cNvCxnSpPr>
              <a:cxnSpLocks/>
              <a:stCxn id="23" idx="4"/>
              <a:endCxn id="29" idx="0"/>
            </p:cNvCxnSpPr>
            <p:nvPr/>
          </p:nvCxnSpPr>
          <p:spPr>
            <a:xfrm>
              <a:off x="3516488" y="2528765"/>
              <a:ext cx="882020" cy="4986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4856AEAC-4749-4EC4-9795-247E4B83D9DE}"/>
                </a:ext>
              </a:extLst>
            </p:cNvPr>
            <p:cNvCxnSpPr>
              <a:cxnSpLocks/>
              <a:stCxn id="24" idx="4"/>
              <a:endCxn id="29" idx="0"/>
            </p:cNvCxnSpPr>
            <p:nvPr/>
          </p:nvCxnSpPr>
          <p:spPr>
            <a:xfrm>
              <a:off x="4155826" y="2528765"/>
              <a:ext cx="242682" cy="4986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CB257239-D8B0-47BF-9DD5-C524E0806E51}"/>
                </a:ext>
              </a:extLst>
            </p:cNvPr>
            <p:cNvCxnSpPr>
              <a:cxnSpLocks/>
              <a:stCxn id="25" idx="4"/>
              <a:endCxn id="29" idx="0"/>
            </p:cNvCxnSpPr>
            <p:nvPr/>
          </p:nvCxnSpPr>
          <p:spPr>
            <a:xfrm flipH="1">
              <a:off x="4398508" y="2528765"/>
              <a:ext cx="396657" cy="4986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46887DB0-0935-4B36-B573-14414C4BD38B}"/>
                </a:ext>
              </a:extLst>
            </p:cNvPr>
            <p:cNvCxnSpPr>
              <a:cxnSpLocks/>
              <a:stCxn id="26" idx="4"/>
              <a:endCxn id="29" idx="0"/>
            </p:cNvCxnSpPr>
            <p:nvPr/>
          </p:nvCxnSpPr>
          <p:spPr>
            <a:xfrm flipH="1">
              <a:off x="4398508" y="2528765"/>
              <a:ext cx="1035994" cy="4986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0F5E4875-D368-4C7D-9BFD-79C8A3527383}"/>
                </a:ext>
              </a:extLst>
            </p:cNvPr>
            <p:cNvCxnSpPr>
              <a:cxnSpLocks/>
              <a:stCxn id="27" idx="4"/>
              <a:endCxn id="29" idx="0"/>
            </p:cNvCxnSpPr>
            <p:nvPr/>
          </p:nvCxnSpPr>
          <p:spPr>
            <a:xfrm flipH="1">
              <a:off x="4398508" y="2528765"/>
              <a:ext cx="1675332" cy="4986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43953339-B3B5-4FCC-B773-B2CE56B91CAF}"/>
                </a:ext>
              </a:extLst>
            </p:cNvPr>
            <p:cNvCxnSpPr>
              <a:cxnSpLocks/>
              <a:stCxn id="28" idx="4"/>
              <a:endCxn id="29" idx="0"/>
            </p:cNvCxnSpPr>
            <p:nvPr/>
          </p:nvCxnSpPr>
          <p:spPr>
            <a:xfrm flipH="1">
              <a:off x="4398508" y="2528765"/>
              <a:ext cx="2314670" cy="4986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Oval 35">
              <a:extLst>
                <a:ext uri="{FF2B5EF4-FFF2-40B4-BE49-F238E27FC236}">
                  <a16:creationId xmlns:a16="http://schemas.microsoft.com/office/drawing/2014/main" id="{94E19464-CE98-49DE-B1D9-B486083A0FB0}"/>
                </a:ext>
              </a:extLst>
            </p:cNvPr>
            <p:cNvSpPr/>
            <p:nvPr/>
          </p:nvSpPr>
          <p:spPr>
            <a:xfrm>
              <a:off x="5028513" y="3030728"/>
              <a:ext cx="243371" cy="24337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7" name="Oval 36">
              <a:extLst>
                <a:ext uri="{FF2B5EF4-FFF2-40B4-BE49-F238E27FC236}">
                  <a16:creationId xmlns:a16="http://schemas.microsoft.com/office/drawing/2014/main" id="{4405F17B-5796-47FC-83EE-0D30D73A0906}"/>
                </a:ext>
              </a:extLst>
            </p:cNvPr>
            <p:cNvSpPr/>
            <p:nvPr/>
          </p:nvSpPr>
          <p:spPr>
            <a:xfrm>
              <a:off x="5783722" y="3030727"/>
              <a:ext cx="243371" cy="24337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38" name="Straight Arrow Connector 37">
              <a:extLst>
                <a:ext uri="{FF2B5EF4-FFF2-40B4-BE49-F238E27FC236}">
                  <a16:creationId xmlns:a16="http://schemas.microsoft.com/office/drawing/2014/main" id="{7D93161A-4610-4774-BC10-591022441259}"/>
                </a:ext>
              </a:extLst>
            </p:cNvPr>
            <p:cNvCxnSpPr>
              <a:cxnSpLocks/>
              <a:stCxn id="23" idx="4"/>
              <a:endCxn id="36" idx="0"/>
            </p:cNvCxnSpPr>
            <p:nvPr/>
          </p:nvCxnSpPr>
          <p:spPr>
            <a:xfrm>
              <a:off x="3516488" y="2528765"/>
              <a:ext cx="1633711" cy="5019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6346AB5E-0137-4B00-89AE-9EF6524E8671}"/>
                </a:ext>
              </a:extLst>
            </p:cNvPr>
            <p:cNvCxnSpPr>
              <a:cxnSpLocks/>
              <a:stCxn id="23" idx="4"/>
              <a:endCxn id="37" idx="0"/>
            </p:cNvCxnSpPr>
            <p:nvPr/>
          </p:nvCxnSpPr>
          <p:spPr>
            <a:xfrm>
              <a:off x="3516488" y="2528765"/>
              <a:ext cx="2388920" cy="5019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4932F7D4-13E3-490A-8BF4-7FF6E8325053}"/>
                </a:ext>
              </a:extLst>
            </p:cNvPr>
            <p:cNvCxnSpPr>
              <a:cxnSpLocks/>
              <a:stCxn id="24" idx="4"/>
              <a:endCxn id="36" idx="0"/>
            </p:cNvCxnSpPr>
            <p:nvPr/>
          </p:nvCxnSpPr>
          <p:spPr>
            <a:xfrm>
              <a:off x="4155826" y="2528765"/>
              <a:ext cx="994373" cy="5019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EF0D9EE3-8C89-4D0A-A2E2-7C11294D3132}"/>
                </a:ext>
              </a:extLst>
            </p:cNvPr>
            <p:cNvCxnSpPr>
              <a:cxnSpLocks/>
              <a:stCxn id="24" idx="4"/>
              <a:endCxn id="37" idx="0"/>
            </p:cNvCxnSpPr>
            <p:nvPr/>
          </p:nvCxnSpPr>
          <p:spPr>
            <a:xfrm>
              <a:off x="4155826" y="2528765"/>
              <a:ext cx="1749582" cy="5019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643AAF14-3E25-4A6A-8ED1-92F79D541F56}"/>
                </a:ext>
              </a:extLst>
            </p:cNvPr>
            <p:cNvCxnSpPr>
              <a:cxnSpLocks/>
              <a:stCxn id="25" idx="4"/>
              <a:endCxn id="36" idx="0"/>
            </p:cNvCxnSpPr>
            <p:nvPr/>
          </p:nvCxnSpPr>
          <p:spPr>
            <a:xfrm>
              <a:off x="4795165" y="2528765"/>
              <a:ext cx="355035" cy="5019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2B65A274-AD81-4BA5-AED0-8B6448A8A6A6}"/>
                </a:ext>
              </a:extLst>
            </p:cNvPr>
            <p:cNvCxnSpPr>
              <a:cxnSpLocks/>
              <a:stCxn id="25" idx="4"/>
              <a:endCxn id="37" idx="0"/>
            </p:cNvCxnSpPr>
            <p:nvPr/>
          </p:nvCxnSpPr>
          <p:spPr>
            <a:xfrm>
              <a:off x="4795165" y="2528765"/>
              <a:ext cx="1110243" cy="5019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BFE79A43-9226-4AB8-85CE-3C78B72665FD}"/>
                </a:ext>
              </a:extLst>
            </p:cNvPr>
            <p:cNvCxnSpPr>
              <a:cxnSpLocks/>
              <a:stCxn id="26" idx="4"/>
              <a:endCxn id="36" idx="0"/>
            </p:cNvCxnSpPr>
            <p:nvPr/>
          </p:nvCxnSpPr>
          <p:spPr>
            <a:xfrm flipH="1">
              <a:off x="5150199" y="2528765"/>
              <a:ext cx="284303" cy="5019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9D8EFFB0-AA20-4439-9EF5-80A58A2F1F6E}"/>
                </a:ext>
              </a:extLst>
            </p:cNvPr>
            <p:cNvCxnSpPr>
              <a:cxnSpLocks/>
              <a:stCxn id="26" idx="4"/>
              <a:endCxn id="37" idx="0"/>
            </p:cNvCxnSpPr>
            <p:nvPr/>
          </p:nvCxnSpPr>
          <p:spPr>
            <a:xfrm>
              <a:off x="5434502" y="2528765"/>
              <a:ext cx="470905" cy="5019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E18781AF-36CF-489C-8B56-022406D25303}"/>
                </a:ext>
              </a:extLst>
            </p:cNvPr>
            <p:cNvCxnSpPr>
              <a:cxnSpLocks/>
              <a:stCxn id="27" idx="4"/>
              <a:endCxn id="36" idx="0"/>
            </p:cNvCxnSpPr>
            <p:nvPr/>
          </p:nvCxnSpPr>
          <p:spPr>
            <a:xfrm flipH="1">
              <a:off x="5150199" y="2528765"/>
              <a:ext cx="923641" cy="5019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25725591-75AF-451B-A2A9-8B743EB517B4}"/>
                </a:ext>
              </a:extLst>
            </p:cNvPr>
            <p:cNvCxnSpPr>
              <a:cxnSpLocks/>
              <a:stCxn id="27" idx="4"/>
              <a:endCxn id="37" idx="0"/>
            </p:cNvCxnSpPr>
            <p:nvPr/>
          </p:nvCxnSpPr>
          <p:spPr>
            <a:xfrm flipH="1">
              <a:off x="5905408" y="2528765"/>
              <a:ext cx="168432" cy="5019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C0B8F9D1-6E36-4F2C-BC96-9DBD636E7EF6}"/>
                </a:ext>
              </a:extLst>
            </p:cNvPr>
            <p:cNvCxnSpPr>
              <a:cxnSpLocks/>
              <a:stCxn id="28" idx="4"/>
              <a:endCxn id="36" idx="0"/>
            </p:cNvCxnSpPr>
            <p:nvPr/>
          </p:nvCxnSpPr>
          <p:spPr>
            <a:xfrm flipH="1">
              <a:off x="5150199" y="2528765"/>
              <a:ext cx="1562979" cy="5019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1B29E36F-BCF7-4EC1-96FD-8CB6F711FCA8}"/>
                </a:ext>
              </a:extLst>
            </p:cNvPr>
            <p:cNvCxnSpPr>
              <a:cxnSpLocks/>
              <a:stCxn id="28" idx="4"/>
              <a:endCxn id="37" idx="0"/>
            </p:cNvCxnSpPr>
            <p:nvPr/>
          </p:nvCxnSpPr>
          <p:spPr>
            <a:xfrm flipH="1">
              <a:off x="5905408" y="2528765"/>
              <a:ext cx="807770" cy="5019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50" name="TextBox 49">
            <a:extLst>
              <a:ext uri="{FF2B5EF4-FFF2-40B4-BE49-F238E27FC236}">
                <a16:creationId xmlns:a16="http://schemas.microsoft.com/office/drawing/2014/main" id="{C573A4C8-640D-4074-BD67-93E34751A568}"/>
              </a:ext>
            </a:extLst>
          </p:cNvPr>
          <p:cNvSpPr txBox="1"/>
          <p:nvPr/>
        </p:nvSpPr>
        <p:spPr>
          <a:xfrm>
            <a:off x="3894371" y="2568857"/>
            <a:ext cx="1212540" cy="307777"/>
          </a:xfrm>
          <a:prstGeom prst="rect">
            <a:avLst/>
          </a:prstGeom>
          <a:noFill/>
        </p:spPr>
        <p:txBody>
          <a:bodyPr wrap="square">
            <a:spAutoFit/>
          </a:bodyPr>
          <a:lstStyle/>
          <a:p>
            <a:r>
              <a:rPr lang="en-SG" sz="1400" dirty="0"/>
              <a:t>Hidden state</a:t>
            </a:r>
            <a:endParaRPr lang="en-SG" dirty="0"/>
          </a:p>
        </p:txBody>
      </p:sp>
      <p:sp>
        <p:nvSpPr>
          <p:cNvPr id="51" name="TextBox 50">
            <a:extLst>
              <a:ext uri="{FF2B5EF4-FFF2-40B4-BE49-F238E27FC236}">
                <a16:creationId xmlns:a16="http://schemas.microsoft.com/office/drawing/2014/main" id="{838A5449-575E-465A-AB80-5BFD1A78D4CB}"/>
              </a:ext>
            </a:extLst>
          </p:cNvPr>
          <p:cNvSpPr txBox="1"/>
          <p:nvPr/>
        </p:nvSpPr>
        <p:spPr>
          <a:xfrm>
            <a:off x="5411882" y="2818673"/>
            <a:ext cx="1729147" cy="830997"/>
          </a:xfrm>
          <a:prstGeom prst="rect">
            <a:avLst/>
          </a:prstGeom>
          <a:noFill/>
        </p:spPr>
        <p:txBody>
          <a:bodyPr wrap="square" rtlCol="0">
            <a:spAutoFit/>
          </a:bodyPr>
          <a:lstStyle/>
          <a:p>
            <a:pPr algn="ctr"/>
            <a:r>
              <a:rPr lang="en-SG" sz="1600" dirty="0"/>
              <a:t>Pass through an activation function </a:t>
            </a:r>
          </a:p>
        </p:txBody>
      </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0CD70D97-76A5-44C9-983F-EFD1814F2355}"/>
                  </a:ext>
                </a:extLst>
              </p:cNvPr>
              <p:cNvSpPr txBox="1"/>
              <p:nvPr/>
            </p:nvSpPr>
            <p:spPr>
              <a:xfrm>
                <a:off x="1614740" y="2578010"/>
                <a:ext cx="838748" cy="32502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SG" sz="1400" i="1" smtClean="0">
                              <a:latin typeface="Cambria Math" panose="02040503050406030204" pitchFamily="18" charset="0"/>
                            </a:rPr>
                          </m:ctrlPr>
                        </m:sSubSupPr>
                        <m:e>
                          <m:r>
                            <a:rPr lang="en-SG" sz="1400" b="0" i="1" smtClean="0">
                              <a:latin typeface="Cambria Math" panose="02040503050406030204" pitchFamily="18" charset="0"/>
                            </a:rPr>
                            <m:t>h</m:t>
                          </m:r>
                        </m:e>
                        <m:sub>
                          <m:r>
                            <a:rPr lang="en-SG" sz="1400" b="0" i="1" smtClean="0">
                              <a:latin typeface="Cambria Math" panose="02040503050406030204" pitchFamily="18" charset="0"/>
                            </a:rPr>
                            <m:t>𝑖</m:t>
                          </m:r>
                        </m:sub>
                        <m:sup>
                          <m:r>
                            <a:rPr lang="en-SG" sz="1400" b="0" i="1" smtClean="0">
                              <a:latin typeface="Cambria Math" panose="02040503050406030204" pitchFamily="18" charset="0"/>
                            </a:rPr>
                            <m:t>𝑙</m:t>
                          </m:r>
                          <m:r>
                            <a:rPr lang="en-SG" sz="1400" b="0" i="1" smtClean="0">
                              <a:latin typeface="Cambria Math" panose="02040503050406030204" pitchFamily="18" charset="0"/>
                            </a:rPr>
                            <m:t>+1</m:t>
                          </m:r>
                        </m:sup>
                      </m:sSubSup>
                    </m:oMath>
                  </m:oMathPara>
                </a14:m>
                <a:endParaRPr lang="en-SG" dirty="0"/>
              </a:p>
            </p:txBody>
          </p:sp>
        </mc:Choice>
        <mc:Fallback xmlns="">
          <p:sp>
            <p:nvSpPr>
              <p:cNvPr id="53" name="TextBox 52">
                <a:extLst>
                  <a:ext uri="{FF2B5EF4-FFF2-40B4-BE49-F238E27FC236}">
                    <a16:creationId xmlns:a16="http://schemas.microsoft.com/office/drawing/2014/main" id="{0CD70D97-76A5-44C9-983F-EFD1814F2355}"/>
                  </a:ext>
                </a:extLst>
              </p:cNvPr>
              <p:cNvSpPr txBox="1">
                <a:spLocks noRot="1" noChangeAspect="1" noMove="1" noResize="1" noEditPoints="1" noAdjustHandles="1" noChangeArrowheads="1" noChangeShapeType="1" noTextEdit="1"/>
              </p:cNvSpPr>
              <p:nvPr/>
            </p:nvSpPr>
            <p:spPr>
              <a:xfrm>
                <a:off x="1614740" y="2578010"/>
                <a:ext cx="838748" cy="325025"/>
              </a:xfrm>
              <a:prstGeom prst="rect">
                <a:avLst/>
              </a:prstGeom>
              <a:blipFill>
                <a:blip r:embed="rId3"/>
                <a:stretch>
                  <a:fillRect/>
                </a:stretch>
              </a:blipFill>
            </p:spPr>
            <p:txBody>
              <a:bodyPr/>
              <a:lstStyle/>
              <a:p>
                <a:r>
                  <a:rPr lang="en-SG">
                    <a:noFill/>
                  </a:rPr>
                  <a:t> </a:t>
                </a:r>
              </a:p>
            </p:txBody>
          </p:sp>
        </mc:Fallback>
      </mc:AlternateContent>
    </p:spTree>
    <p:extLst>
      <p:ext uri="{BB962C8B-B14F-4D97-AF65-F5344CB8AC3E}">
        <p14:creationId xmlns:p14="http://schemas.microsoft.com/office/powerpoint/2010/main" val="263817913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latin typeface="Arial" panose="020B0604020202020204" pitchFamily="34" charset="0"/>
                <a:cs typeface="Arial" panose="020B0604020202020204" pitchFamily="34" charset="0"/>
              </a:rPr>
              <a:t>Updated function </a:t>
            </a:r>
            <a:endParaRPr lang="en-SG" b="1" dirty="0">
              <a:solidFill>
                <a:schemeClr val="bg1"/>
              </a:solidFill>
              <a:latin typeface="Arial" panose="020B0604020202020204" pitchFamily="34" charset="0"/>
              <a:cs typeface="Arial" panose="020B0604020202020204" pitchFamily="34" charset="0"/>
            </a:endParaRPr>
          </a:p>
        </p:txBody>
      </p:sp>
      <p:sp>
        <p:nvSpPr>
          <p:cNvPr id="113" name="Slide Number Placeholder 112">
            <a:extLst>
              <a:ext uri="{FF2B5EF4-FFF2-40B4-BE49-F238E27FC236}">
                <a16:creationId xmlns:a16="http://schemas.microsoft.com/office/drawing/2014/main" id="{085885AB-E6CB-4863-BCF2-58D23AC7166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42</a:t>
            </a:fld>
            <a:endParaRPr lang="en" dirty="0"/>
          </a:p>
        </p:txBody>
      </p:sp>
      <mc:AlternateContent xmlns:mc="http://schemas.openxmlformats.org/markup-compatibility/2006" xmlns:a14="http://schemas.microsoft.com/office/drawing/2010/main">
        <mc:Choice Requires="a14">
          <p:sp>
            <p:nvSpPr>
              <p:cNvPr id="116" name="TextBox 115">
                <a:extLst>
                  <a:ext uri="{FF2B5EF4-FFF2-40B4-BE49-F238E27FC236}">
                    <a16:creationId xmlns:a16="http://schemas.microsoft.com/office/drawing/2014/main" id="{46135152-4223-4FBD-96CC-E0F806CAC917}"/>
                  </a:ext>
                </a:extLst>
              </p:cNvPr>
              <p:cNvSpPr txBox="1"/>
              <p:nvPr/>
            </p:nvSpPr>
            <p:spPr>
              <a:xfrm>
                <a:off x="4476297" y="3426166"/>
                <a:ext cx="4536242" cy="111363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SG" sz="2800" i="1" smtClean="0">
                              <a:latin typeface="Cambria Math" panose="02040503050406030204" pitchFamily="18" charset="0"/>
                            </a:rPr>
                          </m:ctrlPr>
                        </m:sSubSupPr>
                        <m:e>
                          <m:r>
                            <a:rPr lang="en-SG" sz="2800" b="0" i="1" smtClean="0">
                              <a:latin typeface="Cambria Math" panose="02040503050406030204" pitchFamily="18" charset="0"/>
                            </a:rPr>
                            <m:t>h</m:t>
                          </m:r>
                        </m:e>
                        <m:sub>
                          <m:r>
                            <a:rPr lang="en-SG" sz="2800" b="0" i="1" smtClean="0">
                              <a:latin typeface="Cambria Math" panose="02040503050406030204" pitchFamily="18" charset="0"/>
                            </a:rPr>
                            <m:t>𝑖</m:t>
                          </m:r>
                        </m:sub>
                        <m:sup>
                          <m:r>
                            <a:rPr lang="en-SG" sz="2800" b="0" i="1" smtClean="0">
                              <a:latin typeface="Cambria Math" panose="02040503050406030204" pitchFamily="18" charset="0"/>
                            </a:rPr>
                            <m:t>𝑙</m:t>
                          </m:r>
                          <m:r>
                            <a:rPr lang="en-SG" sz="2800" b="0" i="1" smtClean="0">
                              <a:latin typeface="Cambria Math" panose="02040503050406030204" pitchFamily="18" charset="0"/>
                            </a:rPr>
                            <m:t>+2</m:t>
                          </m:r>
                        </m:sup>
                      </m:sSubSup>
                      <m:r>
                        <a:rPr lang="en-SG" sz="2800" b="0" i="1" smtClean="0">
                          <a:latin typeface="Cambria Math" panose="02040503050406030204" pitchFamily="18" charset="0"/>
                        </a:rPr>
                        <m:t>=</m:t>
                      </m:r>
                      <m:r>
                        <a:rPr lang="en-SG" sz="2800" b="0" i="1" smtClean="0">
                          <a:latin typeface="Cambria Math" panose="02040503050406030204" pitchFamily="18" charset="0"/>
                          <a:ea typeface="Cambria Math" panose="02040503050406030204" pitchFamily="18" charset="0"/>
                        </a:rPr>
                        <m:t>𝜎</m:t>
                      </m:r>
                      <m:d>
                        <m:dPr>
                          <m:ctrlPr>
                            <a:rPr lang="en-SG" sz="2800" b="0" i="1" smtClean="0">
                              <a:latin typeface="Cambria Math" panose="02040503050406030204" pitchFamily="18" charset="0"/>
                              <a:ea typeface="Cambria Math" panose="02040503050406030204" pitchFamily="18" charset="0"/>
                            </a:rPr>
                          </m:ctrlPr>
                        </m:dPr>
                        <m:e>
                          <m:nary>
                            <m:naryPr>
                              <m:chr m:val="∑"/>
                              <m:supHide m:val="on"/>
                              <m:ctrlPr>
                                <a:rPr lang="en-SG" sz="2800" b="0" i="1" smtClean="0">
                                  <a:latin typeface="Cambria Math" panose="02040503050406030204" pitchFamily="18" charset="0"/>
                                  <a:ea typeface="Cambria Math" panose="02040503050406030204" pitchFamily="18" charset="0"/>
                                </a:rPr>
                              </m:ctrlPr>
                            </m:naryPr>
                            <m:sub>
                              <m:r>
                                <m:rPr>
                                  <m:brk m:alnAt="7"/>
                                </m:rPr>
                                <a:rPr lang="en-SG" sz="2800" b="0" i="1" smtClean="0">
                                  <a:latin typeface="Cambria Math" panose="02040503050406030204" pitchFamily="18" charset="0"/>
                                  <a:ea typeface="Cambria Math" panose="02040503050406030204" pitchFamily="18" charset="0"/>
                                </a:rPr>
                                <m:t>𝑗</m:t>
                              </m:r>
                              <m:r>
                                <a:rPr lang="en-SG" sz="2800" b="0" i="1" smtClean="0">
                                  <a:latin typeface="Cambria Math" panose="02040503050406030204" pitchFamily="18" charset="0"/>
                                  <a:ea typeface="Cambria Math" panose="02040503050406030204" pitchFamily="18" charset="0"/>
                                </a:rPr>
                                <m:t>∈</m:t>
                              </m:r>
                              <m:sSub>
                                <m:sSubPr>
                                  <m:ctrlPr>
                                    <a:rPr lang="en-SG" sz="2800" b="0" i="1" smtClean="0">
                                      <a:latin typeface="Cambria Math" panose="02040503050406030204" pitchFamily="18" charset="0"/>
                                      <a:ea typeface="Cambria Math" panose="02040503050406030204" pitchFamily="18" charset="0"/>
                                    </a:rPr>
                                  </m:ctrlPr>
                                </m:sSubPr>
                                <m:e>
                                  <m:r>
                                    <a:rPr lang="en-SG" sz="2800" b="0" i="1" smtClean="0">
                                      <a:latin typeface="Cambria Math" panose="02040503050406030204" pitchFamily="18" charset="0"/>
                                      <a:ea typeface="Cambria Math" panose="02040503050406030204" pitchFamily="18" charset="0"/>
                                    </a:rPr>
                                    <m:t>𝑁</m:t>
                                  </m:r>
                                </m:e>
                                <m:sub>
                                  <m:r>
                                    <a:rPr lang="en-SG" sz="2800" b="0" i="1" smtClean="0">
                                      <a:latin typeface="Cambria Math" panose="02040503050406030204" pitchFamily="18" charset="0"/>
                                      <a:ea typeface="Cambria Math" panose="02040503050406030204" pitchFamily="18" charset="0"/>
                                    </a:rPr>
                                    <m:t>𝑖</m:t>
                                  </m:r>
                                </m:sub>
                              </m:sSub>
                            </m:sub>
                            <m:sup/>
                            <m:e>
                              <m:f>
                                <m:fPr>
                                  <m:ctrlPr>
                                    <a:rPr lang="en-SG" sz="2800" b="0" i="1" smtClean="0">
                                      <a:latin typeface="Cambria Math" panose="02040503050406030204" pitchFamily="18" charset="0"/>
                                      <a:ea typeface="Cambria Math" panose="02040503050406030204" pitchFamily="18" charset="0"/>
                                    </a:rPr>
                                  </m:ctrlPr>
                                </m:fPr>
                                <m:num>
                                  <m:r>
                                    <a:rPr lang="en-SG" sz="2800" b="0" i="1" smtClean="0">
                                      <a:latin typeface="Cambria Math" panose="02040503050406030204" pitchFamily="18" charset="0"/>
                                      <a:ea typeface="Cambria Math" panose="02040503050406030204" pitchFamily="18" charset="0"/>
                                    </a:rPr>
                                    <m:t>1</m:t>
                                  </m:r>
                                </m:num>
                                <m:den>
                                  <m:sSub>
                                    <m:sSubPr>
                                      <m:ctrlPr>
                                        <a:rPr lang="en-SG" sz="2800" b="0" i="1" smtClean="0">
                                          <a:latin typeface="Cambria Math" panose="02040503050406030204" pitchFamily="18" charset="0"/>
                                          <a:ea typeface="Cambria Math" panose="02040503050406030204" pitchFamily="18" charset="0"/>
                                        </a:rPr>
                                      </m:ctrlPr>
                                    </m:sSubPr>
                                    <m:e>
                                      <m:r>
                                        <a:rPr lang="en-SG" sz="2800" b="0" i="1" smtClean="0">
                                          <a:latin typeface="Cambria Math" panose="02040503050406030204" pitchFamily="18" charset="0"/>
                                          <a:ea typeface="Cambria Math" panose="02040503050406030204" pitchFamily="18" charset="0"/>
                                        </a:rPr>
                                        <m:t>𝑐</m:t>
                                      </m:r>
                                    </m:e>
                                    <m:sub>
                                      <m:r>
                                        <a:rPr lang="en-SG" sz="2800" b="0" i="1" smtClean="0">
                                          <a:latin typeface="Cambria Math" panose="02040503050406030204" pitchFamily="18" charset="0"/>
                                          <a:ea typeface="Cambria Math" panose="02040503050406030204" pitchFamily="18" charset="0"/>
                                        </a:rPr>
                                        <m:t>𝑖𝑗</m:t>
                                      </m:r>
                                    </m:sub>
                                  </m:sSub>
                                </m:den>
                              </m:f>
                              <m:sSubSup>
                                <m:sSubSupPr>
                                  <m:ctrlPr>
                                    <a:rPr lang="en-SG" sz="2800" b="0" i="1" smtClean="0">
                                      <a:latin typeface="Cambria Math" panose="02040503050406030204" pitchFamily="18" charset="0"/>
                                      <a:ea typeface="Cambria Math" panose="02040503050406030204" pitchFamily="18" charset="0"/>
                                    </a:rPr>
                                  </m:ctrlPr>
                                </m:sSubSupPr>
                                <m:e>
                                  <m:r>
                                    <a:rPr lang="en-SG" sz="2800" b="0" i="1" smtClean="0">
                                      <a:latin typeface="Cambria Math" panose="02040503050406030204" pitchFamily="18" charset="0"/>
                                      <a:ea typeface="Cambria Math" panose="02040503050406030204" pitchFamily="18" charset="0"/>
                                    </a:rPr>
                                    <m:t>h</m:t>
                                  </m:r>
                                </m:e>
                                <m:sub>
                                  <m:r>
                                    <a:rPr lang="en-SG" sz="2800" b="0" i="1" smtClean="0">
                                      <a:latin typeface="Cambria Math" panose="02040503050406030204" pitchFamily="18" charset="0"/>
                                      <a:ea typeface="Cambria Math" panose="02040503050406030204" pitchFamily="18" charset="0"/>
                                    </a:rPr>
                                    <m:t>𝑗</m:t>
                                  </m:r>
                                </m:sub>
                                <m:sup>
                                  <m:r>
                                    <a:rPr lang="en-SG" sz="2800" b="0" i="1" smtClean="0">
                                      <a:latin typeface="Cambria Math" panose="02040503050406030204" pitchFamily="18" charset="0"/>
                                      <a:ea typeface="Cambria Math" panose="02040503050406030204" pitchFamily="18" charset="0"/>
                                    </a:rPr>
                                    <m:t>𝑙</m:t>
                                  </m:r>
                                  <m:r>
                                    <a:rPr lang="en-SG" sz="2800" b="0" i="1" smtClean="0">
                                      <a:latin typeface="Cambria Math" panose="02040503050406030204" pitchFamily="18" charset="0"/>
                                      <a:ea typeface="Cambria Math" panose="02040503050406030204" pitchFamily="18" charset="0"/>
                                    </a:rPr>
                                    <m:t>+1</m:t>
                                  </m:r>
                                </m:sup>
                              </m:sSubSup>
                              <m:sSup>
                                <m:sSupPr>
                                  <m:ctrlPr>
                                    <a:rPr lang="en-SG" sz="2800" b="0" i="1" smtClean="0">
                                      <a:latin typeface="Cambria Math" panose="02040503050406030204" pitchFamily="18" charset="0"/>
                                      <a:ea typeface="Cambria Math" panose="02040503050406030204" pitchFamily="18" charset="0"/>
                                    </a:rPr>
                                  </m:ctrlPr>
                                </m:sSupPr>
                                <m:e>
                                  <m:r>
                                    <a:rPr lang="en-SG" sz="2800" b="0" i="1" smtClean="0">
                                      <a:latin typeface="Cambria Math" panose="02040503050406030204" pitchFamily="18" charset="0"/>
                                      <a:ea typeface="Cambria Math" panose="02040503050406030204" pitchFamily="18" charset="0"/>
                                    </a:rPr>
                                    <m:t>𝑊</m:t>
                                  </m:r>
                                </m:e>
                                <m:sup>
                                  <m:r>
                                    <a:rPr lang="en-SG" sz="2800" b="0" i="1" smtClean="0">
                                      <a:latin typeface="Cambria Math" panose="02040503050406030204" pitchFamily="18" charset="0"/>
                                      <a:ea typeface="Cambria Math" panose="02040503050406030204" pitchFamily="18" charset="0"/>
                                    </a:rPr>
                                    <m:t>𝑙</m:t>
                                  </m:r>
                                  <m:r>
                                    <a:rPr lang="en-SG" sz="2800" b="0" i="1" smtClean="0">
                                      <a:latin typeface="Cambria Math" panose="02040503050406030204" pitchFamily="18" charset="0"/>
                                      <a:ea typeface="Cambria Math" panose="02040503050406030204" pitchFamily="18" charset="0"/>
                                    </a:rPr>
                                    <m:t>+1</m:t>
                                  </m:r>
                                </m:sup>
                              </m:sSup>
                            </m:e>
                          </m:nary>
                        </m:e>
                      </m:d>
                    </m:oMath>
                  </m:oMathPara>
                </a14:m>
                <a:endParaRPr lang="en-SG" sz="2800" dirty="0"/>
              </a:p>
            </p:txBody>
          </p:sp>
        </mc:Choice>
        <mc:Fallback xmlns="">
          <p:sp>
            <p:nvSpPr>
              <p:cNvPr id="116" name="TextBox 115">
                <a:extLst>
                  <a:ext uri="{FF2B5EF4-FFF2-40B4-BE49-F238E27FC236}">
                    <a16:creationId xmlns:a16="http://schemas.microsoft.com/office/drawing/2014/main" id="{46135152-4223-4FBD-96CC-E0F806CAC917}"/>
                  </a:ext>
                </a:extLst>
              </p:cNvPr>
              <p:cNvSpPr txBox="1">
                <a:spLocks noRot="1" noChangeAspect="1" noMove="1" noResize="1" noEditPoints="1" noAdjustHandles="1" noChangeArrowheads="1" noChangeShapeType="1" noTextEdit="1"/>
              </p:cNvSpPr>
              <p:nvPr/>
            </p:nvSpPr>
            <p:spPr>
              <a:xfrm>
                <a:off x="4476297" y="3426166"/>
                <a:ext cx="4536242" cy="1113638"/>
              </a:xfrm>
              <a:prstGeom prst="rect">
                <a:avLst/>
              </a:prstGeom>
              <a:blipFill>
                <a:blip r:embed="rId2"/>
                <a:stretch>
                  <a:fillRect/>
                </a:stretch>
              </a:blipFill>
            </p:spPr>
            <p:txBody>
              <a:bodyPr/>
              <a:lstStyle/>
              <a:p>
                <a:r>
                  <a:rPr lang="en-SG">
                    <a:noFill/>
                  </a:rPr>
                  <a:t> </a:t>
                </a:r>
              </a:p>
            </p:txBody>
          </p:sp>
        </mc:Fallback>
      </mc:AlternateContent>
      <p:sp>
        <p:nvSpPr>
          <p:cNvPr id="18" name="TextBox 17">
            <a:extLst>
              <a:ext uri="{FF2B5EF4-FFF2-40B4-BE49-F238E27FC236}">
                <a16:creationId xmlns:a16="http://schemas.microsoft.com/office/drawing/2014/main" id="{07966219-2E9C-43A0-8704-35F9179592AC}"/>
              </a:ext>
            </a:extLst>
          </p:cNvPr>
          <p:cNvSpPr txBox="1"/>
          <p:nvPr/>
        </p:nvSpPr>
        <p:spPr>
          <a:xfrm rot="16200000">
            <a:off x="-489000" y="1949004"/>
            <a:ext cx="1712821" cy="369332"/>
          </a:xfrm>
          <a:prstGeom prst="rect">
            <a:avLst/>
          </a:prstGeom>
          <a:noFill/>
        </p:spPr>
        <p:txBody>
          <a:bodyPr wrap="square">
            <a:spAutoFit/>
          </a:bodyPr>
          <a:lstStyle/>
          <a:p>
            <a:pPr>
              <a:spcAft>
                <a:spcPts val="1200"/>
              </a:spcAft>
            </a:pPr>
            <a:r>
              <a:rPr lang="en-SG" sz="1800" b="1" dirty="0"/>
              <a:t>GCN Layer 1</a:t>
            </a:r>
          </a:p>
        </p:txBody>
      </p:sp>
      <p:sp>
        <p:nvSpPr>
          <p:cNvPr id="19" name="Right Brace 18">
            <a:extLst>
              <a:ext uri="{FF2B5EF4-FFF2-40B4-BE49-F238E27FC236}">
                <a16:creationId xmlns:a16="http://schemas.microsoft.com/office/drawing/2014/main" id="{57387DCB-FE7E-4BA3-9925-3237617CD4E3}"/>
              </a:ext>
            </a:extLst>
          </p:cNvPr>
          <p:cNvSpPr/>
          <p:nvPr/>
        </p:nvSpPr>
        <p:spPr>
          <a:xfrm>
            <a:off x="795058" y="1364307"/>
            <a:ext cx="472965" cy="1538728"/>
          </a:xfrm>
          <a:prstGeom prst="righ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20" name="TextBox 19">
            <a:extLst>
              <a:ext uri="{FF2B5EF4-FFF2-40B4-BE49-F238E27FC236}">
                <a16:creationId xmlns:a16="http://schemas.microsoft.com/office/drawing/2014/main" id="{0E47B0DB-7EDD-4ACB-AE34-A9EBAA693CC1}"/>
              </a:ext>
            </a:extLst>
          </p:cNvPr>
          <p:cNvSpPr txBox="1"/>
          <p:nvPr/>
        </p:nvSpPr>
        <p:spPr>
          <a:xfrm>
            <a:off x="1081279" y="1249408"/>
            <a:ext cx="3994403" cy="369332"/>
          </a:xfrm>
          <a:prstGeom prst="rect">
            <a:avLst/>
          </a:prstGeom>
          <a:noFill/>
        </p:spPr>
        <p:txBody>
          <a:bodyPr wrap="square">
            <a:spAutoFit/>
          </a:bodyPr>
          <a:lstStyle/>
          <a:p>
            <a:pPr algn="ctr">
              <a:spcAft>
                <a:spcPts val="1200"/>
              </a:spcAft>
            </a:pPr>
            <a:r>
              <a:rPr lang="en-SG" sz="1800" dirty="0"/>
              <a:t>Aggregate (Neighbours)</a:t>
            </a:r>
          </a:p>
        </p:txBody>
      </p:sp>
      <p:sp>
        <p:nvSpPr>
          <p:cNvPr id="21" name="Arrow: Down 20">
            <a:extLst>
              <a:ext uri="{FF2B5EF4-FFF2-40B4-BE49-F238E27FC236}">
                <a16:creationId xmlns:a16="http://schemas.microsoft.com/office/drawing/2014/main" id="{C1D2FC83-896A-4D0D-9198-D6FE9F92A10F}"/>
              </a:ext>
            </a:extLst>
          </p:cNvPr>
          <p:cNvSpPr/>
          <p:nvPr/>
        </p:nvSpPr>
        <p:spPr>
          <a:xfrm>
            <a:off x="2893447" y="1661012"/>
            <a:ext cx="362349" cy="278134"/>
          </a:xfrm>
          <a:prstGeom prst="down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SG" dirty="0"/>
          </a:p>
        </p:txBody>
      </p:sp>
      <p:grpSp>
        <p:nvGrpSpPr>
          <p:cNvPr id="22" name="Group 21">
            <a:extLst>
              <a:ext uri="{FF2B5EF4-FFF2-40B4-BE49-F238E27FC236}">
                <a16:creationId xmlns:a16="http://schemas.microsoft.com/office/drawing/2014/main" id="{358E3360-1410-4307-A583-ED456527DA0C}"/>
              </a:ext>
            </a:extLst>
          </p:cNvPr>
          <p:cNvGrpSpPr/>
          <p:nvPr/>
        </p:nvGrpSpPr>
        <p:grpSpPr>
          <a:xfrm>
            <a:off x="1532135" y="1947892"/>
            <a:ext cx="3039865" cy="873685"/>
            <a:chOff x="3394802" y="2285394"/>
            <a:chExt cx="3440061" cy="988705"/>
          </a:xfrm>
        </p:grpSpPr>
        <p:sp>
          <p:nvSpPr>
            <p:cNvPr id="23" name="Oval 22">
              <a:extLst>
                <a:ext uri="{FF2B5EF4-FFF2-40B4-BE49-F238E27FC236}">
                  <a16:creationId xmlns:a16="http://schemas.microsoft.com/office/drawing/2014/main" id="{3C231240-50CD-48BC-B916-D428BFE44A8A}"/>
                </a:ext>
              </a:extLst>
            </p:cNvPr>
            <p:cNvSpPr/>
            <p:nvPr/>
          </p:nvSpPr>
          <p:spPr>
            <a:xfrm>
              <a:off x="3394802" y="2285394"/>
              <a:ext cx="243371" cy="24337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4" name="Oval 23">
              <a:extLst>
                <a:ext uri="{FF2B5EF4-FFF2-40B4-BE49-F238E27FC236}">
                  <a16:creationId xmlns:a16="http://schemas.microsoft.com/office/drawing/2014/main" id="{D6218341-F917-4B9A-9E99-F9362A870CD1}"/>
                </a:ext>
              </a:extLst>
            </p:cNvPr>
            <p:cNvSpPr/>
            <p:nvPr/>
          </p:nvSpPr>
          <p:spPr>
            <a:xfrm>
              <a:off x="4034140" y="2285394"/>
              <a:ext cx="243371" cy="24337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5" name="Oval 24">
              <a:extLst>
                <a:ext uri="{FF2B5EF4-FFF2-40B4-BE49-F238E27FC236}">
                  <a16:creationId xmlns:a16="http://schemas.microsoft.com/office/drawing/2014/main" id="{306D8C73-8801-4C5F-9A54-32A51584DFBB}"/>
                </a:ext>
              </a:extLst>
            </p:cNvPr>
            <p:cNvSpPr/>
            <p:nvPr/>
          </p:nvSpPr>
          <p:spPr>
            <a:xfrm>
              <a:off x="4673478" y="2285394"/>
              <a:ext cx="243371" cy="24337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6" name="Oval 25">
              <a:extLst>
                <a:ext uri="{FF2B5EF4-FFF2-40B4-BE49-F238E27FC236}">
                  <a16:creationId xmlns:a16="http://schemas.microsoft.com/office/drawing/2014/main" id="{DCA5BFCB-1015-4F16-8802-F7FA2DAE1E43}"/>
                </a:ext>
              </a:extLst>
            </p:cNvPr>
            <p:cNvSpPr/>
            <p:nvPr/>
          </p:nvSpPr>
          <p:spPr>
            <a:xfrm>
              <a:off x="5312816" y="2285394"/>
              <a:ext cx="243371" cy="24337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7" name="Oval 26">
              <a:extLst>
                <a:ext uri="{FF2B5EF4-FFF2-40B4-BE49-F238E27FC236}">
                  <a16:creationId xmlns:a16="http://schemas.microsoft.com/office/drawing/2014/main" id="{69FE6332-317B-4785-B8BA-B2A8BC9D16F4}"/>
                </a:ext>
              </a:extLst>
            </p:cNvPr>
            <p:cNvSpPr/>
            <p:nvPr/>
          </p:nvSpPr>
          <p:spPr>
            <a:xfrm>
              <a:off x="5952154" y="2285394"/>
              <a:ext cx="243371" cy="24337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8" name="Oval 27">
              <a:extLst>
                <a:ext uri="{FF2B5EF4-FFF2-40B4-BE49-F238E27FC236}">
                  <a16:creationId xmlns:a16="http://schemas.microsoft.com/office/drawing/2014/main" id="{A2A23976-5630-45EE-993A-4F38E77FE2DB}"/>
                </a:ext>
              </a:extLst>
            </p:cNvPr>
            <p:cNvSpPr/>
            <p:nvPr/>
          </p:nvSpPr>
          <p:spPr>
            <a:xfrm>
              <a:off x="6591492" y="2285394"/>
              <a:ext cx="243371" cy="24337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9" name="Oval 28">
              <a:extLst>
                <a:ext uri="{FF2B5EF4-FFF2-40B4-BE49-F238E27FC236}">
                  <a16:creationId xmlns:a16="http://schemas.microsoft.com/office/drawing/2014/main" id="{08544502-C2E3-4EA4-84C2-F544DD2EF8DD}"/>
                </a:ext>
              </a:extLst>
            </p:cNvPr>
            <p:cNvSpPr/>
            <p:nvPr/>
          </p:nvSpPr>
          <p:spPr>
            <a:xfrm>
              <a:off x="4276822" y="3027441"/>
              <a:ext cx="243371" cy="24337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30" name="Straight Arrow Connector 29">
              <a:extLst>
                <a:ext uri="{FF2B5EF4-FFF2-40B4-BE49-F238E27FC236}">
                  <a16:creationId xmlns:a16="http://schemas.microsoft.com/office/drawing/2014/main" id="{E254D99E-A70F-4244-9246-6D0576655BB6}"/>
                </a:ext>
              </a:extLst>
            </p:cNvPr>
            <p:cNvCxnSpPr>
              <a:cxnSpLocks/>
              <a:stCxn id="23" idx="4"/>
              <a:endCxn id="29" idx="0"/>
            </p:cNvCxnSpPr>
            <p:nvPr/>
          </p:nvCxnSpPr>
          <p:spPr>
            <a:xfrm>
              <a:off x="3516488" y="2528765"/>
              <a:ext cx="882020" cy="4986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4856AEAC-4749-4EC4-9795-247E4B83D9DE}"/>
                </a:ext>
              </a:extLst>
            </p:cNvPr>
            <p:cNvCxnSpPr>
              <a:cxnSpLocks/>
              <a:stCxn id="24" idx="4"/>
              <a:endCxn id="29" idx="0"/>
            </p:cNvCxnSpPr>
            <p:nvPr/>
          </p:nvCxnSpPr>
          <p:spPr>
            <a:xfrm>
              <a:off x="4155826" y="2528765"/>
              <a:ext cx="242682" cy="4986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CB257239-D8B0-47BF-9DD5-C524E0806E51}"/>
                </a:ext>
              </a:extLst>
            </p:cNvPr>
            <p:cNvCxnSpPr>
              <a:cxnSpLocks/>
              <a:stCxn id="25" idx="4"/>
              <a:endCxn id="29" idx="0"/>
            </p:cNvCxnSpPr>
            <p:nvPr/>
          </p:nvCxnSpPr>
          <p:spPr>
            <a:xfrm flipH="1">
              <a:off x="4398508" y="2528765"/>
              <a:ext cx="396657" cy="4986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46887DB0-0935-4B36-B573-14414C4BD38B}"/>
                </a:ext>
              </a:extLst>
            </p:cNvPr>
            <p:cNvCxnSpPr>
              <a:cxnSpLocks/>
              <a:stCxn id="26" idx="4"/>
              <a:endCxn id="29" idx="0"/>
            </p:cNvCxnSpPr>
            <p:nvPr/>
          </p:nvCxnSpPr>
          <p:spPr>
            <a:xfrm flipH="1">
              <a:off x="4398508" y="2528765"/>
              <a:ext cx="1035994" cy="4986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0F5E4875-D368-4C7D-9BFD-79C8A3527383}"/>
                </a:ext>
              </a:extLst>
            </p:cNvPr>
            <p:cNvCxnSpPr>
              <a:cxnSpLocks/>
              <a:stCxn id="27" idx="4"/>
              <a:endCxn id="29" idx="0"/>
            </p:cNvCxnSpPr>
            <p:nvPr/>
          </p:nvCxnSpPr>
          <p:spPr>
            <a:xfrm flipH="1">
              <a:off x="4398508" y="2528765"/>
              <a:ext cx="1675332" cy="4986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43953339-B3B5-4FCC-B773-B2CE56B91CAF}"/>
                </a:ext>
              </a:extLst>
            </p:cNvPr>
            <p:cNvCxnSpPr>
              <a:cxnSpLocks/>
              <a:stCxn id="28" idx="4"/>
              <a:endCxn id="29" idx="0"/>
            </p:cNvCxnSpPr>
            <p:nvPr/>
          </p:nvCxnSpPr>
          <p:spPr>
            <a:xfrm flipH="1">
              <a:off x="4398508" y="2528765"/>
              <a:ext cx="2314670" cy="4986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Oval 35">
              <a:extLst>
                <a:ext uri="{FF2B5EF4-FFF2-40B4-BE49-F238E27FC236}">
                  <a16:creationId xmlns:a16="http://schemas.microsoft.com/office/drawing/2014/main" id="{94E19464-CE98-49DE-B1D9-B486083A0FB0}"/>
                </a:ext>
              </a:extLst>
            </p:cNvPr>
            <p:cNvSpPr/>
            <p:nvPr/>
          </p:nvSpPr>
          <p:spPr>
            <a:xfrm>
              <a:off x="5028513" y="3030728"/>
              <a:ext cx="243371" cy="24337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7" name="Oval 36">
              <a:extLst>
                <a:ext uri="{FF2B5EF4-FFF2-40B4-BE49-F238E27FC236}">
                  <a16:creationId xmlns:a16="http://schemas.microsoft.com/office/drawing/2014/main" id="{4405F17B-5796-47FC-83EE-0D30D73A0906}"/>
                </a:ext>
              </a:extLst>
            </p:cNvPr>
            <p:cNvSpPr/>
            <p:nvPr/>
          </p:nvSpPr>
          <p:spPr>
            <a:xfrm>
              <a:off x="5783722" y="3030727"/>
              <a:ext cx="243371" cy="24337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38" name="Straight Arrow Connector 37">
              <a:extLst>
                <a:ext uri="{FF2B5EF4-FFF2-40B4-BE49-F238E27FC236}">
                  <a16:creationId xmlns:a16="http://schemas.microsoft.com/office/drawing/2014/main" id="{7D93161A-4610-4774-BC10-591022441259}"/>
                </a:ext>
              </a:extLst>
            </p:cNvPr>
            <p:cNvCxnSpPr>
              <a:cxnSpLocks/>
              <a:stCxn id="23" idx="4"/>
              <a:endCxn id="36" idx="0"/>
            </p:cNvCxnSpPr>
            <p:nvPr/>
          </p:nvCxnSpPr>
          <p:spPr>
            <a:xfrm>
              <a:off x="3516488" y="2528765"/>
              <a:ext cx="1633711" cy="5019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6346AB5E-0137-4B00-89AE-9EF6524E8671}"/>
                </a:ext>
              </a:extLst>
            </p:cNvPr>
            <p:cNvCxnSpPr>
              <a:cxnSpLocks/>
              <a:stCxn id="23" idx="4"/>
              <a:endCxn id="37" idx="0"/>
            </p:cNvCxnSpPr>
            <p:nvPr/>
          </p:nvCxnSpPr>
          <p:spPr>
            <a:xfrm>
              <a:off x="3516488" y="2528765"/>
              <a:ext cx="2388920" cy="5019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4932F7D4-13E3-490A-8BF4-7FF6E8325053}"/>
                </a:ext>
              </a:extLst>
            </p:cNvPr>
            <p:cNvCxnSpPr>
              <a:cxnSpLocks/>
              <a:stCxn id="24" idx="4"/>
              <a:endCxn id="36" idx="0"/>
            </p:cNvCxnSpPr>
            <p:nvPr/>
          </p:nvCxnSpPr>
          <p:spPr>
            <a:xfrm>
              <a:off x="4155826" y="2528765"/>
              <a:ext cx="994373" cy="5019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EF0D9EE3-8C89-4D0A-A2E2-7C11294D3132}"/>
                </a:ext>
              </a:extLst>
            </p:cNvPr>
            <p:cNvCxnSpPr>
              <a:cxnSpLocks/>
              <a:stCxn id="24" idx="4"/>
              <a:endCxn id="37" idx="0"/>
            </p:cNvCxnSpPr>
            <p:nvPr/>
          </p:nvCxnSpPr>
          <p:spPr>
            <a:xfrm>
              <a:off x="4155826" y="2528765"/>
              <a:ext cx="1749582" cy="5019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643AAF14-3E25-4A6A-8ED1-92F79D541F56}"/>
                </a:ext>
              </a:extLst>
            </p:cNvPr>
            <p:cNvCxnSpPr>
              <a:cxnSpLocks/>
              <a:stCxn id="25" idx="4"/>
              <a:endCxn id="36" idx="0"/>
            </p:cNvCxnSpPr>
            <p:nvPr/>
          </p:nvCxnSpPr>
          <p:spPr>
            <a:xfrm>
              <a:off x="4795165" y="2528765"/>
              <a:ext cx="355035" cy="5019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2B65A274-AD81-4BA5-AED0-8B6448A8A6A6}"/>
                </a:ext>
              </a:extLst>
            </p:cNvPr>
            <p:cNvCxnSpPr>
              <a:cxnSpLocks/>
              <a:stCxn id="25" idx="4"/>
              <a:endCxn id="37" idx="0"/>
            </p:cNvCxnSpPr>
            <p:nvPr/>
          </p:nvCxnSpPr>
          <p:spPr>
            <a:xfrm>
              <a:off x="4795165" y="2528765"/>
              <a:ext cx="1110243" cy="5019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BFE79A43-9226-4AB8-85CE-3C78B72665FD}"/>
                </a:ext>
              </a:extLst>
            </p:cNvPr>
            <p:cNvCxnSpPr>
              <a:cxnSpLocks/>
              <a:stCxn id="26" idx="4"/>
              <a:endCxn id="36" idx="0"/>
            </p:cNvCxnSpPr>
            <p:nvPr/>
          </p:nvCxnSpPr>
          <p:spPr>
            <a:xfrm flipH="1">
              <a:off x="5150199" y="2528765"/>
              <a:ext cx="284303" cy="5019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9D8EFFB0-AA20-4439-9EF5-80A58A2F1F6E}"/>
                </a:ext>
              </a:extLst>
            </p:cNvPr>
            <p:cNvCxnSpPr>
              <a:cxnSpLocks/>
              <a:stCxn id="26" idx="4"/>
              <a:endCxn id="37" idx="0"/>
            </p:cNvCxnSpPr>
            <p:nvPr/>
          </p:nvCxnSpPr>
          <p:spPr>
            <a:xfrm>
              <a:off x="5434502" y="2528765"/>
              <a:ext cx="470905" cy="5019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E18781AF-36CF-489C-8B56-022406D25303}"/>
                </a:ext>
              </a:extLst>
            </p:cNvPr>
            <p:cNvCxnSpPr>
              <a:cxnSpLocks/>
              <a:stCxn id="27" idx="4"/>
              <a:endCxn id="36" idx="0"/>
            </p:cNvCxnSpPr>
            <p:nvPr/>
          </p:nvCxnSpPr>
          <p:spPr>
            <a:xfrm flipH="1">
              <a:off x="5150199" y="2528765"/>
              <a:ext cx="923641" cy="5019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25725591-75AF-451B-A2A9-8B743EB517B4}"/>
                </a:ext>
              </a:extLst>
            </p:cNvPr>
            <p:cNvCxnSpPr>
              <a:cxnSpLocks/>
              <a:stCxn id="27" idx="4"/>
              <a:endCxn id="37" idx="0"/>
            </p:cNvCxnSpPr>
            <p:nvPr/>
          </p:nvCxnSpPr>
          <p:spPr>
            <a:xfrm flipH="1">
              <a:off x="5905408" y="2528765"/>
              <a:ext cx="168432" cy="5019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C0B8F9D1-6E36-4F2C-BC96-9DBD636E7EF6}"/>
                </a:ext>
              </a:extLst>
            </p:cNvPr>
            <p:cNvCxnSpPr>
              <a:cxnSpLocks/>
              <a:stCxn id="28" idx="4"/>
              <a:endCxn id="36" idx="0"/>
            </p:cNvCxnSpPr>
            <p:nvPr/>
          </p:nvCxnSpPr>
          <p:spPr>
            <a:xfrm flipH="1">
              <a:off x="5150199" y="2528765"/>
              <a:ext cx="1562979" cy="5019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1B29E36F-BCF7-4EC1-96FD-8CB6F711FCA8}"/>
                </a:ext>
              </a:extLst>
            </p:cNvPr>
            <p:cNvCxnSpPr>
              <a:cxnSpLocks/>
              <a:stCxn id="28" idx="4"/>
              <a:endCxn id="37" idx="0"/>
            </p:cNvCxnSpPr>
            <p:nvPr/>
          </p:nvCxnSpPr>
          <p:spPr>
            <a:xfrm flipH="1">
              <a:off x="5905408" y="2528765"/>
              <a:ext cx="807770" cy="5019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50" name="TextBox 49">
            <a:extLst>
              <a:ext uri="{FF2B5EF4-FFF2-40B4-BE49-F238E27FC236}">
                <a16:creationId xmlns:a16="http://schemas.microsoft.com/office/drawing/2014/main" id="{C573A4C8-640D-4074-BD67-93E34751A568}"/>
              </a:ext>
            </a:extLst>
          </p:cNvPr>
          <p:cNvSpPr txBox="1"/>
          <p:nvPr/>
        </p:nvSpPr>
        <p:spPr>
          <a:xfrm>
            <a:off x="3894371" y="2568857"/>
            <a:ext cx="1212540" cy="307777"/>
          </a:xfrm>
          <a:prstGeom prst="rect">
            <a:avLst/>
          </a:prstGeom>
          <a:noFill/>
        </p:spPr>
        <p:txBody>
          <a:bodyPr wrap="square">
            <a:spAutoFit/>
          </a:bodyPr>
          <a:lstStyle/>
          <a:p>
            <a:r>
              <a:rPr lang="en-SG" sz="1400" dirty="0"/>
              <a:t>Hidden state</a:t>
            </a:r>
            <a:endParaRPr lang="en-SG" dirty="0"/>
          </a:p>
        </p:txBody>
      </p:sp>
      <p:sp>
        <p:nvSpPr>
          <p:cNvPr id="52" name="TextBox 51">
            <a:extLst>
              <a:ext uri="{FF2B5EF4-FFF2-40B4-BE49-F238E27FC236}">
                <a16:creationId xmlns:a16="http://schemas.microsoft.com/office/drawing/2014/main" id="{A74FF9DA-AF1C-47EE-9A49-CFC7137F4EA3}"/>
              </a:ext>
            </a:extLst>
          </p:cNvPr>
          <p:cNvSpPr txBox="1"/>
          <p:nvPr/>
        </p:nvSpPr>
        <p:spPr>
          <a:xfrm rot="16200000">
            <a:off x="-518219" y="3734327"/>
            <a:ext cx="1799791" cy="369332"/>
          </a:xfrm>
          <a:prstGeom prst="rect">
            <a:avLst/>
          </a:prstGeom>
          <a:noFill/>
        </p:spPr>
        <p:txBody>
          <a:bodyPr wrap="square">
            <a:spAutoFit/>
          </a:bodyPr>
          <a:lstStyle/>
          <a:p>
            <a:pPr>
              <a:spcAft>
                <a:spcPts val="1200"/>
              </a:spcAft>
            </a:pPr>
            <a:r>
              <a:rPr lang="en-SG" sz="1800" b="1" dirty="0"/>
              <a:t>GCN Layer 2</a:t>
            </a:r>
          </a:p>
        </p:txBody>
      </p:sp>
      <p:sp>
        <p:nvSpPr>
          <p:cNvPr id="53" name="TextBox 52">
            <a:extLst>
              <a:ext uri="{FF2B5EF4-FFF2-40B4-BE49-F238E27FC236}">
                <a16:creationId xmlns:a16="http://schemas.microsoft.com/office/drawing/2014/main" id="{01351D4E-98AD-482A-A32D-C41384E8EFC8}"/>
              </a:ext>
            </a:extLst>
          </p:cNvPr>
          <p:cNvSpPr txBox="1"/>
          <p:nvPr/>
        </p:nvSpPr>
        <p:spPr>
          <a:xfrm>
            <a:off x="1105785" y="2928732"/>
            <a:ext cx="3994403" cy="369332"/>
          </a:xfrm>
          <a:prstGeom prst="rect">
            <a:avLst/>
          </a:prstGeom>
          <a:noFill/>
        </p:spPr>
        <p:txBody>
          <a:bodyPr wrap="square">
            <a:spAutoFit/>
          </a:bodyPr>
          <a:lstStyle/>
          <a:p>
            <a:pPr algn="ctr">
              <a:spcAft>
                <a:spcPts val="1200"/>
              </a:spcAft>
            </a:pPr>
            <a:r>
              <a:rPr lang="en-SG" sz="1800" dirty="0"/>
              <a:t>Aggregate (Hidden state)</a:t>
            </a:r>
          </a:p>
        </p:txBody>
      </p:sp>
      <p:sp>
        <p:nvSpPr>
          <p:cNvPr id="54" name="TextBox 53">
            <a:extLst>
              <a:ext uri="{FF2B5EF4-FFF2-40B4-BE49-F238E27FC236}">
                <a16:creationId xmlns:a16="http://schemas.microsoft.com/office/drawing/2014/main" id="{AB935C70-621B-46C9-BB89-F93E73C457C6}"/>
              </a:ext>
            </a:extLst>
          </p:cNvPr>
          <p:cNvSpPr txBox="1"/>
          <p:nvPr/>
        </p:nvSpPr>
        <p:spPr>
          <a:xfrm>
            <a:off x="1812358" y="4727377"/>
            <a:ext cx="3135275" cy="369332"/>
          </a:xfrm>
          <a:prstGeom prst="rect">
            <a:avLst/>
          </a:prstGeom>
          <a:noFill/>
        </p:spPr>
        <p:txBody>
          <a:bodyPr wrap="square">
            <a:spAutoFit/>
          </a:bodyPr>
          <a:lstStyle/>
          <a:p>
            <a:pPr algn="ctr">
              <a:spcAft>
                <a:spcPts val="1200"/>
              </a:spcAft>
            </a:pPr>
            <a:r>
              <a:rPr lang="en-SG" sz="1800" dirty="0"/>
              <a:t>Output (Singer / Non Singer)</a:t>
            </a:r>
          </a:p>
        </p:txBody>
      </p:sp>
      <p:sp>
        <p:nvSpPr>
          <p:cNvPr id="55" name="Right Brace 54">
            <a:extLst>
              <a:ext uri="{FF2B5EF4-FFF2-40B4-BE49-F238E27FC236}">
                <a16:creationId xmlns:a16="http://schemas.microsoft.com/office/drawing/2014/main" id="{FF7D3BB5-B3E9-4F25-8FBF-A4EE36B68E61}"/>
              </a:ext>
            </a:extLst>
          </p:cNvPr>
          <p:cNvSpPr/>
          <p:nvPr/>
        </p:nvSpPr>
        <p:spPr>
          <a:xfrm>
            <a:off x="795058" y="3019097"/>
            <a:ext cx="472965" cy="2014111"/>
          </a:xfrm>
          <a:prstGeom prst="righ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56" name="Arrow: Down 55">
            <a:extLst>
              <a:ext uri="{FF2B5EF4-FFF2-40B4-BE49-F238E27FC236}">
                <a16:creationId xmlns:a16="http://schemas.microsoft.com/office/drawing/2014/main" id="{BDAA5014-FB59-42A6-B97F-9952F21398EA}"/>
              </a:ext>
            </a:extLst>
          </p:cNvPr>
          <p:cNvSpPr/>
          <p:nvPr/>
        </p:nvSpPr>
        <p:spPr>
          <a:xfrm>
            <a:off x="3017647" y="3367588"/>
            <a:ext cx="362349" cy="278134"/>
          </a:xfrm>
          <a:prstGeom prst="down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SG"/>
          </a:p>
        </p:txBody>
      </p:sp>
      <p:sp>
        <p:nvSpPr>
          <p:cNvPr id="57" name="Oval 56">
            <a:extLst>
              <a:ext uri="{FF2B5EF4-FFF2-40B4-BE49-F238E27FC236}">
                <a16:creationId xmlns:a16="http://schemas.microsoft.com/office/drawing/2014/main" id="{CFA4897B-8C75-4289-948D-04C225A94AA7}"/>
              </a:ext>
            </a:extLst>
          </p:cNvPr>
          <p:cNvSpPr/>
          <p:nvPr/>
        </p:nvSpPr>
        <p:spPr>
          <a:xfrm>
            <a:off x="2511614" y="3767926"/>
            <a:ext cx="215059" cy="2150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8" name="Oval 57">
            <a:extLst>
              <a:ext uri="{FF2B5EF4-FFF2-40B4-BE49-F238E27FC236}">
                <a16:creationId xmlns:a16="http://schemas.microsoft.com/office/drawing/2014/main" id="{9FD9DCE1-FE30-4FE2-A70C-F48A13F0A29F}"/>
              </a:ext>
            </a:extLst>
          </p:cNvPr>
          <p:cNvSpPr/>
          <p:nvPr/>
        </p:nvSpPr>
        <p:spPr>
          <a:xfrm>
            <a:off x="3076575" y="3767926"/>
            <a:ext cx="215059" cy="2150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9" name="Oval 58">
            <a:extLst>
              <a:ext uri="{FF2B5EF4-FFF2-40B4-BE49-F238E27FC236}">
                <a16:creationId xmlns:a16="http://schemas.microsoft.com/office/drawing/2014/main" id="{12913313-B5DD-4D06-AC06-2FDCE79C5445}"/>
              </a:ext>
            </a:extLst>
          </p:cNvPr>
          <p:cNvSpPr/>
          <p:nvPr/>
        </p:nvSpPr>
        <p:spPr>
          <a:xfrm>
            <a:off x="3641537" y="3767926"/>
            <a:ext cx="215059" cy="2150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0" name="Oval 59">
            <a:extLst>
              <a:ext uri="{FF2B5EF4-FFF2-40B4-BE49-F238E27FC236}">
                <a16:creationId xmlns:a16="http://schemas.microsoft.com/office/drawing/2014/main" id="{581116C0-7F23-4687-AEC5-2AB0F7139874}"/>
              </a:ext>
            </a:extLst>
          </p:cNvPr>
          <p:cNvSpPr/>
          <p:nvPr/>
        </p:nvSpPr>
        <p:spPr>
          <a:xfrm>
            <a:off x="3076574" y="4156985"/>
            <a:ext cx="215059" cy="2150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61" name="Straight Arrow Connector 60">
            <a:extLst>
              <a:ext uri="{FF2B5EF4-FFF2-40B4-BE49-F238E27FC236}">
                <a16:creationId xmlns:a16="http://schemas.microsoft.com/office/drawing/2014/main" id="{22B37091-8028-4AAA-88F6-0C99C918700B}"/>
              </a:ext>
            </a:extLst>
          </p:cNvPr>
          <p:cNvCxnSpPr>
            <a:cxnSpLocks/>
            <a:stCxn id="57" idx="4"/>
            <a:endCxn id="60" idx="0"/>
          </p:cNvCxnSpPr>
          <p:nvPr/>
        </p:nvCxnSpPr>
        <p:spPr>
          <a:xfrm>
            <a:off x="2619144" y="3982985"/>
            <a:ext cx="564960" cy="174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D27B81D3-5956-49CE-A791-9C3BB1B9A663}"/>
              </a:ext>
            </a:extLst>
          </p:cNvPr>
          <p:cNvCxnSpPr>
            <a:cxnSpLocks/>
            <a:stCxn id="58" idx="4"/>
            <a:endCxn id="60" idx="0"/>
          </p:cNvCxnSpPr>
          <p:nvPr/>
        </p:nvCxnSpPr>
        <p:spPr>
          <a:xfrm flipH="1">
            <a:off x="3184104" y="3982985"/>
            <a:ext cx="1" cy="174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923F6331-2BAE-4259-8CBB-18F5482609BF}"/>
              </a:ext>
            </a:extLst>
          </p:cNvPr>
          <p:cNvCxnSpPr>
            <a:cxnSpLocks/>
            <a:stCxn id="59" idx="4"/>
            <a:endCxn id="60" idx="0"/>
          </p:cNvCxnSpPr>
          <p:nvPr/>
        </p:nvCxnSpPr>
        <p:spPr>
          <a:xfrm flipH="1">
            <a:off x="3184104" y="3982985"/>
            <a:ext cx="564963" cy="174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4" name="Arrow: Down 63">
            <a:extLst>
              <a:ext uri="{FF2B5EF4-FFF2-40B4-BE49-F238E27FC236}">
                <a16:creationId xmlns:a16="http://schemas.microsoft.com/office/drawing/2014/main" id="{4E7BDAA0-0086-4C41-B2CD-F43E3C20B121}"/>
              </a:ext>
            </a:extLst>
          </p:cNvPr>
          <p:cNvSpPr/>
          <p:nvPr/>
        </p:nvSpPr>
        <p:spPr>
          <a:xfrm>
            <a:off x="3017647" y="4513890"/>
            <a:ext cx="362349" cy="278134"/>
          </a:xfrm>
          <a:prstGeom prst="down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SG"/>
          </a:p>
        </p:txBody>
      </p:sp>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F41BC34E-D734-40BA-ADFA-8A9BAE1A6A42}"/>
                  </a:ext>
                </a:extLst>
              </p:cNvPr>
              <p:cNvSpPr txBox="1"/>
              <p:nvPr/>
            </p:nvSpPr>
            <p:spPr>
              <a:xfrm>
                <a:off x="1501104" y="2551609"/>
                <a:ext cx="838748" cy="32502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SG" sz="1400" i="1" smtClean="0">
                              <a:latin typeface="Cambria Math" panose="02040503050406030204" pitchFamily="18" charset="0"/>
                            </a:rPr>
                          </m:ctrlPr>
                        </m:sSubSupPr>
                        <m:e>
                          <m:r>
                            <a:rPr lang="en-SG" sz="1400" b="0" i="1" smtClean="0">
                              <a:latin typeface="Cambria Math" panose="02040503050406030204" pitchFamily="18" charset="0"/>
                            </a:rPr>
                            <m:t>h</m:t>
                          </m:r>
                        </m:e>
                        <m:sub>
                          <m:r>
                            <a:rPr lang="en-SG" sz="1400" b="0" i="1" smtClean="0">
                              <a:latin typeface="Cambria Math" panose="02040503050406030204" pitchFamily="18" charset="0"/>
                            </a:rPr>
                            <m:t>𝑖</m:t>
                          </m:r>
                        </m:sub>
                        <m:sup>
                          <m:r>
                            <a:rPr lang="en-SG" sz="1400" b="0" i="1" smtClean="0">
                              <a:latin typeface="Cambria Math" panose="02040503050406030204" pitchFamily="18" charset="0"/>
                            </a:rPr>
                            <m:t>𝑙</m:t>
                          </m:r>
                          <m:r>
                            <a:rPr lang="en-SG" sz="1400" b="0" i="1" smtClean="0">
                              <a:latin typeface="Cambria Math" panose="02040503050406030204" pitchFamily="18" charset="0"/>
                            </a:rPr>
                            <m:t>+1</m:t>
                          </m:r>
                        </m:sup>
                      </m:sSubSup>
                    </m:oMath>
                  </m:oMathPara>
                </a14:m>
                <a:endParaRPr lang="en-SG" dirty="0"/>
              </a:p>
            </p:txBody>
          </p:sp>
        </mc:Choice>
        <mc:Fallback xmlns="">
          <p:sp>
            <p:nvSpPr>
              <p:cNvPr id="65" name="TextBox 64">
                <a:extLst>
                  <a:ext uri="{FF2B5EF4-FFF2-40B4-BE49-F238E27FC236}">
                    <a16:creationId xmlns:a16="http://schemas.microsoft.com/office/drawing/2014/main" id="{F41BC34E-D734-40BA-ADFA-8A9BAE1A6A42}"/>
                  </a:ext>
                </a:extLst>
              </p:cNvPr>
              <p:cNvSpPr txBox="1">
                <a:spLocks noRot="1" noChangeAspect="1" noMove="1" noResize="1" noEditPoints="1" noAdjustHandles="1" noChangeArrowheads="1" noChangeShapeType="1" noTextEdit="1"/>
              </p:cNvSpPr>
              <p:nvPr/>
            </p:nvSpPr>
            <p:spPr>
              <a:xfrm>
                <a:off x="1501104" y="2551609"/>
                <a:ext cx="838748" cy="325025"/>
              </a:xfrm>
              <a:prstGeom prst="rect">
                <a:avLst/>
              </a:prstGeom>
              <a:blipFill>
                <a:blip r:embed="rId3"/>
                <a:stretch>
                  <a:fillRect/>
                </a:stretch>
              </a:blipFill>
            </p:spPr>
            <p:txBody>
              <a:bodyPr/>
              <a:lstStyle/>
              <a:p>
                <a:r>
                  <a:rPr lang="en-SG">
                    <a:noFill/>
                  </a:rPr>
                  <a:t> </a:t>
                </a:r>
              </a:p>
            </p:txBody>
          </p:sp>
        </mc:Fallback>
      </mc:AlternateContent>
    </p:spTree>
    <p:extLst>
      <p:ext uri="{BB962C8B-B14F-4D97-AF65-F5344CB8AC3E}">
        <p14:creationId xmlns:p14="http://schemas.microsoft.com/office/powerpoint/2010/main" val="300755636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latin typeface="Arial" panose="020B0604020202020204" pitchFamily="34" charset="0"/>
                <a:cs typeface="Arial" panose="020B0604020202020204" pitchFamily="34" charset="0"/>
              </a:rPr>
              <a:t>Examples – Design 3 </a:t>
            </a:r>
            <a:endParaRPr lang="en-SG" b="1" dirty="0">
              <a:solidFill>
                <a:schemeClr val="bg1"/>
              </a:solidFill>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BFD96174-6996-4318-9D5D-F9C53AB2FE58}"/>
              </a:ext>
            </a:extLst>
          </p:cNvPr>
          <p:cNvSpPr txBox="1"/>
          <p:nvPr/>
        </p:nvSpPr>
        <p:spPr>
          <a:xfrm>
            <a:off x="628650" y="3224823"/>
            <a:ext cx="2371505" cy="369332"/>
          </a:xfrm>
          <a:prstGeom prst="rect">
            <a:avLst/>
          </a:prstGeom>
          <a:noFill/>
        </p:spPr>
        <p:txBody>
          <a:bodyPr wrap="square">
            <a:spAutoFit/>
          </a:bodyPr>
          <a:lstStyle/>
          <a:p>
            <a:pPr>
              <a:spcAft>
                <a:spcPts val="1200"/>
              </a:spcAft>
            </a:pPr>
            <a:r>
              <a:rPr lang="en-SG" sz="1800" b="1" dirty="0"/>
              <a:t>GCN Layer 3</a:t>
            </a:r>
          </a:p>
        </p:txBody>
      </p:sp>
      <p:sp>
        <p:nvSpPr>
          <p:cNvPr id="43" name="TextBox 42">
            <a:extLst>
              <a:ext uri="{FF2B5EF4-FFF2-40B4-BE49-F238E27FC236}">
                <a16:creationId xmlns:a16="http://schemas.microsoft.com/office/drawing/2014/main" id="{3B3618AE-3209-4378-A302-17B22FF100DB}"/>
              </a:ext>
            </a:extLst>
          </p:cNvPr>
          <p:cNvSpPr txBox="1"/>
          <p:nvPr/>
        </p:nvSpPr>
        <p:spPr>
          <a:xfrm>
            <a:off x="628650" y="1526206"/>
            <a:ext cx="2371505" cy="369332"/>
          </a:xfrm>
          <a:prstGeom prst="rect">
            <a:avLst/>
          </a:prstGeom>
          <a:noFill/>
        </p:spPr>
        <p:txBody>
          <a:bodyPr wrap="square">
            <a:spAutoFit/>
          </a:bodyPr>
          <a:lstStyle/>
          <a:p>
            <a:pPr>
              <a:spcAft>
                <a:spcPts val="1200"/>
              </a:spcAft>
            </a:pPr>
            <a:r>
              <a:rPr lang="en-SG" sz="1800" b="1" dirty="0"/>
              <a:t>GCN Layer 1</a:t>
            </a:r>
          </a:p>
        </p:txBody>
      </p:sp>
      <p:sp>
        <p:nvSpPr>
          <p:cNvPr id="51" name="TextBox 50">
            <a:extLst>
              <a:ext uri="{FF2B5EF4-FFF2-40B4-BE49-F238E27FC236}">
                <a16:creationId xmlns:a16="http://schemas.microsoft.com/office/drawing/2014/main" id="{361B8E81-B1C2-4783-86F5-8050A8C05C2C}"/>
              </a:ext>
            </a:extLst>
          </p:cNvPr>
          <p:cNvSpPr txBox="1"/>
          <p:nvPr/>
        </p:nvSpPr>
        <p:spPr>
          <a:xfrm>
            <a:off x="628650" y="2375514"/>
            <a:ext cx="2371505" cy="369332"/>
          </a:xfrm>
          <a:prstGeom prst="rect">
            <a:avLst/>
          </a:prstGeom>
          <a:noFill/>
        </p:spPr>
        <p:txBody>
          <a:bodyPr wrap="square">
            <a:spAutoFit/>
          </a:bodyPr>
          <a:lstStyle/>
          <a:p>
            <a:pPr>
              <a:spcAft>
                <a:spcPts val="1200"/>
              </a:spcAft>
            </a:pPr>
            <a:r>
              <a:rPr lang="en-SG" sz="1800" b="1" dirty="0"/>
              <a:t>GCN Layer 2</a:t>
            </a:r>
          </a:p>
        </p:txBody>
      </p:sp>
      <p:sp>
        <p:nvSpPr>
          <p:cNvPr id="55" name="TextBox 54">
            <a:extLst>
              <a:ext uri="{FF2B5EF4-FFF2-40B4-BE49-F238E27FC236}">
                <a16:creationId xmlns:a16="http://schemas.microsoft.com/office/drawing/2014/main" id="{D20D4663-978E-42EF-A66E-737B5280E7BA}"/>
              </a:ext>
            </a:extLst>
          </p:cNvPr>
          <p:cNvSpPr txBox="1"/>
          <p:nvPr/>
        </p:nvSpPr>
        <p:spPr>
          <a:xfrm>
            <a:off x="628650" y="4143354"/>
            <a:ext cx="2371505" cy="369332"/>
          </a:xfrm>
          <a:prstGeom prst="rect">
            <a:avLst/>
          </a:prstGeom>
          <a:noFill/>
        </p:spPr>
        <p:txBody>
          <a:bodyPr wrap="square">
            <a:spAutoFit/>
          </a:bodyPr>
          <a:lstStyle/>
          <a:p>
            <a:pPr>
              <a:spcAft>
                <a:spcPts val="1200"/>
              </a:spcAft>
            </a:pPr>
            <a:r>
              <a:rPr lang="en-SG" sz="1800" b="1" dirty="0"/>
              <a:t>GCN Layer 4</a:t>
            </a:r>
          </a:p>
        </p:txBody>
      </p:sp>
      <p:sp>
        <p:nvSpPr>
          <p:cNvPr id="58" name="Arrow: Down 57">
            <a:extLst>
              <a:ext uri="{FF2B5EF4-FFF2-40B4-BE49-F238E27FC236}">
                <a16:creationId xmlns:a16="http://schemas.microsoft.com/office/drawing/2014/main" id="{935FC586-8CAF-4955-ABAB-EE6531A7F8ED}"/>
              </a:ext>
            </a:extLst>
          </p:cNvPr>
          <p:cNvSpPr/>
          <p:nvPr/>
        </p:nvSpPr>
        <p:spPr>
          <a:xfrm>
            <a:off x="1274130" y="1977278"/>
            <a:ext cx="362349" cy="278134"/>
          </a:xfrm>
          <a:prstGeom prst="down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SG"/>
          </a:p>
        </p:txBody>
      </p:sp>
      <p:sp>
        <p:nvSpPr>
          <p:cNvPr id="61" name="Arrow: Down 60">
            <a:extLst>
              <a:ext uri="{FF2B5EF4-FFF2-40B4-BE49-F238E27FC236}">
                <a16:creationId xmlns:a16="http://schemas.microsoft.com/office/drawing/2014/main" id="{A4B0B654-C725-4216-AFA6-CC640B604F53}"/>
              </a:ext>
            </a:extLst>
          </p:cNvPr>
          <p:cNvSpPr/>
          <p:nvPr/>
        </p:nvSpPr>
        <p:spPr>
          <a:xfrm>
            <a:off x="1274130" y="2845767"/>
            <a:ext cx="362349" cy="278134"/>
          </a:xfrm>
          <a:prstGeom prst="down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SG"/>
          </a:p>
        </p:txBody>
      </p:sp>
      <p:sp>
        <p:nvSpPr>
          <p:cNvPr id="64" name="Arrow: Down 63">
            <a:extLst>
              <a:ext uri="{FF2B5EF4-FFF2-40B4-BE49-F238E27FC236}">
                <a16:creationId xmlns:a16="http://schemas.microsoft.com/office/drawing/2014/main" id="{67F6B151-7F6F-4C12-911E-A69A283A022F}"/>
              </a:ext>
            </a:extLst>
          </p:cNvPr>
          <p:cNvSpPr/>
          <p:nvPr/>
        </p:nvSpPr>
        <p:spPr>
          <a:xfrm>
            <a:off x="1274130" y="3745123"/>
            <a:ext cx="362349" cy="278134"/>
          </a:xfrm>
          <a:prstGeom prst="down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SG"/>
          </a:p>
        </p:txBody>
      </p:sp>
      <p:sp>
        <p:nvSpPr>
          <p:cNvPr id="67" name="TextBox 66">
            <a:extLst>
              <a:ext uri="{FF2B5EF4-FFF2-40B4-BE49-F238E27FC236}">
                <a16:creationId xmlns:a16="http://schemas.microsoft.com/office/drawing/2014/main" id="{A37E050E-B01B-443A-A62D-C53E3C9FB14B}"/>
              </a:ext>
            </a:extLst>
          </p:cNvPr>
          <p:cNvSpPr txBox="1"/>
          <p:nvPr/>
        </p:nvSpPr>
        <p:spPr>
          <a:xfrm>
            <a:off x="3043092" y="1793179"/>
            <a:ext cx="5308427" cy="646331"/>
          </a:xfrm>
          <a:prstGeom prst="rect">
            <a:avLst/>
          </a:prstGeom>
          <a:noFill/>
        </p:spPr>
        <p:txBody>
          <a:bodyPr wrap="square">
            <a:spAutoFit/>
          </a:bodyPr>
          <a:lstStyle/>
          <a:p>
            <a:pPr algn="ctr">
              <a:spcAft>
                <a:spcPts val="1200"/>
              </a:spcAft>
            </a:pPr>
            <a:r>
              <a:rPr lang="en-SG" sz="1800" i="1" dirty="0">
                <a:solidFill>
                  <a:srgbClr val="0070C0"/>
                </a:solidFill>
              </a:rPr>
              <a:t>By having more GCN Layer, message is passing to further neighbours. </a:t>
            </a:r>
          </a:p>
        </p:txBody>
      </p:sp>
      <p:sp>
        <p:nvSpPr>
          <p:cNvPr id="70" name="TextBox 69">
            <a:extLst>
              <a:ext uri="{FF2B5EF4-FFF2-40B4-BE49-F238E27FC236}">
                <a16:creationId xmlns:a16="http://schemas.microsoft.com/office/drawing/2014/main" id="{4F30D913-141D-43B3-A024-723F25FA16C4}"/>
              </a:ext>
            </a:extLst>
          </p:cNvPr>
          <p:cNvSpPr txBox="1"/>
          <p:nvPr/>
        </p:nvSpPr>
        <p:spPr>
          <a:xfrm>
            <a:off x="3043092" y="3123901"/>
            <a:ext cx="5308427" cy="1477328"/>
          </a:xfrm>
          <a:prstGeom prst="rect">
            <a:avLst/>
          </a:prstGeom>
          <a:noFill/>
        </p:spPr>
        <p:txBody>
          <a:bodyPr wrap="square">
            <a:spAutoFit/>
          </a:bodyPr>
          <a:lstStyle/>
          <a:p>
            <a:pPr algn="ctr">
              <a:spcAft>
                <a:spcPts val="1200"/>
              </a:spcAft>
            </a:pPr>
            <a:r>
              <a:rPr lang="en-SG" sz="1800" i="1" dirty="0">
                <a:solidFill>
                  <a:schemeClr val="tx1"/>
                </a:solidFill>
              </a:rPr>
              <a:t>Just now, we just considering that the one type of node and link. Sometimes, in reality, types of nodes and link can be different. I.e. Perhaps some connection is more important </a:t>
            </a:r>
            <a:r>
              <a:rPr lang="en-SG" sz="1800" i="1" dirty="0">
                <a:solidFill>
                  <a:schemeClr val="tx1"/>
                </a:solidFill>
                <a:sym typeface="Wingdings" panose="05000000000000000000" pitchFamily="2" charset="2"/>
              </a:rPr>
              <a:t></a:t>
            </a:r>
            <a:r>
              <a:rPr lang="en-SG" sz="1800" i="1" dirty="0">
                <a:solidFill>
                  <a:schemeClr val="tx1"/>
                </a:solidFill>
              </a:rPr>
              <a:t> Relational Graph Neural Network </a:t>
            </a:r>
          </a:p>
        </p:txBody>
      </p:sp>
    </p:spTree>
    <p:extLst>
      <p:ext uri="{BB962C8B-B14F-4D97-AF65-F5344CB8AC3E}">
        <p14:creationId xmlns:p14="http://schemas.microsoft.com/office/powerpoint/2010/main" val="3824230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p:bldP spid="70"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149941"/>
            <a:ext cx="7482709" cy="994200"/>
          </a:xfrm>
        </p:spPr>
        <p:txBody>
          <a:bodyPr/>
          <a:lstStyle/>
          <a:p>
            <a:pPr algn="ctr"/>
            <a:r>
              <a:rPr lang="en-US" b="1" dirty="0">
                <a:solidFill>
                  <a:schemeClr val="tx1"/>
                </a:solidFill>
                <a:latin typeface="Arial" panose="020B0604020202020204" pitchFamily="34" charset="0"/>
                <a:cs typeface="Arial" panose="020B0604020202020204" pitchFamily="34" charset="0"/>
              </a:rPr>
              <a:t>Relational Graph Convolutional Network </a:t>
            </a:r>
            <a:endParaRPr lang="en-SG" b="1" dirty="0">
              <a:solidFill>
                <a:schemeClr val="tx1"/>
              </a:solidFill>
              <a:latin typeface="Arial" panose="020B0604020202020204" pitchFamily="34" charset="0"/>
              <a:cs typeface="Arial" panose="020B0604020202020204" pitchFamily="34" charset="0"/>
            </a:endParaRPr>
          </a:p>
        </p:txBody>
      </p:sp>
      <p:sp>
        <p:nvSpPr>
          <p:cNvPr id="3" name="Slide Number Placeholder 2">
            <a:extLst>
              <a:ext uri="{FF2B5EF4-FFF2-40B4-BE49-F238E27FC236}">
                <a16:creationId xmlns:a16="http://schemas.microsoft.com/office/drawing/2014/main" id="{B02728A4-9492-428E-939C-3A32BC67706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44</a:t>
            </a:fld>
            <a:endParaRPr lang="en"/>
          </a:p>
        </p:txBody>
      </p:sp>
    </p:spTree>
    <p:extLst>
      <p:ext uri="{BB962C8B-B14F-4D97-AF65-F5344CB8AC3E}">
        <p14:creationId xmlns:p14="http://schemas.microsoft.com/office/powerpoint/2010/main" val="346333927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latin typeface="Arial" panose="020B0604020202020204" pitchFamily="34" charset="0"/>
                <a:cs typeface="Arial" panose="020B0604020202020204" pitchFamily="34" charset="0"/>
              </a:rPr>
              <a:t>Examples – Relational GCN</a:t>
            </a:r>
            <a:endParaRPr lang="en-SG" b="1" dirty="0">
              <a:solidFill>
                <a:schemeClr val="bg1"/>
              </a:solidFill>
              <a:latin typeface="Arial" panose="020B0604020202020204" pitchFamily="34" charset="0"/>
              <a:cs typeface="Arial" panose="020B0604020202020204" pitchFamily="34" charset="0"/>
            </a:endParaRPr>
          </a:p>
        </p:txBody>
      </p:sp>
      <p:sp>
        <p:nvSpPr>
          <p:cNvPr id="3" name="Oval 2">
            <a:extLst>
              <a:ext uri="{FF2B5EF4-FFF2-40B4-BE49-F238E27FC236}">
                <a16:creationId xmlns:a16="http://schemas.microsoft.com/office/drawing/2014/main" id="{62ADB56C-4DB0-413E-B44D-71E036761C2E}"/>
              </a:ext>
            </a:extLst>
          </p:cNvPr>
          <p:cNvSpPr/>
          <p:nvPr/>
        </p:nvSpPr>
        <p:spPr>
          <a:xfrm>
            <a:off x="1515291" y="1645920"/>
            <a:ext cx="679269" cy="67926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4" name="Oval 13">
            <a:extLst>
              <a:ext uri="{FF2B5EF4-FFF2-40B4-BE49-F238E27FC236}">
                <a16:creationId xmlns:a16="http://schemas.microsoft.com/office/drawing/2014/main" id="{2717F063-05AD-4AF1-A76D-64EA3CA46C0A}"/>
              </a:ext>
            </a:extLst>
          </p:cNvPr>
          <p:cNvSpPr/>
          <p:nvPr/>
        </p:nvSpPr>
        <p:spPr>
          <a:xfrm>
            <a:off x="4328159" y="1645920"/>
            <a:ext cx="679269" cy="67926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5" name="Oval 14">
            <a:extLst>
              <a:ext uri="{FF2B5EF4-FFF2-40B4-BE49-F238E27FC236}">
                <a16:creationId xmlns:a16="http://schemas.microsoft.com/office/drawing/2014/main" id="{AB9998C8-80E8-4F7D-8903-DA8112F4A9CD}"/>
              </a:ext>
            </a:extLst>
          </p:cNvPr>
          <p:cNvSpPr/>
          <p:nvPr/>
        </p:nvSpPr>
        <p:spPr>
          <a:xfrm>
            <a:off x="1515290" y="3026772"/>
            <a:ext cx="679269" cy="67926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6" name="Oval 15">
            <a:extLst>
              <a:ext uri="{FF2B5EF4-FFF2-40B4-BE49-F238E27FC236}">
                <a16:creationId xmlns:a16="http://schemas.microsoft.com/office/drawing/2014/main" id="{7A60FFFC-37C6-4A6D-9CDA-747AD90986FE}"/>
              </a:ext>
            </a:extLst>
          </p:cNvPr>
          <p:cNvSpPr/>
          <p:nvPr/>
        </p:nvSpPr>
        <p:spPr>
          <a:xfrm>
            <a:off x="4328158" y="3026772"/>
            <a:ext cx="679269" cy="679269"/>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SG"/>
          </a:p>
        </p:txBody>
      </p:sp>
      <p:cxnSp>
        <p:nvCxnSpPr>
          <p:cNvPr id="5" name="Straight Arrow Connector 4">
            <a:extLst>
              <a:ext uri="{FF2B5EF4-FFF2-40B4-BE49-F238E27FC236}">
                <a16:creationId xmlns:a16="http://schemas.microsoft.com/office/drawing/2014/main" id="{1D14D5E7-DFBB-45F1-81AF-38242DD8E620}"/>
              </a:ext>
            </a:extLst>
          </p:cNvPr>
          <p:cNvCxnSpPr>
            <a:stCxn id="3" idx="6"/>
            <a:endCxn id="14" idx="2"/>
          </p:cNvCxnSpPr>
          <p:nvPr/>
        </p:nvCxnSpPr>
        <p:spPr>
          <a:xfrm>
            <a:off x="2194560" y="1985555"/>
            <a:ext cx="2133599"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34D89858-1DE2-467D-BDA6-41310ECD8062}"/>
              </a:ext>
            </a:extLst>
          </p:cNvPr>
          <p:cNvCxnSpPr/>
          <p:nvPr/>
        </p:nvCxnSpPr>
        <p:spPr>
          <a:xfrm>
            <a:off x="2194560" y="3366406"/>
            <a:ext cx="2133599"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9A2969E-1A91-4902-846C-24BA66AB3DF4}"/>
              </a:ext>
            </a:extLst>
          </p:cNvPr>
          <p:cNvSpPr txBox="1"/>
          <p:nvPr/>
        </p:nvSpPr>
        <p:spPr>
          <a:xfrm>
            <a:off x="478972" y="1723944"/>
            <a:ext cx="1297577" cy="523220"/>
          </a:xfrm>
          <a:prstGeom prst="rect">
            <a:avLst/>
          </a:prstGeom>
          <a:noFill/>
        </p:spPr>
        <p:txBody>
          <a:bodyPr wrap="square" rtlCol="0">
            <a:spAutoFit/>
          </a:bodyPr>
          <a:lstStyle/>
          <a:p>
            <a:r>
              <a:rPr lang="en-SG" dirty="0"/>
              <a:t>Twitter Account 1 </a:t>
            </a:r>
          </a:p>
        </p:txBody>
      </p:sp>
      <p:sp>
        <p:nvSpPr>
          <p:cNvPr id="21" name="TextBox 20">
            <a:extLst>
              <a:ext uri="{FF2B5EF4-FFF2-40B4-BE49-F238E27FC236}">
                <a16:creationId xmlns:a16="http://schemas.microsoft.com/office/drawing/2014/main" id="{4218F8C0-3D8C-489B-9765-69B66B342EC8}"/>
              </a:ext>
            </a:extLst>
          </p:cNvPr>
          <p:cNvSpPr txBox="1"/>
          <p:nvPr/>
        </p:nvSpPr>
        <p:spPr>
          <a:xfrm>
            <a:off x="5050968" y="1723944"/>
            <a:ext cx="1297577" cy="523220"/>
          </a:xfrm>
          <a:prstGeom prst="rect">
            <a:avLst/>
          </a:prstGeom>
          <a:noFill/>
        </p:spPr>
        <p:txBody>
          <a:bodyPr wrap="square" rtlCol="0">
            <a:spAutoFit/>
          </a:bodyPr>
          <a:lstStyle/>
          <a:p>
            <a:r>
              <a:rPr lang="en-SG" dirty="0"/>
              <a:t>Twitter Account 2 </a:t>
            </a:r>
          </a:p>
        </p:txBody>
      </p:sp>
      <p:sp>
        <p:nvSpPr>
          <p:cNvPr id="22" name="TextBox 21">
            <a:extLst>
              <a:ext uri="{FF2B5EF4-FFF2-40B4-BE49-F238E27FC236}">
                <a16:creationId xmlns:a16="http://schemas.microsoft.com/office/drawing/2014/main" id="{9C2D0F92-8C89-49CC-9D8D-3BB0FFCE0116}"/>
              </a:ext>
            </a:extLst>
          </p:cNvPr>
          <p:cNvSpPr txBox="1"/>
          <p:nvPr/>
        </p:nvSpPr>
        <p:spPr>
          <a:xfrm>
            <a:off x="2612571" y="1693707"/>
            <a:ext cx="1297577" cy="307777"/>
          </a:xfrm>
          <a:prstGeom prst="rect">
            <a:avLst/>
          </a:prstGeom>
          <a:noFill/>
        </p:spPr>
        <p:txBody>
          <a:bodyPr wrap="square" rtlCol="0">
            <a:spAutoFit/>
          </a:bodyPr>
          <a:lstStyle/>
          <a:p>
            <a:pPr algn="ctr"/>
            <a:r>
              <a:rPr lang="en-SG" b="1" dirty="0"/>
              <a:t>Follow</a:t>
            </a:r>
          </a:p>
        </p:txBody>
      </p:sp>
      <p:sp>
        <p:nvSpPr>
          <p:cNvPr id="23" name="TextBox 22">
            <a:extLst>
              <a:ext uri="{FF2B5EF4-FFF2-40B4-BE49-F238E27FC236}">
                <a16:creationId xmlns:a16="http://schemas.microsoft.com/office/drawing/2014/main" id="{C72AC935-3BC7-4450-9D19-31B7F66AB7B8}"/>
              </a:ext>
            </a:extLst>
          </p:cNvPr>
          <p:cNvSpPr txBox="1"/>
          <p:nvPr/>
        </p:nvSpPr>
        <p:spPr>
          <a:xfrm>
            <a:off x="478972" y="3042700"/>
            <a:ext cx="1297577" cy="523220"/>
          </a:xfrm>
          <a:prstGeom prst="rect">
            <a:avLst/>
          </a:prstGeom>
          <a:noFill/>
        </p:spPr>
        <p:txBody>
          <a:bodyPr wrap="square" rtlCol="0">
            <a:spAutoFit/>
          </a:bodyPr>
          <a:lstStyle/>
          <a:p>
            <a:r>
              <a:rPr lang="en-SG" dirty="0"/>
              <a:t>Twitter Account 1 </a:t>
            </a:r>
          </a:p>
        </p:txBody>
      </p:sp>
      <p:sp>
        <p:nvSpPr>
          <p:cNvPr id="24" name="TextBox 23">
            <a:extLst>
              <a:ext uri="{FF2B5EF4-FFF2-40B4-BE49-F238E27FC236}">
                <a16:creationId xmlns:a16="http://schemas.microsoft.com/office/drawing/2014/main" id="{96B7CE1A-9414-4C99-B663-B8A94020CBA0}"/>
              </a:ext>
            </a:extLst>
          </p:cNvPr>
          <p:cNvSpPr txBox="1"/>
          <p:nvPr/>
        </p:nvSpPr>
        <p:spPr>
          <a:xfrm>
            <a:off x="5050968" y="3042700"/>
            <a:ext cx="1297577" cy="523220"/>
          </a:xfrm>
          <a:prstGeom prst="rect">
            <a:avLst/>
          </a:prstGeom>
          <a:noFill/>
        </p:spPr>
        <p:txBody>
          <a:bodyPr wrap="square" rtlCol="0">
            <a:spAutoFit/>
          </a:bodyPr>
          <a:lstStyle/>
          <a:p>
            <a:r>
              <a:rPr lang="en-SG" dirty="0"/>
              <a:t>Twitter Content</a:t>
            </a:r>
          </a:p>
        </p:txBody>
      </p:sp>
      <p:sp>
        <p:nvSpPr>
          <p:cNvPr id="25" name="TextBox 24">
            <a:extLst>
              <a:ext uri="{FF2B5EF4-FFF2-40B4-BE49-F238E27FC236}">
                <a16:creationId xmlns:a16="http://schemas.microsoft.com/office/drawing/2014/main" id="{5573FC3F-DA35-4E74-9309-02185CE700B1}"/>
              </a:ext>
            </a:extLst>
          </p:cNvPr>
          <p:cNvSpPr txBox="1"/>
          <p:nvPr/>
        </p:nvSpPr>
        <p:spPr>
          <a:xfrm>
            <a:off x="2612571" y="3065849"/>
            <a:ext cx="1297577" cy="307777"/>
          </a:xfrm>
          <a:prstGeom prst="rect">
            <a:avLst/>
          </a:prstGeom>
          <a:noFill/>
        </p:spPr>
        <p:txBody>
          <a:bodyPr wrap="square" rtlCol="0">
            <a:spAutoFit/>
          </a:bodyPr>
          <a:lstStyle/>
          <a:p>
            <a:pPr algn="ctr"/>
            <a:r>
              <a:rPr lang="en-SG" b="1" dirty="0">
                <a:solidFill>
                  <a:srgbClr val="C00000"/>
                </a:solidFill>
              </a:rPr>
              <a:t>Retweet </a:t>
            </a:r>
          </a:p>
        </p:txBody>
      </p:sp>
      <p:sp>
        <p:nvSpPr>
          <p:cNvPr id="26" name="TextBox 25">
            <a:extLst>
              <a:ext uri="{FF2B5EF4-FFF2-40B4-BE49-F238E27FC236}">
                <a16:creationId xmlns:a16="http://schemas.microsoft.com/office/drawing/2014/main" id="{F39308E8-768D-40BC-9059-5A865F2474ED}"/>
              </a:ext>
            </a:extLst>
          </p:cNvPr>
          <p:cNvSpPr txBox="1"/>
          <p:nvPr/>
        </p:nvSpPr>
        <p:spPr>
          <a:xfrm>
            <a:off x="6461758" y="1711425"/>
            <a:ext cx="2246815" cy="1754326"/>
          </a:xfrm>
          <a:prstGeom prst="rect">
            <a:avLst/>
          </a:prstGeom>
          <a:noFill/>
        </p:spPr>
        <p:txBody>
          <a:bodyPr wrap="square" rtlCol="0">
            <a:spAutoFit/>
          </a:bodyPr>
          <a:lstStyle/>
          <a:p>
            <a:r>
              <a:rPr lang="en-SG" sz="1800" b="1" u="sng" dirty="0"/>
              <a:t>Type:</a:t>
            </a:r>
          </a:p>
          <a:p>
            <a:r>
              <a:rPr lang="en-SG" sz="1800" dirty="0"/>
              <a:t>Node = Account / Tweet</a:t>
            </a:r>
          </a:p>
          <a:p>
            <a:endParaRPr lang="en-SG" sz="1800" dirty="0"/>
          </a:p>
          <a:p>
            <a:r>
              <a:rPr lang="en-SG" sz="1800" dirty="0"/>
              <a:t>Link =  Follower / Retweet</a:t>
            </a:r>
          </a:p>
        </p:txBody>
      </p:sp>
      <p:sp>
        <p:nvSpPr>
          <p:cNvPr id="27" name="TextBox 26">
            <a:extLst>
              <a:ext uri="{FF2B5EF4-FFF2-40B4-BE49-F238E27FC236}">
                <a16:creationId xmlns:a16="http://schemas.microsoft.com/office/drawing/2014/main" id="{3697DDAB-ECFA-4654-95B2-2A4D91D20981}"/>
              </a:ext>
            </a:extLst>
          </p:cNvPr>
          <p:cNvSpPr txBox="1"/>
          <p:nvPr/>
        </p:nvSpPr>
        <p:spPr>
          <a:xfrm>
            <a:off x="478972" y="4437991"/>
            <a:ext cx="7515497" cy="400110"/>
          </a:xfrm>
          <a:prstGeom prst="rect">
            <a:avLst/>
          </a:prstGeom>
          <a:noFill/>
        </p:spPr>
        <p:txBody>
          <a:bodyPr wrap="square" rtlCol="0">
            <a:spAutoFit/>
          </a:bodyPr>
          <a:lstStyle/>
          <a:p>
            <a:r>
              <a:rPr lang="en-SG" sz="2000" dirty="0"/>
              <a:t>RGCN can be used to handle this heterogenous graph</a:t>
            </a:r>
          </a:p>
        </p:txBody>
      </p:sp>
    </p:spTree>
    <p:extLst>
      <p:ext uri="{BB962C8B-B14F-4D97-AF65-F5344CB8AC3E}">
        <p14:creationId xmlns:p14="http://schemas.microsoft.com/office/powerpoint/2010/main" val="81496610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latin typeface="Arial" panose="020B0604020202020204" pitchFamily="34" charset="0"/>
                <a:cs typeface="Arial" panose="020B0604020202020204" pitchFamily="34" charset="0"/>
              </a:rPr>
              <a:t>Examples – Relational GCN</a:t>
            </a:r>
            <a:endParaRPr lang="en-SG" b="1" dirty="0">
              <a:solidFill>
                <a:schemeClr val="bg1"/>
              </a:solidFill>
              <a:latin typeface="Arial" panose="020B0604020202020204" pitchFamily="34" charset="0"/>
              <a:cs typeface="Arial" panose="020B0604020202020204" pitchFamily="34" charset="0"/>
            </a:endParaRPr>
          </a:p>
        </p:txBody>
      </p:sp>
      <p:sp>
        <p:nvSpPr>
          <p:cNvPr id="3" name="Oval 2">
            <a:extLst>
              <a:ext uri="{FF2B5EF4-FFF2-40B4-BE49-F238E27FC236}">
                <a16:creationId xmlns:a16="http://schemas.microsoft.com/office/drawing/2014/main" id="{62ADB56C-4DB0-413E-B44D-71E036761C2E}"/>
              </a:ext>
            </a:extLst>
          </p:cNvPr>
          <p:cNvSpPr/>
          <p:nvPr/>
        </p:nvSpPr>
        <p:spPr>
          <a:xfrm>
            <a:off x="1515291" y="1645920"/>
            <a:ext cx="679269" cy="67926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4" name="Oval 13">
            <a:extLst>
              <a:ext uri="{FF2B5EF4-FFF2-40B4-BE49-F238E27FC236}">
                <a16:creationId xmlns:a16="http://schemas.microsoft.com/office/drawing/2014/main" id="{2717F063-05AD-4AF1-A76D-64EA3CA46C0A}"/>
              </a:ext>
            </a:extLst>
          </p:cNvPr>
          <p:cNvSpPr/>
          <p:nvPr/>
        </p:nvSpPr>
        <p:spPr>
          <a:xfrm>
            <a:off x="4328159" y="1645920"/>
            <a:ext cx="679269" cy="67926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5" name="Oval 14">
            <a:extLst>
              <a:ext uri="{FF2B5EF4-FFF2-40B4-BE49-F238E27FC236}">
                <a16:creationId xmlns:a16="http://schemas.microsoft.com/office/drawing/2014/main" id="{AB9998C8-80E8-4F7D-8903-DA8112F4A9CD}"/>
              </a:ext>
            </a:extLst>
          </p:cNvPr>
          <p:cNvSpPr/>
          <p:nvPr/>
        </p:nvSpPr>
        <p:spPr>
          <a:xfrm>
            <a:off x="1515290" y="3612237"/>
            <a:ext cx="679269" cy="67926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6" name="Oval 15">
            <a:extLst>
              <a:ext uri="{FF2B5EF4-FFF2-40B4-BE49-F238E27FC236}">
                <a16:creationId xmlns:a16="http://schemas.microsoft.com/office/drawing/2014/main" id="{7A60FFFC-37C6-4A6D-9CDA-747AD90986FE}"/>
              </a:ext>
            </a:extLst>
          </p:cNvPr>
          <p:cNvSpPr/>
          <p:nvPr/>
        </p:nvSpPr>
        <p:spPr>
          <a:xfrm>
            <a:off x="4328158" y="3612237"/>
            <a:ext cx="679269" cy="679269"/>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SG"/>
          </a:p>
        </p:txBody>
      </p:sp>
      <p:cxnSp>
        <p:nvCxnSpPr>
          <p:cNvPr id="5" name="Straight Arrow Connector 4">
            <a:extLst>
              <a:ext uri="{FF2B5EF4-FFF2-40B4-BE49-F238E27FC236}">
                <a16:creationId xmlns:a16="http://schemas.microsoft.com/office/drawing/2014/main" id="{1D14D5E7-DFBB-45F1-81AF-38242DD8E620}"/>
              </a:ext>
            </a:extLst>
          </p:cNvPr>
          <p:cNvCxnSpPr>
            <a:stCxn id="3" idx="6"/>
            <a:endCxn id="14" idx="2"/>
          </p:cNvCxnSpPr>
          <p:nvPr/>
        </p:nvCxnSpPr>
        <p:spPr>
          <a:xfrm>
            <a:off x="2194560" y="1985555"/>
            <a:ext cx="2133599"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34D89858-1DE2-467D-BDA6-41310ECD8062}"/>
              </a:ext>
            </a:extLst>
          </p:cNvPr>
          <p:cNvCxnSpPr/>
          <p:nvPr/>
        </p:nvCxnSpPr>
        <p:spPr>
          <a:xfrm>
            <a:off x="2194560" y="3951871"/>
            <a:ext cx="2133599"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9A2969E-1A91-4902-846C-24BA66AB3DF4}"/>
              </a:ext>
            </a:extLst>
          </p:cNvPr>
          <p:cNvSpPr txBox="1"/>
          <p:nvPr/>
        </p:nvSpPr>
        <p:spPr>
          <a:xfrm>
            <a:off x="478972" y="1723944"/>
            <a:ext cx="1297577" cy="523220"/>
          </a:xfrm>
          <a:prstGeom prst="rect">
            <a:avLst/>
          </a:prstGeom>
          <a:noFill/>
        </p:spPr>
        <p:txBody>
          <a:bodyPr wrap="square" rtlCol="0">
            <a:spAutoFit/>
          </a:bodyPr>
          <a:lstStyle/>
          <a:p>
            <a:r>
              <a:rPr lang="en-SG" dirty="0"/>
              <a:t>Twitter Account 1 </a:t>
            </a:r>
          </a:p>
        </p:txBody>
      </p:sp>
      <p:sp>
        <p:nvSpPr>
          <p:cNvPr id="21" name="TextBox 20">
            <a:extLst>
              <a:ext uri="{FF2B5EF4-FFF2-40B4-BE49-F238E27FC236}">
                <a16:creationId xmlns:a16="http://schemas.microsoft.com/office/drawing/2014/main" id="{4218F8C0-3D8C-489B-9765-69B66B342EC8}"/>
              </a:ext>
            </a:extLst>
          </p:cNvPr>
          <p:cNvSpPr txBox="1"/>
          <p:nvPr/>
        </p:nvSpPr>
        <p:spPr>
          <a:xfrm>
            <a:off x="5050968" y="1723944"/>
            <a:ext cx="1297577" cy="523220"/>
          </a:xfrm>
          <a:prstGeom prst="rect">
            <a:avLst/>
          </a:prstGeom>
          <a:noFill/>
        </p:spPr>
        <p:txBody>
          <a:bodyPr wrap="square" rtlCol="0">
            <a:spAutoFit/>
          </a:bodyPr>
          <a:lstStyle/>
          <a:p>
            <a:r>
              <a:rPr lang="en-SG" dirty="0"/>
              <a:t>Twitter Account 2 </a:t>
            </a:r>
          </a:p>
        </p:txBody>
      </p:sp>
      <p:sp>
        <p:nvSpPr>
          <p:cNvPr id="22" name="TextBox 21">
            <a:extLst>
              <a:ext uri="{FF2B5EF4-FFF2-40B4-BE49-F238E27FC236}">
                <a16:creationId xmlns:a16="http://schemas.microsoft.com/office/drawing/2014/main" id="{9C2D0F92-8C89-49CC-9D8D-3BB0FFCE0116}"/>
              </a:ext>
            </a:extLst>
          </p:cNvPr>
          <p:cNvSpPr txBox="1"/>
          <p:nvPr/>
        </p:nvSpPr>
        <p:spPr>
          <a:xfrm>
            <a:off x="2612571" y="1693707"/>
            <a:ext cx="1297577" cy="307777"/>
          </a:xfrm>
          <a:prstGeom prst="rect">
            <a:avLst/>
          </a:prstGeom>
          <a:noFill/>
        </p:spPr>
        <p:txBody>
          <a:bodyPr wrap="square" rtlCol="0">
            <a:spAutoFit/>
          </a:bodyPr>
          <a:lstStyle/>
          <a:p>
            <a:pPr algn="ctr"/>
            <a:r>
              <a:rPr lang="en-SG" b="1" dirty="0"/>
              <a:t>Follow</a:t>
            </a:r>
          </a:p>
        </p:txBody>
      </p:sp>
      <p:sp>
        <p:nvSpPr>
          <p:cNvPr id="23" name="TextBox 22">
            <a:extLst>
              <a:ext uri="{FF2B5EF4-FFF2-40B4-BE49-F238E27FC236}">
                <a16:creationId xmlns:a16="http://schemas.microsoft.com/office/drawing/2014/main" id="{C72AC935-3BC7-4450-9D19-31B7F66AB7B8}"/>
              </a:ext>
            </a:extLst>
          </p:cNvPr>
          <p:cNvSpPr txBox="1"/>
          <p:nvPr/>
        </p:nvSpPr>
        <p:spPr>
          <a:xfrm>
            <a:off x="478972" y="3628165"/>
            <a:ext cx="1297577" cy="523220"/>
          </a:xfrm>
          <a:prstGeom prst="rect">
            <a:avLst/>
          </a:prstGeom>
          <a:noFill/>
        </p:spPr>
        <p:txBody>
          <a:bodyPr wrap="square" rtlCol="0">
            <a:spAutoFit/>
          </a:bodyPr>
          <a:lstStyle/>
          <a:p>
            <a:r>
              <a:rPr lang="en-SG" dirty="0"/>
              <a:t>Twitter Account 1 </a:t>
            </a:r>
          </a:p>
        </p:txBody>
      </p:sp>
      <p:sp>
        <p:nvSpPr>
          <p:cNvPr id="24" name="TextBox 23">
            <a:extLst>
              <a:ext uri="{FF2B5EF4-FFF2-40B4-BE49-F238E27FC236}">
                <a16:creationId xmlns:a16="http://schemas.microsoft.com/office/drawing/2014/main" id="{96B7CE1A-9414-4C99-B663-B8A94020CBA0}"/>
              </a:ext>
            </a:extLst>
          </p:cNvPr>
          <p:cNvSpPr txBox="1"/>
          <p:nvPr/>
        </p:nvSpPr>
        <p:spPr>
          <a:xfrm>
            <a:off x="5050968" y="3628165"/>
            <a:ext cx="1297577" cy="523220"/>
          </a:xfrm>
          <a:prstGeom prst="rect">
            <a:avLst/>
          </a:prstGeom>
          <a:noFill/>
        </p:spPr>
        <p:txBody>
          <a:bodyPr wrap="square" rtlCol="0">
            <a:spAutoFit/>
          </a:bodyPr>
          <a:lstStyle/>
          <a:p>
            <a:r>
              <a:rPr lang="en-SG" dirty="0"/>
              <a:t>Twitter Content</a:t>
            </a:r>
          </a:p>
        </p:txBody>
      </p:sp>
      <p:sp>
        <p:nvSpPr>
          <p:cNvPr id="25" name="TextBox 24">
            <a:extLst>
              <a:ext uri="{FF2B5EF4-FFF2-40B4-BE49-F238E27FC236}">
                <a16:creationId xmlns:a16="http://schemas.microsoft.com/office/drawing/2014/main" id="{5573FC3F-DA35-4E74-9309-02185CE700B1}"/>
              </a:ext>
            </a:extLst>
          </p:cNvPr>
          <p:cNvSpPr txBox="1"/>
          <p:nvPr/>
        </p:nvSpPr>
        <p:spPr>
          <a:xfrm>
            <a:off x="2612571" y="3651314"/>
            <a:ext cx="1297577" cy="307777"/>
          </a:xfrm>
          <a:prstGeom prst="rect">
            <a:avLst/>
          </a:prstGeom>
          <a:noFill/>
        </p:spPr>
        <p:txBody>
          <a:bodyPr wrap="square" rtlCol="0">
            <a:spAutoFit/>
          </a:bodyPr>
          <a:lstStyle/>
          <a:p>
            <a:pPr algn="ctr"/>
            <a:r>
              <a:rPr lang="en-SG" b="1" dirty="0">
                <a:solidFill>
                  <a:srgbClr val="C00000"/>
                </a:solidFill>
              </a:rPr>
              <a:t>Retweet </a:t>
            </a:r>
          </a:p>
        </p:txBody>
      </p:sp>
      <p:sp>
        <p:nvSpPr>
          <p:cNvPr id="26" name="TextBox 25">
            <a:extLst>
              <a:ext uri="{FF2B5EF4-FFF2-40B4-BE49-F238E27FC236}">
                <a16:creationId xmlns:a16="http://schemas.microsoft.com/office/drawing/2014/main" id="{F39308E8-768D-40BC-9059-5A865F2474ED}"/>
              </a:ext>
            </a:extLst>
          </p:cNvPr>
          <p:cNvSpPr txBox="1"/>
          <p:nvPr/>
        </p:nvSpPr>
        <p:spPr>
          <a:xfrm>
            <a:off x="6461758" y="1711425"/>
            <a:ext cx="2246815" cy="1754326"/>
          </a:xfrm>
          <a:prstGeom prst="rect">
            <a:avLst/>
          </a:prstGeom>
          <a:noFill/>
        </p:spPr>
        <p:txBody>
          <a:bodyPr wrap="square" rtlCol="0">
            <a:spAutoFit/>
          </a:bodyPr>
          <a:lstStyle/>
          <a:p>
            <a:r>
              <a:rPr lang="en-SG" sz="1800" b="1" u="sng" dirty="0"/>
              <a:t>Type:</a:t>
            </a:r>
          </a:p>
          <a:p>
            <a:r>
              <a:rPr lang="en-SG" sz="1800" dirty="0"/>
              <a:t>Node = Account / Tweet</a:t>
            </a:r>
          </a:p>
          <a:p>
            <a:endParaRPr lang="en-SG" sz="1800" dirty="0"/>
          </a:p>
          <a:p>
            <a:r>
              <a:rPr lang="en-SG" sz="1800" dirty="0"/>
              <a:t>Link =  Follow / Block / Retweet</a:t>
            </a:r>
          </a:p>
        </p:txBody>
      </p:sp>
      <p:sp>
        <p:nvSpPr>
          <p:cNvPr id="27" name="TextBox 26">
            <a:extLst>
              <a:ext uri="{FF2B5EF4-FFF2-40B4-BE49-F238E27FC236}">
                <a16:creationId xmlns:a16="http://schemas.microsoft.com/office/drawing/2014/main" id="{3697DDAB-ECFA-4654-95B2-2A4D91D20981}"/>
              </a:ext>
            </a:extLst>
          </p:cNvPr>
          <p:cNvSpPr txBox="1"/>
          <p:nvPr/>
        </p:nvSpPr>
        <p:spPr>
          <a:xfrm>
            <a:off x="478972" y="4437991"/>
            <a:ext cx="7515497" cy="400110"/>
          </a:xfrm>
          <a:prstGeom prst="rect">
            <a:avLst/>
          </a:prstGeom>
          <a:noFill/>
        </p:spPr>
        <p:txBody>
          <a:bodyPr wrap="square" rtlCol="0">
            <a:spAutoFit/>
          </a:bodyPr>
          <a:lstStyle/>
          <a:p>
            <a:r>
              <a:rPr lang="en-SG" sz="2000" dirty="0"/>
              <a:t>RGCN can be used to handle this heterogenous graph</a:t>
            </a:r>
          </a:p>
        </p:txBody>
      </p:sp>
      <p:sp>
        <p:nvSpPr>
          <p:cNvPr id="17" name="Oval 16">
            <a:extLst>
              <a:ext uri="{FF2B5EF4-FFF2-40B4-BE49-F238E27FC236}">
                <a16:creationId xmlns:a16="http://schemas.microsoft.com/office/drawing/2014/main" id="{0607DB4C-DA3C-4DCF-BC7F-40AF35318CBC}"/>
              </a:ext>
            </a:extLst>
          </p:cNvPr>
          <p:cNvSpPr/>
          <p:nvPr/>
        </p:nvSpPr>
        <p:spPr>
          <a:xfrm>
            <a:off x="1515291" y="2533770"/>
            <a:ext cx="679269" cy="67926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8" name="Oval 17">
            <a:extLst>
              <a:ext uri="{FF2B5EF4-FFF2-40B4-BE49-F238E27FC236}">
                <a16:creationId xmlns:a16="http://schemas.microsoft.com/office/drawing/2014/main" id="{8A90BA09-6CDD-4909-A646-5DE30984BEA7}"/>
              </a:ext>
            </a:extLst>
          </p:cNvPr>
          <p:cNvSpPr/>
          <p:nvPr/>
        </p:nvSpPr>
        <p:spPr>
          <a:xfrm>
            <a:off x="4328159" y="2533770"/>
            <a:ext cx="679269" cy="67926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20" name="Straight Arrow Connector 19">
            <a:extLst>
              <a:ext uri="{FF2B5EF4-FFF2-40B4-BE49-F238E27FC236}">
                <a16:creationId xmlns:a16="http://schemas.microsoft.com/office/drawing/2014/main" id="{03FD7D2D-2C62-40F7-9A87-B2BDEE4324D1}"/>
              </a:ext>
            </a:extLst>
          </p:cNvPr>
          <p:cNvCxnSpPr>
            <a:stCxn id="17" idx="6"/>
            <a:endCxn id="18" idx="2"/>
          </p:cNvCxnSpPr>
          <p:nvPr/>
        </p:nvCxnSpPr>
        <p:spPr>
          <a:xfrm>
            <a:off x="2194560" y="2873405"/>
            <a:ext cx="2133599"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6D0D1BEF-AF8A-4F44-BD7E-96DDF2C9C309}"/>
              </a:ext>
            </a:extLst>
          </p:cNvPr>
          <p:cNvSpPr txBox="1"/>
          <p:nvPr/>
        </p:nvSpPr>
        <p:spPr>
          <a:xfrm>
            <a:off x="478972" y="2611794"/>
            <a:ext cx="1297577" cy="523220"/>
          </a:xfrm>
          <a:prstGeom prst="rect">
            <a:avLst/>
          </a:prstGeom>
          <a:noFill/>
        </p:spPr>
        <p:txBody>
          <a:bodyPr wrap="square" rtlCol="0">
            <a:spAutoFit/>
          </a:bodyPr>
          <a:lstStyle/>
          <a:p>
            <a:r>
              <a:rPr lang="en-SG" dirty="0"/>
              <a:t>Twitter Account 3 </a:t>
            </a:r>
          </a:p>
        </p:txBody>
      </p:sp>
      <p:sp>
        <p:nvSpPr>
          <p:cNvPr id="29" name="TextBox 28">
            <a:extLst>
              <a:ext uri="{FF2B5EF4-FFF2-40B4-BE49-F238E27FC236}">
                <a16:creationId xmlns:a16="http://schemas.microsoft.com/office/drawing/2014/main" id="{DC2096AC-C69B-480E-A671-2DB35DF89401}"/>
              </a:ext>
            </a:extLst>
          </p:cNvPr>
          <p:cNvSpPr txBox="1"/>
          <p:nvPr/>
        </p:nvSpPr>
        <p:spPr>
          <a:xfrm>
            <a:off x="2612571" y="2581557"/>
            <a:ext cx="1297577" cy="307777"/>
          </a:xfrm>
          <a:prstGeom prst="rect">
            <a:avLst/>
          </a:prstGeom>
          <a:noFill/>
        </p:spPr>
        <p:txBody>
          <a:bodyPr wrap="square" rtlCol="0">
            <a:spAutoFit/>
          </a:bodyPr>
          <a:lstStyle/>
          <a:p>
            <a:pPr algn="ctr"/>
            <a:r>
              <a:rPr lang="en-SG" b="1" dirty="0"/>
              <a:t>Block</a:t>
            </a:r>
          </a:p>
        </p:txBody>
      </p:sp>
      <p:sp>
        <p:nvSpPr>
          <p:cNvPr id="30" name="TextBox 29">
            <a:extLst>
              <a:ext uri="{FF2B5EF4-FFF2-40B4-BE49-F238E27FC236}">
                <a16:creationId xmlns:a16="http://schemas.microsoft.com/office/drawing/2014/main" id="{15E1DCF6-67AD-4DA0-A5E6-81739F9713B4}"/>
              </a:ext>
            </a:extLst>
          </p:cNvPr>
          <p:cNvSpPr txBox="1"/>
          <p:nvPr/>
        </p:nvSpPr>
        <p:spPr>
          <a:xfrm>
            <a:off x="5050968" y="2593381"/>
            <a:ext cx="1297577" cy="523220"/>
          </a:xfrm>
          <a:prstGeom prst="rect">
            <a:avLst/>
          </a:prstGeom>
          <a:noFill/>
        </p:spPr>
        <p:txBody>
          <a:bodyPr wrap="square" rtlCol="0">
            <a:spAutoFit/>
          </a:bodyPr>
          <a:lstStyle/>
          <a:p>
            <a:r>
              <a:rPr lang="en-SG" dirty="0"/>
              <a:t>Twitter Account 2 </a:t>
            </a:r>
          </a:p>
        </p:txBody>
      </p:sp>
    </p:spTree>
    <p:extLst>
      <p:ext uri="{BB962C8B-B14F-4D97-AF65-F5344CB8AC3E}">
        <p14:creationId xmlns:p14="http://schemas.microsoft.com/office/powerpoint/2010/main" val="183872922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latin typeface="Arial" panose="020B0604020202020204" pitchFamily="34" charset="0"/>
                <a:cs typeface="Arial" panose="020B0604020202020204" pitchFamily="34" charset="0"/>
              </a:rPr>
              <a:t>Examples – Relational GCN</a:t>
            </a:r>
            <a:endParaRPr lang="en-SG" b="1" dirty="0">
              <a:solidFill>
                <a:schemeClr val="bg1"/>
              </a:solidFill>
              <a:latin typeface="Arial" panose="020B0604020202020204" pitchFamily="34" charset="0"/>
              <a:cs typeface="Arial" panose="020B0604020202020204" pitchFamily="34" charset="0"/>
            </a:endParaRPr>
          </a:p>
        </p:txBody>
      </p:sp>
      <p:sp>
        <p:nvSpPr>
          <p:cNvPr id="97" name="TextBox 96">
            <a:extLst>
              <a:ext uri="{FF2B5EF4-FFF2-40B4-BE49-F238E27FC236}">
                <a16:creationId xmlns:a16="http://schemas.microsoft.com/office/drawing/2014/main" id="{E94DF97E-D736-4BD7-84EF-90FE5623187D}"/>
              </a:ext>
            </a:extLst>
          </p:cNvPr>
          <p:cNvSpPr txBox="1"/>
          <p:nvPr/>
        </p:nvSpPr>
        <p:spPr>
          <a:xfrm>
            <a:off x="504753" y="1268044"/>
            <a:ext cx="2371505" cy="369332"/>
          </a:xfrm>
          <a:prstGeom prst="rect">
            <a:avLst/>
          </a:prstGeom>
          <a:noFill/>
        </p:spPr>
        <p:txBody>
          <a:bodyPr wrap="square">
            <a:spAutoFit/>
          </a:bodyPr>
          <a:lstStyle/>
          <a:p>
            <a:pPr>
              <a:spcAft>
                <a:spcPts val="1200"/>
              </a:spcAft>
            </a:pPr>
            <a:r>
              <a:rPr lang="en-SG" sz="1800" b="1" dirty="0"/>
              <a:t>GCN Layer 1</a:t>
            </a:r>
          </a:p>
        </p:txBody>
      </p:sp>
      <p:sp>
        <p:nvSpPr>
          <p:cNvPr id="98" name="TextBox 97">
            <a:extLst>
              <a:ext uri="{FF2B5EF4-FFF2-40B4-BE49-F238E27FC236}">
                <a16:creationId xmlns:a16="http://schemas.microsoft.com/office/drawing/2014/main" id="{8D363EB1-BA8C-4B46-8ECF-28755F8197DA}"/>
              </a:ext>
            </a:extLst>
          </p:cNvPr>
          <p:cNvSpPr txBox="1"/>
          <p:nvPr/>
        </p:nvSpPr>
        <p:spPr>
          <a:xfrm>
            <a:off x="2398517" y="1220911"/>
            <a:ext cx="3994403" cy="369332"/>
          </a:xfrm>
          <a:prstGeom prst="rect">
            <a:avLst/>
          </a:prstGeom>
          <a:noFill/>
        </p:spPr>
        <p:txBody>
          <a:bodyPr wrap="square">
            <a:spAutoFit/>
          </a:bodyPr>
          <a:lstStyle/>
          <a:p>
            <a:pPr algn="ctr">
              <a:spcAft>
                <a:spcPts val="1200"/>
              </a:spcAft>
            </a:pPr>
            <a:r>
              <a:rPr lang="en-SG" sz="1800" dirty="0"/>
              <a:t>Aggregate (Neighbours)</a:t>
            </a:r>
          </a:p>
        </p:txBody>
      </p:sp>
      <p:sp>
        <p:nvSpPr>
          <p:cNvPr id="99" name="TextBox 98">
            <a:extLst>
              <a:ext uri="{FF2B5EF4-FFF2-40B4-BE49-F238E27FC236}">
                <a16:creationId xmlns:a16="http://schemas.microsoft.com/office/drawing/2014/main" id="{5927080F-A3CC-4B7A-944C-8A3D4F0317F5}"/>
              </a:ext>
            </a:extLst>
          </p:cNvPr>
          <p:cNvSpPr txBox="1"/>
          <p:nvPr/>
        </p:nvSpPr>
        <p:spPr>
          <a:xfrm>
            <a:off x="2398517" y="2639807"/>
            <a:ext cx="3994403" cy="369332"/>
          </a:xfrm>
          <a:prstGeom prst="rect">
            <a:avLst/>
          </a:prstGeom>
          <a:noFill/>
        </p:spPr>
        <p:txBody>
          <a:bodyPr wrap="square">
            <a:spAutoFit/>
          </a:bodyPr>
          <a:lstStyle/>
          <a:p>
            <a:pPr algn="ctr">
              <a:spcAft>
                <a:spcPts val="1200"/>
              </a:spcAft>
            </a:pPr>
            <a:r>
              <a:rPr lang="en-SG" sz="1800" dirty="0"/>
              <a:t>Output </a:t>
            </a:r>
          </a:p>
        </p:txBody>
      </p:sp>
      <p:sp>
        <p:nvSpPr>
          <p:cNvPr id="100" name="TextBox 99">
            <a:extLst>
              <a:ext uri="{FF2B5EF4-FFF2-40B4-BE49-F238E27FC236}">
                <a16:creationId xmlns:a16="http://schemas.microsoft.com/office/drawing/2014/main" id="{4229BC32-E4AD-42D8-996C-0E25AF6A2BA2}"/>
              </a:ext>
            </a:extLst>
          </p:cNvPr>
          <p:cNvSpPr txBox="1"/>
          <p:nvPr/>
        </p:nvSpPr>
        <p:spPr>
          <a:xfrm>
            <a:off x="2398517" y="1892912"/>
            <a:ext cx="3994403" cy="369332"/>
          </a:xfrm>
          <a:prstGeom prst="rect">
            <a:avLst/>
          </a:prstGeom>
          <a:noFill/>
        </p:spPr>
        <p:txBody>
          <a:bodyPr wrap="square">
            <a:spAutoFit/>
          </a:bodyPr>
          <a:lstStyle/>
          <a:p>
            <a:pPr algn="ctr">
              <a:spcAft>
                <a:spcPts val="1200"/>
              </a:spcAft>
            </a:pPr>
            <a:r>
              <a:rPr lang="en-SG" sz="1800" dirty="0"/>
              <a:t>Neural Network </a:t>
            </a:r>
          </a:p>
        </p:txBody>
      </p:sp>
      <p:sp>
        <p:nvSpPr>
          <p:cNvPr id="101" name="Right Brace 100">
            <a:extLst>
              <a:ext uri="{FF2B5EF4-FFF2-40B4-BE49-F238E27FC236}">
                <a16:creationId xmlns:a16="http://schemas.microsoft.com/office/drawing/2014/main" id="{D7DF8633-C87B-475B-95B7-4660F513FBD1}"/>
              </a:ext>
            </a:extLst>
          </p:cNvPr>
          <p:cNvSpPr/>
          <p:nvPr/>
        </p:nvSpPr>
        <p:spPr>
          <a:xfrm>
            <a:off x="2615269" y="1322769"/>
            <a:ext cx="472965" cy="1499509"/>
          </a:xfrm>
          <a:prstGeom prst="righ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102" name="Arrow: Down 101">
            <a:extLst>
              <a:ext uri="{FF2B5EF4-FFF2-40B4-BE49-F238E27FC236}">
                <a16:creationId xmlns:a16="http://schemas.microsoft.com/office/drawing/2014/main" id="{65479EAC-A2A1-4F95-86A2-CF8B50AC0C61}"/>
              </a:ext>
            </a:extLst>
          </p:cNvPr>
          <p:cNvSpPr/>
          <p:nvPr/>
        </p:nvSpPr>
        <p:spPr>
          <a:xfrm>
            <a:off x="4209651" y="1630192"/>
            <a:ext cx="362349" cy="278134"/>
          </a:xfrm>
          <a:prstGeom prst="down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SG"/>
          </a:p>
        </p:txBody>
      </p:sp>
      <p:sp>
        <p:nvSpPr>
          <p:cNvPr id="103" name="Arrow: Down 102">
            <a:extLst>
              <a:ext uri="{FF2B5EF4-FFF2-40B4-BE49-F238E27FC236}">
                <a16:creationId xmlns:a16="http://schemas.microsoft.com/office/drawing/2014/main" id="{074D3AEC-D594-4C3F-B842-2280E2F22858}"/>
              </a:ext>
            </a:extLst>
          </p:cNvPr>
          <p:cNvSpPr/>
          <p:nvPr/>
        </p:nvSpPr>
        <p:spPr>
          <a:xfrm>
            <a:off x="4209651" y="2349742"/>
            <a:ext cx="362349" cy="278134"/>
          </a:xfrm>
          <a:prstGeom prst="down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SG"/>
          </a:p>
        </p:txBody>
      </p:sp>
      <p:sp>
        <p:nvSpPr>
          <p:cNvPr id="104" name="TextBox 103">
            <a:extLst>
              <a:ext uri="{FF2B5EF4-FFF2-40B4-BE49-F238E27FC236}">
                <a16:creationId xmlns:a16="http://schemas.microsoft.com/office/drawing/2014/main" id="{74487EA7-5F42-4B0A-8CB4-BD40DF292BD4}"/>
              </a:ext>
            </a:extLst>
          </p:cNvPr>
          <p:cNvSpPr txBox="1"/>
          <p:nvPr/>
        </p:nvSpPr>
        <p:spPr>
          <a:xfrm>
            <a:off x="475819" y="3519427"/>
            <a:ext cx="3994403" cy="1077218"/>
          </a:xfrm>
          <a:prstGeom prst="rect">
            <a:avLst/>
          </a:prstGeom>
          <a:noFill/>
        </p:spPr>
        <p:txBody>
          <a:bodyPr wrap="square">
            <a:spAutoFit/>
          </a:bodyPr>
          <a:lstStyle/>
          <a:p>
            <a:pPr marL="285750" indent="-285750">
              <a:spcAft>
                <a:spcPts val="1200"/>
              </a:spcAft>
              <a:buFont typeface="Arial" panose="020B0604020202020204" pitchFamily="34" charset="0"/>
              <a:buChar char="•"/>
            </a:pPr>
            <a:r>
              <a:rPr lang="en-SG" sz="1800" dirty="0"/>
              <a:t>Doesn’t make sense to aggregate (mean / sum) in Relational GCN</a:t>
            </a:r>
          </a:p>
          <a:p>
            <a:pPr marL="285750" indent="-285750">
              <a:spcAft>
                <a:spcPts val="1200"/>
              </a:spcAft>
              <a:buFont typeface="Arial" panose="020B0604020202020204" pitchFamily="34" charset="0"/>
              <a:buChar char="•"/>
            </a:pPr>
            <a:r>
              <a:rPr lang="en-SG" sz="1800" dirty="0"/>
              <a:t>Why? </a:t>
            </a:r>
          </a:p>
        </p:txBody>
      </p:sp>
      <p:grpSp>
        <p:nvGrpSpPr>
          <p:cNvPr id="13" name="Group 12">
            <a:extLst>
              <a:ext uri="{FF2B5EF4-FFF2-40B4-BE49-F238E27FC236}">
                <a16:creationId xmlns:a16="http://schemas.microsoft.com/office/drawing/2014/main" id="{61A91BEA-EC3D-4B13-83BD-222BFA44EB43}"/>
              </a:ext>
            </a:extLst>
          </p:cNvPr>
          <p:cNvGrpSpPr/>
          <p:nvPr/>
        </p:nvGrpSpPr>
        <p:grpSpPr>
          <a:xfrm>
            <a:off x="4595690" y="3566399"/>
            <a:ext cx="4568448" cy="1471749"/>
            <a:chOff x="4595690" y="3566399"/>
            <a:chExt cx="4568448" cy="1471749"/>
          </a:xfrm>
        </p:grpSpPr>
        <p:sp>
          <p:nvSpPr>
            <p:cNvPr id="105" name="Oval 104">
              <a:extLst>
                <a:ext uri="{FF2B5EF4-FFF2-40B4-BE49-F238E27FC236}">
                  <a16:creationId xmlns:a16="http://schemas.microsoft.com/office/drawing/2014/main" id="{75F1C186-DE70-45AD-A6E8-C6E63FC62FE7}"/>
                </a:ext>
              </a:extLst>
            </p:cNvPr>
            <p:cNvSpPr/>
            <p:nvPr/>
          </p:nvSpPr>
          <p:spPr>
            <a:xfrm>
              <a:off x="5550082" y="3566399"/>
              <a:ext cx="679269" cy="67926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06" name="Oval 105">
              <a:extLst>
                <a:ext uri="{FF2B5EF4-FFF2-40B4-BE49-F238E27FC236}">
                  <a16:creationId xmlns:a16="http://schemas.microsoft.com/office/drawing/2014/main" id="{4159D43A-2334-430D-A6C2-644DC670AE94}"/>
                </a:ext>
              </a:extLst>
            </p:cNvPr>
            <p:cNvSpPr/>
            <p:nvPr/>
          </p:nvSpPr>
          <p:spPr>
            <a:xfrm>
              <a:off x="7143752" y="3566399"/>
              <a:ext cx="679269" cy="67926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107" name="Straight Arrow Connector 106">
              <a:extLst>
                <a:ext uri="{FF2B5EF4-FFF2-40B4-BE49-F238E27FC236}">
                  <a16:creationId xmlns:a16="http://schemas.microsoft.com/office/drawing/2014/main" id="{756D2C84-6BCB-4416-8A8E-58B8EAE930ED}"/>
                </a:ext>
              </a:extLst>
            </p:cNvPr>
            <p:cNvCxnSpPr>
              <a:stCxn id="105" idx="6"/>
              <a:endCxn id="106" idx="2"/>
            </p:cNvCxnSpPr>
            <p:nvPr/>
          </p:nvCxnSpPr>
          <p:spPr>
            <a:xfrm>
              <a:off x="6229351" y="3906034"/>
              <a:ext cx="914401"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08" name="TextBox 107">
              <a:extLst>
                <a:ext uri="{FF2B5EF4-FFF2-40B4-BE49-F238E27FC236}">
                  <a16:creationId xmlns:a16="http://schemas.microsoft.com/office/drawing/2014/main" id="{3E4035E0-27B5-4E2E-AF0A-DC18ED177A37}"/>
                </a:ext>
              </a:extLst>
            </p:cNvPr>
            <p:cNvSpPr txBox="1"/>
            <p:nvPr/>
          </p:nvSpPr>
          <p:spPr>
            <a:xfrm>
              <a:off x="4595690" y="3634994"/>
              <a:ext cx="1297577" cy="523220"/>
            </a:xfrm>
            <a:prstGeom prst="rect">
              <a:avLst/>
            </a:prstGeom>
            <a:noFill/>
          </p:spPr>
          <p:txBody>
            <a:bodyPr wrap="square" rtlCol="0">
              <a:spAutoFit/>
            </a:bodyPr>
            <a:lstStyle/>
            <a:p>
              <a:r>
                <a:rPr lang="en-SG" dirty="0"/>
                <a:t>Twitter Account 1 </a:t>
              </a:r>
            </a:p>
          </p:txBody>
        </p:sp>
        <p:sp>
          <p:nvSpPr>
            <p:cNvPr id="109" name="TextBox 108">
              <a:extLst>
                <a:ext uri="{FF2B5EF4-FFF2-40B4-BE49-F238E27FC236}">
                  <a16:creationId xmlns:a16="http://schemas.microsoft.com/office/drawing/2014/main" id="{139784E2-7366-4C89-BFEF-B09D58DCA095}"/>
                </a:ext>
              </a:extLst>
            </p:cNvPr>
            <p:cNvSpPr txBox="1"/>
            <p:nvPr/>
          </p:nvSpPr>
          <p:spPr>
            <a:xfrm>
              <a:off x="7866561" y="3644423"/>
              <a:ext cx="1297577" cy="523220"/>
            </a:xfrm>
            <a:prstGeom prst="rect">
              <a:avLst/>
            </a:prstGeom>
            <a:noFill/>
          </p:spPr>
          <p:txBody>
            <a:bodyPr wrap="square" rtlCol="0">
              <a:spAutoFit/>
            </a:bodyPr>
            <a:lstStyle/>
            <a:p>
              <a:r>
                <a:rPr lang="en-SG" dirty="0"/>
                <a:t>Twitter Account 2 </a:t>
              </a:r>
            </a:p>
          </p:txBody>
        </p:sp>
        <p:sp>
          <p:nvSpPr>
            <p:cNvPr id="110" name="TextBox 109">
              <a:extLst>
                <a:ext uri="{FF2B5EF4-FFF2-40B4-BE49-F238E27FC236}">
                  <a16:creationId xmlns:a16="http://schemas.microsoft.com/office/drawing/2014/main" id="{DBBD91B5-F9E3-49D4-899F-153AEEAA7FE7}"/>
                </a:ext>
              </a:extLst>
            </p:cNvPr>
            <p:cNvSpPr txBox="1"/>
            <p:nvPr/>
          </p:nvSpPr>
          <p:spPr>
            <a:xfrm>
              <a:off x="6038589" y="3588827"/>
              <a:ext cx="1297577" cy="307777"/>
            </a:xfrm>
            <a:prstGeom prst="rect">
              <a:avLst/>
            </a:prstGeom>
            <a:noFill/>
          </p:spPr>
          <p:txBody>
            <a:bodyPr wrap="square" rtlCol="0">
              <a:spAutoFit/>
            </a:bodyPr>
            <a:lstStyle/>
            <a:p>
              <a:pPr algn="ctr"/>
              <a:r>
                <a:rPr lang="en-SG" b="1" dirty="0"/>
                <a:t>Follow</a:t>
              </a:r>
            </a:p>
          </p:txBody>
        </p:sp>
        <p:sp>
          <p:nvSpPr>
            <p:cNvPr id="111" name="Oval 110">
              <a:extLst>
                <a:ext uri="{FF2B5EF4-FFF2-40B4-BE49-F238E27FC236}">
                  <a16:creationId xmlns:a16="http://schemas.microsoft.com/office/drawing/2014/main" id="{3E4FC2FE-0FB8-4D65-A63B-02F4EDAEE6D3}"/>
                </a:ext>
              </a:extLst>
            </p:cNvPr>
            <p:cNvSpPr/>
            <p:nvPr/>
          </p:nvSpPr>
          <p:spPr>
            <a:xfrm>
              <a:off x="7143752" y="4358879"/>
              <a:ext cx="679269" cy="67926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12" name="TextBox 111">
              <a:extLst>
                <a:ext uri="{FF2B5EF4-FFF2-40B4-BE49-F238E27FC236}">
                  <a16:creationId xmlns:a16="http://schemas.microsoft.com/office/drawing/2014/main" id="{11331C75-BB0B-4A4A-AC6B-18BE30A3A532}"/>
                </a:ext>
              </a:extLst>
            </p:cNvPr>
            <p:cNvSpPr txBox="1"/>
            <p:nvPr/>
          </p:nvSpPr>
          <p:spPr>
            <a:xfrm>
              <a:off x="5889716" y="4318201"/>
              <a:ext cx="1297577" cy="307777"/>
            </a:xfrm>
            <a:prstGeom prst="rect">
              <a:avLst/>
            </a:prstGeom>
            <a:noFill/>
          </p:spPr>
          <p:txBody>
            <a:bodyPr wrap="square" rtlCol="0">
              <a:spAutoFit/>
            </a:bodyPr>
            <a:lstStyle/>
            <a:p>
              <a:pPr algn="ctr"/>
              <a:r>
                <a:rPr lang="en-SG" b="1" dirty="0"/>
                <a:t>Block</a:t>
              </a:r>
            </a:p>
          </p:txBody>
        </p:sp>
        <p:cxnSp>
          <p:nvCxnSpPr>
            <p:cNvPr id="113" name="Straight Arrow Connector 112">
              <a:extLst>
                <a:ext uri="{FF2B5EF4-FFF2-40B4-BE49-F238E27FC236}">
                  <a16:creationId xmlns:a16="http://schemas.microsoft.com/office/drawing/2014/main" id="{D2FC6B42-5307-48AA-80E1-C645942A5729}"/>
                </a:ext>
              </a:extLst>
            </p:cNvPr>
            <p:cNvCxnSpPr>
              <a:cxnSpLocks/>
              <a:stCxn id="105" idx="6"/>
              <a:endCxn id="111" idx="2"/>
            </p:cNvCxnSpPr>
            <p:nvPr/>
          </p:nvCxnSpPr>
          <p:spPr>
            <a:xfrm>
              <a:off x="6229351" y="3906034"/>
              <a:ext cx="914401" cy="79248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14" name="TextBox 113">
              <a:extLst>
                <a:ext uri="{FF2B5EF4-FFF2-40B4-BE49-F238E27FC236}">
                  <a16:creationId xmlns:a16="http://schemas.microsoft.com/office/drawing/2014/main" id="{621067C1-B6F4-4BE8-93CD-13EA826FA131}"/>
                </a:ext>
              </a:extLst>
            </p:cNvPr>
            <p:cNvSpPr txBox="1"/>
            <p:nvPr/>
          </p:nvSpPr>
          <p:spPr>
            <a:xfrm>
              <a:off x="7866561" y="4379972"/>
              <a:ext cx="1297577" cy="523220"/>
            </a:xfrm>
            <a:prstGeom prst="rect">
              <a:avLst/>
            </a:prstGeom>
            <a:noFill/>
          </p:spPr>
          <p:txBody>
            <a:bodyPr wrap="square" rtlCol="0">
              <a:spAutoFit/>
            </a:bodyPr>
            <a:lstStyle/>
            <a:p>
              <a:r>
                <a:rPr lang="en-SG" dirty="0"/>
                <a:t>Twitter Account 3 </a:t>
              </a:r>
            </a:p>
          </p:txBody>
        </p:sp>
      </p:grpSp>
    </p:spTree>
    <p:extLst>
      <p:ext uri="{BB962C8B-B14F-4D97-AF65-F5344CB8AC3E}">
        <p14:creationId xmlns:p14="http://schemas.microsoft.com/office/powerpoint/2010/main" val="1812546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latin typeface="Arial" panose="020B0604020202020204" pitchFamily="34" charset="0"/>
                <a:cs typeface="Arial" panose="020B0604020202020204" pitchFamily="34" charset="0"/>
              </a:rPr>
              <a:t>Examples – Relational GCN</a:t>
            </a:r>
            <a:endParaRPr lang="en-SG" b="1" dirty="0">
              <a:solidFill>
                <a:schemeClr val="bg1"/>
              </a:solidFill>
              <a:latin typeface="Arial" panose="020B0604020202020204" pitchFamily="34" charset="0"/>
              <a:cs typeface="Arial" panose="020B0604020202020204" pitchFamily="34" charset="0"/>
            </a:endParaRPr>
          </a:p>
        </p:txBody>
      </p:sp>
      <p:sp>
        <p:nvSpPr>
          <p:cNvPr id="104" name="TextBox 103">
            <a:extLst>
              <a:ext uri="{FF2B5EF4-FFF2-40B4-BE49-F238E27FC236}">
                <a16:creationId xmlns:a16="http://schemas.microsoft.com/office/drawing/2014/main" id="{74487EA7-5F42-4B0A-8CB4-BD40DF292BD4}"/>
              </a:ext>
            </a:extLst>
          </p:cNvPr>
          <p:cNvSpPr txBox="1"/>
          <p:nvPr/>
        </p:nvSpPr>
        <p:spPr>
          <a:xfrm>
            <a:off x="475819" y="1428466"/>
            <a:ext cx="3994403" cy="923330"/>
          </a:xfrm>
          <a:prstGeom prst="rect">
            <a:avLst/>
          </a:prstGeom>
          <a:noFill/>
        </p:spPr>
        <p:txBody>
          <a:bodyPr wrap="square">
            <a:spAutoFit/>
          </a:bodyPr>
          <a:lstStyle/>
          <a:p>
            <a:pPr marL="285750" indent="-285750">
              <a:spcAft>
                <a:spcPts val="1200"/>
              </a:spcAft>
              <a:buFont typeface="Arial" panose="020B0604020202020204" pitchFamily="34" charset="0"/>
              <a:buChar char="•"/>
            </a:pPr>
            <a:r>
              <a:rPr lang="en-SG" sz="1800" dirty="0"/>
              <a:t>To solve this – we will have different weight matrix for different connections</a:t>
            </a:r>
          </a:p>
        </p:txBody>
      </p:sp>
      <p:grpSp>
        <p:nvGrpSpPr>
          <p:cNvPr id="13" name="Group 12">
            <a:extLst>
              <a:ext uri="{FF2B5EF4-FFF2-40B4-BE49-F238E27FC236}">
                <a16:creationId xmlns:a16="http://schemas.microsoft.com/office/drawing/2014/main" id="{61A91BEA-EC3D-4B13-83BD-222BFA44EB43}"/>
              </a:ext>
            </a:extLst>
          </p:cNvPr>
          <p:cNvGrpSpPr/>
          <p:nvPr/>
        </p:nvGrpSpPr>
        <p:grpSpPr>
          <a:xfrm>
            <a:off x="4595690" y="1442617"/>
            <a:ext cx="4568448" cy="1471749"/>
            <a:chOff x="4595690" y="3566399"/>
            <a:chExt cx="4568448" cy="1471749"/>
          </a:xfrm>
        </p:grpSpPr>
        <p:sp>
          <p:nvSpPr>
            <p:cNvPr id="105" name="Oval 104">
              <a:extLst>
                <a:ext uri="{FF2B5EF4-FFF2-40B4-BE49-F238E27FC236}">
                  <a16:creationId xmlns:a16="http://schemas.microsoft.com/office/drawing/2014/main" id="{75F1C186-DE70-45AD-A6E8-C6E63FC62FE7}"/>
                </a:ext>
              </a:extLst>
            </p:cNvPr>
            <p:cNvSpPr/>
            <p:nvPr/>
          </p:nvSpPr>
          <p:spPr>
            <a:xfrm>
              <a:off x="5550082" y="3566399"/>
              <a:ext cx="679269" cy="67926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06" name="Oval 105">
              <a:extLst>
                <a:ext uri="{FF2B5EF4-FFF2-40B4-BE49-F238E27FC236}">
                  <a16:creationId xmlns:a16="http://schemas.microsoft.com/office/drawing/2014/main" id="{4159D43A-2334-430D-A6C2-644DC670AE94}"/>
                </a:ext>
              </a:extLst>
            </p:cNvPr>
            <p:cNvSpPr/>
            <p:nvPr/>
          </p:nvSpPr>
          <p:spPr>
            <a:xfrm>
              <a:off x="7143752" y="3566399"/>
              <a:ext cx="679269" cy="67926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107" name="Straight Arrow Connector 106">
              <a:extLst>
                <a:ext uri="{FF2B5EF4-FFF2-40B4-BE49-F238E27FC236}">
                  <a16:creationId xmlns:a16="http://schemas.microsoft.com/office/drawing/2014/main" id="{756D2C84-6BCB-4416-8A8E-58B8EAE930ED}"/>
                </a:ext>
              </a:extLst>
            </p:cNvPr>
            <p:cNvCxnSpPr>
              <a:stCxn id="105" idx="6"/>
              <a:endCxn id="106" idx="2"/>
            </p:cNvCxnSpPr>
            <p:nvPr/>
          </p:nvCxnSpPr>
          <p:spPr>
            <a:xfrm>
              <a:off x="6229351" y="3906034"/>
              <a:ext cx="914401"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08" name="TextBox 107">
              <a:extLst>
                <a:ext uri="{FF2B5EF4-FFF2-40B4-BE49-F238E27FC236}">
                  <a16:creationId xmlns:a16="http://schemas.microsoft.com/office/drawing/2014/main" id="{3E4035E0-27B5-4E2E-AF0A-DC18ED177A37}"/>
                </a:ext>
              </a:extLst>
            </p:cNvPr>
            <p:cNvSpPr txBox="1"/>
            <p:nvPr/>
          </p:nvSpPr>
          <p:spPr>
            <a:xfrm>
              <a:off x="4595690" y="3634994"/>
              <a:ext cx="1297577" cy="523220"/>
            </a:xfrm>
            <a:prstGeom prst="rect">
              <a:avLst/>
            </a:prstGeom>
            <a:noFill/>
          </p:spPr>
          <p:txBody>
            <a:bodyPr wrap="square" rtlCol="0">
              <a:spAutoFit/>
            </a:bodyPr>
            <a:lstStyle/>
            <a:p>
              <a:r>
                <a:rPr lang="en-SG" dirty="0"/>
                <a:t>Twitter Account 1 </a:t>
              </a:r>
            </a:p>
          </p:txBody>
        </p:sp>
        <p:sp>
          <p:nvSpPr>
            <p:cNvPr id="109" name="TextBox 108">
              <a:extLst>
                <a:ext uri="{FF2B5EF4-FFF2-40B4-BE49-F238E27FC236}">
                  <a16:creationId xmlns:a16="http://schemas.microsoft.com/office/drawing/2014/main" id="{139784E2-7366-4C89-BFEF-B09D58DCA095}"/>
                </a:ext>
              </a:extLst>
            </p:cNvPr>
            <p:cNvSpPr txBox="1"/>
            <p:nvPr/>
          </p:nvSpPr>
          <p:spPr>
            <a:xfrm>
              <a:off x="7866561" y="3644423"/>
              <a:ext cx="1297577" cy="523220"/>
            </a:xfrm>
            <a:prstGeom prst="rect">
              <a:avLst/>
            </a:prstGeom>
            <a:noFill/>
          </p:spPr>
          <p:txBody>
            <a:bodyPr wrap="square" rtlCol="0">
              <a:spAutoFit/>
            </a:bodyPr>
            <a:lstStyle/>
            <a:p>
              <a:r>
                <a:rPr lang="en-SG" dirty="0"/>
                <a:t>Twitter Account 2 </a:t>
              </a:r>
            </a:p>
          </p:txBody>
        </p:sp>
        <p:sp>
          <p:nvSpPr>
            <p:cNvPr id="110" name="TextBox 109">
              <a:extLst>
                <a:ext uri="{FF2B5EF4-FFF2-40B4-BE49-F238E27FC236}">
                  <a16:creationId xmlns:a16="http://schemas.microsoft.com/office/drawing/2014/main" id="{DBBD91B5-F9E3-49D4-899F-153AEEAA7FE7}"/>
                </a:ext>
              </a:extLst>
            </p:cNvPr>
            <p:cNvSpPr txBox="1"/>
            <p:nvPr/>
          </p:nvSpPr>
          <p:spPr>
            <a:xfrm>
              <a:off x="6038589" y="3588827"/>
              <a:ext cx="1297577" cy="307777"/>
            </a:xfrm>
            <a:prstGeom prst="rect">
              <a:avLst/>
            </a:prstGeom>
            <a:noFill/>
          </p:spPr>
          <p:txBody>
            <a:bodyPr wrap="square" rtlCol="0">
              <a:spAutoFit/>
            </a:bodyPr>
            <a:lstStyle/>
            <a:p>
              <a:pPr algn="ctr"/>
              <a:r>
                <a:rPr lang="en-SG" b="1" dirty="0"/>
                <a:t>Follow</a:t>
              </a:r>
            </a:p>
          </p:txBody>
        </p:sp>
        <p:sp>
          <p:nvSpPr>
            <p:cNvPr id="111" name="Oval 110">
              <a:extLst>
                <a:ext uri="{FF2B5EF4-FFF2-40B4-BE49-F238E27FC236}">
                  <a16:creationId xmlns:a16="http://schemas.microsoft.com/office/drawing/2014/main" id="{3E4FC2FE-0FB8-4D65-A63B-02F4EDAEE6D3}"/>
                </a:ext>
              </a:extLst>
            </p:cNvPr>
            <p:cNvSpPr/>
            <p:nvPr/>
          </p:nvSpPr>
          <p:spPr>
            <a:xfrm>
              <a:off x="7143752" y="4358879"/>
              <a:ext cx="679269" cy="67926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12" name="TextBox 111">
              <a:extLst>
                <a:ext uri="{FF2B5EF4-FFF2-40B4-BE49-F238E27FC236}">
                  <a16:creationId xmlns:a16="http://schemas.microsoft.com/office/drawing/2014/main" id="{11331C75-BB0B-4A4A-AC6B-18BE30A3A532}"/>
                </a:ext>
              </a:extLst>
            </p:cNvPr>
            <p:cNvSpPr txBox="1"/>
            <p:nvPr/>
          </p:nvSpPr>
          <p:spPr>
            <a:xfrm>
              <a:off x="5889716" y="4318201"/>
              <a:ext cx="1297577" cy="307777"/>
            </a:xfrm>
            <a:prstGeom prst="rect">
              <a:avLst/>
            </a:prstGeom>
            <a:noFill/>
          </p:spPr>
          <p:txBody>
            <a:bodyPr wrap="square" rtlCol="0">
              <a:spAutoFit/>
            </a:bodyPr>
            <a:lstStyle/>
            <a:p>
              <a:pPr algn="ctr"/>
              <a:r>
                <a:rPr lang="en-SG" b="1" dirty="0"/>
                <a:t>Block</a:t>
              </a:r>
            </a:p>
          </p:txBody>
        </p:sp>
        <p:cxnSp>
          <p:nvCxnSpPr>
            <p:cNvPr id="113" name="Straight Arrow Connector 112">
              <a:extLst>
                <a:ext uri="{FF2B5EF4-FFF2-40B4-BE49-F238E27FC236}">
                  <a16:creationId xmlns:a16="http://schemas.microsoft.com/office/drawing/2014/main" id="{D2FC6B42-5307-48AA-80E1-C645942A5729}"/>
                </a:ext>
              </a:extLst>
            </p:cNvPr>
            <p:cNvCxnSpPr>
              <a:cxnSpLocks/>
              <a:stCxn id="105" idx="6"/>
              <a:endCxn id="111" idx="2"/>
            </p:cNvCxnSpPr>
            <p:nvPr/>
          </p:nvCxnSpPr>
          <p:spPr>
            <a:xfrm>
              <a:off x="6229351" y="3906034"/>
              <a:ext cx="914401" cy="79248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14" name="TextBox 113">
              <a:extLst>
                <a:ext uri="{FF2B5EF4-FFF2-40B4-BE49-F238E27FC236}">
                  <a16:creationId xmlns:a16="http://schemas.microsoft.com/office/drawing/2014/main" id="{621067C1-B6F4-4BE8-93CD-13EA826FA131}"/>
                </a:ext>
              </a:extLst>
            </p:cNvPr>
            <p:cNvSpPr txBox="1"/>
            <p:nvPr/>
          </p:nvSpPr>
          <p:spPr>
            <a:xfrm>
              <a:off x="7866561" y="4379972"/>
              <a:ext cx="1297577" cy="523220"/>
            </a:xfrm>
            <a:prstGeom prst="rect">
              <a:avLst/>
            </a:prstGeom>
            <a:noFill/>
          </p:spPr>
          <p:txBody>
            <a:bodyPr wrap="square" rtlCol="0">
              <a:spAutoFit/>
            </a:bodyPr>
            <a:lstStyle/>
            <a:p>
              <a:r>
                <a:rPr lang="en-SG" dirty="0"/>
                <a:t>Twitter Account 3 </a:t>
              </a:r>
            </a:p>
          </p:txBody>
        </p:sp>
      </p:gr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CCA4D4FE-3008-4C41-B9F3-DCCC2D88594D}"/>
                  </a:ext>
                </a:extLst>
              </p:cNvPr>
              <p:cNvSpPr txBox="1"/>
              <p:nvPr/>
            </p:nvSpPr>
            <p:spPr>
              <a:xfrm>
                <a:off x="993069" y="3109069"/>
                <a:ext cx="5693482" cy="115371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SG" sz="2800" i="1" smtClean="0">
                              <a:latin typeface="Cambria Math" panose="02040503050406030204" pitchFamily="18" charset="0"/>
                            </a:rPr>
                          </m:ctrlPr>
                        </m:sSubSupPr>
                        <m:e>
                          <m:r>
                            <a:rPr lang="en-SG" sz="2800" b="0" i="1" smtClean="0">
                              <a:latin typeface="Cambria Math" panose="02040503050406030204" pitchFamily="18" charset="0"/>
                            </a:rPr>
                            <m:t>h</m:t>
                          </m:r>
                        </m:e>
                        <m:sub>
                          <m:r>
                            <a:rPr lang="en-SG" sz="2800" b="0" i="1" smtClean="0">
                              <a:latin typeface="Cambria Math" panose="02040503050406030204" pitchFamily="18" charset="0"/>
                            </a:rPr>
                            <m:t>𝑖</m:t>
                          </m:r>
                        </m:sub>
                        <m:sup>
                          <m:r>
                            <a:rPr lang="en-SG" sz="2800" b="0" i="1" smtClean="0">
                              <a:latin typeface="Cambria Math" panose="02040503050406030204" pitchFamily="18" charset="0"/>
                            </a:rPr>
                            <m:t>𝑙</m:t>
                          </m:r>
                          <m:r>
                            <a:rPr lang="en-SG" sz="2800" b="0" i="1" smtClean="0">
                              <a:latin typeface="Cambria Math" panose="02040503050406030204" pitchFamily="18" charset="0"/>
                            </a:rPr>
                            <m:t>+1</m:t>
                          </m:r>
                        </m:sup>
                      </m:sSubSup>
                      <m:r>
                        <a:rPr lang="en-SG" sz="2800" b="0" i="1" smtClean="0">
                          <a:latin typeface="Cambria Math" panose="02040503050406030204" pitchFamily="18" charset="0"/>
                        </a:rPr>
                        <m:t>=</m:t>
                      </m:r>
                      <m:r>
                        <a:rPr lang="en-SG" sz="2800" b="0" i="1" smtClean="0">
                          <a:latin typeface="Cambria Math" panose="02040503050406030204" pitchFamily="18" charset="0"/>
                          <a:ea typeface="Cambria Math" panose="02040503050406030204" pitchFamily="18" charset="0"/>
                        </a:rPr>
                        <m:t>𝜎</m:t>
                      </m:r>
                      <m:d>
                        <m:dPr>
                          <m:ctrlPr>
                            <a:rPr lang="en-SG" sz="2800" b="0" i="1" smtClean="0">
                              <a:latin typeface="Cambria Math" panose="02040503050406030204" pitchFamily="18" charset="0"/>
                              <a:ea typeface="Cambria Math" panose="02040503050406030204" pitchFamily="18" charset="0"/>
                            </a:rPr>
                          </m:ctrlPr>
                        </m:dPr>
                        <m:e>
                          <m:sSubSup>
                            <m:sSubSupPr>
                              <m:ctrlPr>
                                <a:rPr lang="en-SG" sz="2800" i="1">
                                  <a:latin typeface="Cambria Math" panose="02040503050406030204" pitchFamily="18" charset="0"/>
                                  <a:ea typeface="Cambria Math" panose="02040503050406030204" pitchFamily="18" charset="0"/>
                                </a:rPr>
                              </m:ctrlPr>
                            </m:sSubSupPr>
                            <m:e>
                              <m:r>
                                <a:rPr lang="en-SG" sz="2800" b="0" i="1" smtClean="0">
                                  <a:latin typeface="Cambria Math" panose="02040503050406030204" pitchFamily="18" charset="0"/>
                                  <a:ea typeface="Cambria Math" panose="02040503050406030204" pitchFamily="18" charset="0"/>
                                </a:rPr>
                                <m:t>𝑊</m:t>
                              </m:r>
                            </m:e>
                            <m:sub>
                              <m:r>
                                <a:rPr lang="en-SG" sz="2800" b="0" i="1" smtClean="0">
                                  <a:latin typeface="Cambria Math" panose="02040503050406030204" pitchFamily="18" charset="0"/>
                                  <a:ea typeface="Cambria Math" panose="02040503050406030204" pitchFamily="18" charset="0"/>
                                </a:rPr>
                                <m:t>0</m:t>
                              </m:r>
                            </m:sub>
                            <m:sup>
                              <m:r>
                                <a:rPr lang="en-SG" sz="2800" i="1">
                                  <a:latin typeface="Cambria Math" panose="02040503050406030204" pitchFamily="18" charset="0"/>
                                  <a:ea typeface="Cambria Math" panose="02040503050406030204" pitchFamily="18" charset="0"/>
                                </a:rPr>
                                <m:t>𝑙</m:t>
                              </m:r>
                            </m:sup>
                          </m:sSubSup>
                          <m:sSubSup>
                            <m:sSubSupPr>
                              <m:ctrlPr>
                                <a:rPr lang="en-SG" sz="2800" i="1">
                                  <a:latin typeface="Cambria Math" panose="02040503050406030204" pitchFamily="18" charset="0"/>
                                  <a:ea typeface="Cambria Math" panose="02040503050406030204" pitchFamily="18" charset="0"/>
                                </a:rPr>
                              </m:ctrlPr>
                            </m:sSubSupPr>
                            <m:e>
                              <m:r>
                                <a:rPr lang="en-SG" sz="2800" i="1">
                                  <a:latin typeface="Cambria Math" panose="02040503050406030204" pitchFamily="18" charset="0"/>
                                  <a:ea typeface="Cambria Math" panose="02040503050406030204" pitchFamily="18" charset="0"/>
                                </a:rPr>
                                <m:t>h</m:t>
                              </m:r>
                            </m:e>
                            <m:sub>
                              <m:r>
                                <a:rPr lang="en-SG" sz="2800" b="0" i="1" smtClean="0">
                                  <a:latin typeface="Cambria Math" panose="02040503050406030204" pitchFamily="18" charset="0"/>
                                  <a:ea typeface="Cambria Math" panose="02040503050406030204" pitchFamily="18" charset="0"/>
                                </a:rPr>
                                <m:t>𝑖</m:t>
                              </m:r>
                            </m:sub>
                            <m:sup>
                              <m:r>
                                <a:rPr lang="en-SG" sz="2800" i="1">
                                  <a:latin typeface="Cambria Math" panose="02040503050406030204" pitchFamily="18" charset="0"/>
                                  <a:ea typeface="Cambria Math" panose="02040503050406030204" pitchFamily="18" charset="0"/>
                                </a:rPr>
                                <m:t>𝑙</m:t>
                              </m:r>
                            </m:sup>
                          </m:sSubSup>
                          <m:r>
                            <a:rPr lang="en-SG" sz="2800" b="0" i="1" smtClean="0">
                              <a:latin typeface="Cambria Math" panose="02040503050406030204" pitchFamily="18" charset="0"/>
                              <a:ea typeface="Cambria Math" panose="02040503050406030204" pitchFamily="18" charset="0"/>
                            </a:rPr>
                            <m:t>+</m:t>
                          </m:r>
                          <m:nary>
                            <m:naryPr>
                              <m:chr m:val="∑"/>
                              <m:supHide m:val="on"/>
                              <m:ctrlPr>
                                <a:rPr lang="en-SG" sz="2800" i="1">
                                  <a:latin typeface="Cambria Math" panose="02040503050406030204" pitchFamily="18" charset="0"/>
                                  <a:ea typeface="Cambria Math" panose="02040503050406030204" pitchFamily="18" charset="0"/>
                                </a:rPr>
                              </m:ctrlPr>
                            </m:naryPr>
                            <m:sub>
                              <m:r>
                                <a:rPr lang="en-SG" sz="2800" b="0" i="1" smtClean="0">
                                  <a:latin typeface="Cambria Math" panose="02040503050406030204" pitchFamily="18" charset="0"/>
                                  <a:ea typeface="Cambria Math" panose="02040503050406030204" pitchFamily="18" charset="0"/>
                                </a:rPr>
                                <m:t>𝑟</m:t>
                              </m:r>
                              <m:r>
                                <a:rPr lang="en-SG" sz="2800" i="1">
                                  <a:latin typeface="Cambria Math" panose="02040503050406030204" pitchFamily="18" charset="0"/>
                                  <a:ea typeface="Cambria Math" panose="02040503050406030204" pitchFamily="18" charset="0"/>
                                </a:rPr>
                                <m:t>∈</m:t>
                              </m:r>
                              <m:r>
                                <a:rPr lang="en-SG" sz="2800" b="0" i="1" smtClean="0">
                                  <a:latin typeface="Cambria Math" panose="02040503050406030204" pitchFamily="18" charset="0"/>
                                  <a:ea typeface="Cambria Math" panose="02040503050406030204" pitchFamily="18" charset="0"/>
                                </a:rPr>
                                <m:t>𝑅</m:t>
                              </m:r>
                            </m:sub>
                            <m:sup/>
                            <m:e>
                              <m:nary>
                                <m:naryPr>
                                  <m:chr m:val="∑"/>
                                  <m:supHide m:val="on"/>
                                  <m:ctrlPr>
                                    <a:rPr lang="en-SG" sz="2800" i="1">
                                      <a:latin typeface="Cambria Math" panose="02040503050406030204" pitchFamily="18" charset="0"/>
                                      <a:ea typeface="Cambria Math" panose="02040503050406030204" pitchFamily="18" charset="0"/>
                                    </a:rPr>
                                  </m:ctrlPr>
                                </m:naryPr>
                                <m:sub>
                                  <m:r>
                                    <m:rPr>
                                      <m:brk m:alnAt="7"/>
                                    </m:rPr>
                                    <a:rPr lang="en-SG" sz="2800" i="1">
                                      <a:latin typeface="Cambria Math" panose="02040503050406030204" pitchFamily="18" charset="0"/>
                                      <a:ea typeface="Cambria Math" panose="02040503050406030204" pitchFamily="18" charset="0"/>
                                    </a:rPr>
                                    <m:t>𝑗</m:t>
                                  </m:r>
                                  <m:r>
                                    <a:rPr lang="en-SG" sz="2800" i="1">
                                      <a:latin typeface="Cambria Math" panose="02040503050406030204" pitchFamily="18" charset="0"/>
                                      <a:ea typeface="Cambria Math" panose="02040503050406030204" pitchFamily="18" charset="0"/>
                                    </a:rPr>
                                    <m:t>∈</m:t>
                                  </m:r>
                                  <m:sSubSup>
                                    <m:sSubSupPr>
                                      <m:ctrlPr>
                                        <a:rPr lang="en-SG" sz="2800" i="1" smtClean="0">
                                          <a:latin typeface="Cambria Math" panose="02040503050406030204" pitchFamily="18" charset="0"/>
                                          <a:ea typeface="Cambria Math" panose="02040503050406030204" pitchFamily="18" charset="0"/>
                                        </a:rPr>
                                      </m:ctrlPr>
                                    </m:sSubSupPr>
                                    <m:e>
                                      <m:r>
                                        <a:rPr lang="en-SG" sz="2800" b="0" i="1" smtClean="0">
                                          <a:latin typeface="Cambria Math" panose="02040503050406030204" pitchFamily="18" charset="0"/>
                                          <a:ea typeface="Cambria Math" panose="02040503050406030204" pitchFamily="18" charset="0"/>
                                        </a:rPr>
                                        <m:t>𝑁</m:t>
                                      </m:r>
                                    </m:e>
                                    <m:sub>
                                      <m:r>
                                        <a:rPr lang="en-SG" sz="2800" b="0" i="1" smtClean="0">
                                          <a:latin typeface="Cambria Math" panose="02040503050406030204" pitchFamily="18" charset="0"/>
                                          <a:ea typeface="Cambria Math" panose="02040503050406030204" pitchFamily="18" charset="0"/>
                                        </a:rPr>
                                        <m:t>𝑖</m:t>
                                      </m:r>
                                    </m:sub>
                                    <m:sup>
                                      <m:r>
                                        <a:rPr lang="en-SG" sz="2800" b="0" i="1" smtClean="0">
                                          <a:latin typeface="Cambria Math" panose="02040503050406030204" pitchFamily="18" charset="0"/>
                                          <a:ea typeface="Cambria Math" panose="02040503050406030204" pitchFamily="18" charset="0"/>
                                        </a:rPr>
                                        <m:t>𝑟</m:t>
                                      </m:r>
                                    </m:sup>
                                  </m:sSubSup>
                                </m:sub>
                                <m:sup/>
                                <m:e>
                                  <m:f>
                                    <m:fPr>
                                      <m:ctrlPr>
                                        <a:rPr lang="en-SG" sz="2800" i="1">
                                          <a:latin typeface="Cambria Math" panose="02040503050406030204" pitchFamily="18" charset="0"/>
                                          <a:ea typeface="Cambria Math" panose="02040503050406030204" pitchFamily="18" charset="0"/>
                                        </a:rPr>
                                      </m:ctrlPr>
                                    </m:fPr>
                                    <m:num>
                                      <m:r>
                                        <a:rPr lang="en-SG" sz="2800" i="1">
                                          <a:latin typeface="Cambria Math" panose="02040503050406030204" pitchFamily="18" charset="0"/>
                                          <a:ea typeface="Cambria Math" panose="02040503050406030204" pitchFamily="18" charset="0"/>
                                        </a:rPr>
                                        <m:t>1</m:t>
                                      </m:r>
                                    </m:num>
                                    <m:den>
                                      <m:sSub>
                                        <m:sSubPr>
                                          <m:ctrlPr>
                                            <a:rPr lang="en-SG" sz="2800" i="1">
                                              <a:latin typeface="Cambria Math" panose="02040503050406030204" pitchFamily="18" charset="0"/>
                                              <a:ea typeface="Cambria Math" panose="02040503050406030204" pitchFamily="18" charset="0"/>
                                            </a:rPr>
                                          </m:ctrlPr>
                                        </m:sSubPr>
                                        <m:e>
                                          <m:r>
                                            <a:rPr lang="en-SG" sz="2800" i="1">
                                              <a:latin typeface="Cambria Math" panose="02040503050406030204" pitchFamily="18" charset="0"/>
                                              <a:ea typeface="Cambria Math" panose="02040503050406030204" pitchFamily="18" charset="0"/>
                                            </a:rPr>
                                            <m:t>𝑐</m:t>
                                          </m:r>
                                        </m:e>
                                        <m:sub>
                                          <m:r>
                                            <a:rPr lang="en-SG" sz="2800" i="1">
                                              <a:latin typeface="Cambria Math" panose="02040503050406030204" pitchFamily="18" charset="0"/>
                                              <a:ea typeface="Cambria Math" panose="02040503050406030204" pitchFamily="18" charset="0"/>
                                            </a:rPr>
                                            <m:t>𝑖</m:t>
                                          </m:r>
                                          <m:r>
                                            <a:rPr lang="en-SG" sz="2800" b="0" i="1" smtClean="0">
                                              <a:latin typeface="Cambria Math" panose="02040503050406030204" pitchFamily="18" charset="0"/>
                                              <a:ea typeface="Cambria Math" panose="02040503050406030204" pitchFamily="18" charset="0"/>
                                            </a:rPr>
                                            <m:t>𝑟</m:t>
                                          </m:r>
                                        </m:sub>
                                      </m:sSub>
                                    </m:den>
                                  </m:f>
                                  <m:sSubSup>
                                    <m:sSubSupPr>
                                      <m:ctrlPr>
                                        <a:rPr lang="en-SG" sz="2800" i="1">
                                          <a:latin typeface="Cambria Math" panose="02040503050406030204" pitchFamily="18" charset="0"/>
                                          <a:ea typeface="Cambria Math" panose="02040503050406030204" pitchFamily="18" charset="0"/>
                                        </a:rPr>
                                      </m:ctrlPr>
                                    </m:sSubSupPr>
                                    <m:e>
                                      <m:r>
                                        <a:rPr lang="en-SG" sz="2800" i="1">
                                          <a:latin typeface="Cambria Math" panose="02040503050406030204" pitchFamily="18" charset="0"/>
                                          <a:ea typeface="Cambria Math" panose="02040503050406030204" pitchFamily="18" charset="0"/>
                                        </a:rPr>
                                        <m:t>𝑊</m:t>
                                      </m:r>
                                    </m:e>
                                    <m:sub>
                                      <m:r>
                                        <a:rPr lang="en-SG" sz="2800" i="1">
                                          <a:latin typeface="Cambria Math" panose="02040503050406030204" pitchFamily="18" charset="0"/>
                                          <a:ea typeface="Cambria Math" panose="02040503050406030204" pitchFamily="18" charset="0"/>
                                        </a:rPr>
                                        <m:t>𝑟</m:t>
                                      </m:r>
                                    </m:sub>
                                    <m:sup>
                                      <m:r>
                                        <a:rPr lang="en-SG" sz="2800" i="1">
                                          <a:latin typeface="Cambria Math" panose="02040503050406030204" pitchFamily="18" charset="0"/>
                                          <a:ea typeface="Cambria Math" panose="02040503050406030204" pitchFamily="18" charset="0"/>
                                        </a:rPr>
                                        <m:t>𝑙</m:t>
                                      </m:r>
                                    </m:sup>
                                  </m:sSubSup>
                                  <m:sSubSup>
                                    <m:sSubSupPr>
                                      <m:ctrlPr>
                                        <a:rPr lang="en-SG" sz="2800" i="1">
                                          <a:latin typeface="Cambria Math" panose="02040503050406030204" pitchFamily="18" charset="0"/>
                                          <a:ea typeface="Cambria Math" panose="02040503050406030204" pitchFamily="18" charset="0"/>
                                        </a:rPr>
                                      </m:ctrlPr>
                                    </m:sSubSupPr>
                                    <m:e>
                                      <m:r>
                                        <a:rPr lang="en-SG" sz="2800" i="1">
                                          <a:latin typeface="Cambria Math" panose="02040503050406030204" pitchFamily="18" charset="0"/>
                                          <a:ea typeface="Cambria Math" panose="02040503050406030204" pitchFamily="18" charset="0"/>
                                        </a:rPr>
                                        <m:t>h</m:t>
                                      </m:r>
                                    </m:e>
                                    <m:sub>
                                      <m:r>
                                        <a:rPr lang="en-SG" sz="2800" i="1">
                                          <a:latin typeface="Cambria Math" panose="02040503050406030204" pitchFamily="18" charset="0"/>
                                          <a:ea typeface="Cambria Math" panose="02040503050406030204" pitchFamily="18" charset="0"/>
                                        </a:rPr>
                                        <m:t>𝑗</m:t>
                                      </m:r>
                                    </m:sub>
                                    <m:sup>
                                      <m:r>
                                        <a:rPr lang="en-SG" sz="2800" i="1">
                                          <a:latin typeface="Cambria Math" panose="02040503050406030204" pitchFamily="18" charset="0"/>
                                          <a:ea typeface="Cambria Math" panose="02040503050406030204" pitchFamily="18" charset="0"/>
                                        </a:rPr>
                                        <m:t>𝑙</m:t>
                                      </m:r>
                                    </m:sup>
                                  </m:sSubSup>
                                </m:e>
                              </m:nary>
                            </m:e>
                          </m:nary>
                        </m:e>
                      </m:d>
                    </m:oMath>
                  </m:oMathPara>
                </a14:m>
                <a:endParaRPr lang="en-SG" sz="2800" dirty="0"/>
              </a:p>
            </p:txBody>
          </p:sp>
        </mc:Choice>
        <mc:Fallback xmlns="">
          <p:sp>
            <p:nvSpPr>
              <p:cNvPr id="26" name="TextBox 25">
                <a:extLst>
                  <a:ext uri="{FF2B5EF4-FFF2-40B4-BE49-F238E27FC236}">
                    <a16:creationId xmlns:a16="http://schemas.microsoft.com/office/drawing/2014/main" id="{CCA4D4FE-3008-4C41-B9F3-DCCC2D88594D}"/>
                  </a:ext>
                </a:extLst>
              </p:cNvPr>
              <p:cNvSpPr txBox="1">
                <a:spLocks noRot="1" noChangeAspect="1" noMove="1" noResize="1" noEditPoints="1" noAdjustHandles="1" noChangeArrowheads="1" noChangeShapeType="1" noTextEdit="1"/>
              </p:cNvSpPr>
              <p:nvPr/>
            </p:nvSpPr>
            <p:spPr>
              <a:xfrm>
                <a:off x="993069" y="3109069"/>
                <a:ext cx="5693482" cy="1153714"/>
              </a:xfrm>
              <a:prstGeom prst="rect">
                <a:avLst/>
              </a:prstGeom>
              <a:blipFill>
                <a:blip r:embed="rId3"/>
                <a:stretch>
                  <a:fillRect/>
                </a:stretch>
              </a:blipFill>
            </p:spPr>
            <p:txBody>
              <a:bodyPr/>
              <a:lstStyle/>
              <a:p>
                <a:r>
                  <a:rPr lang="en-SG">
                    <a:noFill/>
                  </a:rPr>
                  <a:t> </a:t>
                </a:r>
              </a:p>
            </p:txBody>
          </p:sp>
        </mc:Fallback>
      </mc:AlternateContent>
      <p:sp>
        <p:nvSpPr>
          <p:cNvPr id="5" name="Rectangle 4">
            <a:extLst>
              <a:ext uri="{FF2B5EF4-FFF2-40B4-BE49-F238E27FC236}">
                <a16:creationId xmlns:a16="http://schemas.microsoft.com/office/drawing/2014/main" id="{E0B1F48A-B824-4DD3-9B68-BBFD3EE794DD}"/>
              </a:ext>
            </a:extLst>
          </p:cNvPr>
          <p:cNvSpPr/>
          <p:nvPr/>
        </p:nvSpPr>
        <p:spPr>
          <a:xfrm>
            <a:off x="3831771" y="2914366"/>
            <a:ext cx="1297577" cy="1439920"/>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8" name="Rectangle 27">
            <a:extLst>
              <a:ext uri="{FF2B5EF4-FFF2-40B4-BE49-F238E27FC236}">
                <a16:creationId xmlns:a16="http://schemas.microsoft.com/office/drawing/2014/main" id="{2D02F6FF-3D4D-42DC-91D9-3C82004C9C8F}"/>
              </a:ext>
            </a:extLst>
          </p:cNvPr>
          <p:cNvSpPr/>
          <p:nvPr/>
        </p:nvSpPr>
        <p:spPr>
          <a:xfrm>
            <a:off x="5518788" y="2914366"/>
            <a:ext cx="519802" cy="1439920"/>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9" name="TextBox 28">
            <a:extLst>
              <a:ext uri="{FF2B5EF4-FFF2-40B4-BE49-F238E27FC236}">
                <a16:creationId xmlns:a16="http://schemas.microsoft.com/office/drawing/2014/main" id="{C617DC7A-C565-45F9-B034-5797F0FAAB24}"/>
              </a:ext>
            </a:extLst>
          </p:cNvPr>
          <p:cNvSpPr txBox="1"/>
          <p:nvPr/>
        </p:nvSpPr>
        <p:spPr>
          <a:xfrm>
            <a:off x="4760883" y="4538978"/>
            <a:ext cx="3555241" cy="584775"/>
          </a:xfrm>
          <a:prstGeom prst="rect">
            <a:avLst/>
          </a:prstGeom>
          <a:noFill/>
        </p:spPr>
        <p:txBody>
          <a:bodyPr wrap="square" rtlCol="0">
            <a:spAutoFit/>
          </a:bodyPr>
          <a:lstStyle/>
          <a:p>
            <a:r>
              <a:rPr lang="en-US" sz="1600" dirty="0"/>
              <a:t>Each relation type has a projection matrix</a:t>
            </a:r>
            <a:endParaRPr lang="en-SG" sz="1600" dirty="0"/>
          </a:p>
        </p:txBody>
      </p:sp>
    </p:spTree>
    <p:extLst>
      <p:ext uri="{BB962C8B-B14F-4D97-AF65-F5344CB8AC3E}">
        <p14:creationId xmlns:p14="http://schemas.microsoft.com/office/powerpoint/2010/main" val="2852666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5" grpId="0" animBg="1"/>
      <p:bldP spid="28" grpId="0" animBg="1"/>
      <p:bldP spid="29"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latin typeface="Arial" panose="020B0604020202020204" pitchFamily="34" charset="0"/>
                <a:cs typeface="Arial" panose="020B0604020202020204" pitchFamily="34" charset="0"/>
              </a:rPr>
              <a:t>Examples – Relational GCN</a:t>
            </a:r>
            <a:endParaRPr lang="en-SG" b="1" dirty="0">
              <a:solidFill>
                <a:schemeClr val="bg1"/>
              </a:solidFill>
              <a:latin typeface="Arial" panose="020B0604020202020204" pitchFamily="34" charset="0"/>
              <a:cs typeface="Arial" panose="020B0604020202020204" pitchFamily="34" charset="0"/>
            </a:endParaRPr>
          </a:p>
        </p:txBody>
      </p:sp>
      <p:sp>
        <p:nvSpPr>
          <p:cNvPr id="104" name="TextBox 103">
            <a:extLst>
              <a:ext uri="{FF2B5EF4-FFF2-40B4-BE49-F238E27FC236}">
                <a16:creationId xmlns:a16="http://schemas.microsoft.com/office/drawing/2014/main" id="{74487EA7-5F42-4B0A-8CB4-BD40DF292BD4}"/>
              </a:ext>
            </a:extLst>
          </p:cNvPr>
          <p:cNvSpPr txBox="1"/>
          <p:nvPr/>
        </p:nvSpPr>
        <p:spPr>
          <a:xfrm>
            <a:off x="475819" y="1428466"/>
            <a:ext cx="3994403" cy="923330"/>
          </a:xfrm>
          <a:prstGeom prst="rect">
            <a:avLst/>
          </a:prstGeom>
          <a:noFill/>
        </p:spPr>
        <p:txBody>
          <a:bodyPr wrap="square">
            <a:spAutoFit/>
          </a:bodyPr>
          <a:lstStyle/>
          <a:p>
            <a:pPr marL="285750" indent="-285750">
              <a:spcAft>
                <a:spcPts val="1200"/>
              </a:spcAft>
              <a:buFont typeface="Arial" panose="020B0604020202020204" pitchFamily="34" charset="0"/>
              <a:buChar char="•"/>
            </a:pPr>
            <a:r>
              <a:rPr lang="en-SG" sz="1800" dirty="0"/>
              <a:t>To solve this – we will have different weight matrix for different connections</a:t>
            </a:r>
          </a:p>
        </p:txBody>
      </p:sp>
      <p:grpSp>
        <p:nvGrpSpPr>
          <p:cNvPr id="13" name="Group 12">
            <a:extLst>
              <a:ext uri="{FF2B5EF4-FFF2-40B4-BE49-F238E27FC236}">
                <a16:creationId xmlns:a16="http://schemas.microsoft.com/office/drawing/2014/main" id="{61A91BEA-EC3D-4B13-83BD-222BFA44EB43}"/>
              </a:ext>
            </a:extLst>
          </p:cNvPr>
          <p:cNvGrpSpPr/>
          <p:nvPr/>
        </p:nvGrpSpPr>
        <p:grpSpPr>
          <a:xfrm>
            <a:off x="4595690" y="1442617"/>
            <a:ext cx="4568448" cy="1471749"/>
            <a:chOff x="4595690" y="3566399"/>
            <a:chExt cx="4568448" cy="1471749"/>
          </a:xfrm>
        </p:grpSpPr>
        <p:sp>
          <p:nvSpPr>
            <p:cNvPr id="105" name="Oval 104">
              <a:extLst>
                <a:ext uri="{FF2B5EF4-FFF2-40B4-BE49-F238E27FC236}">
                  <a16:creationId xmlns:a16="http://schemas.microsoft.com/office/drawing/2014/main" id="{75F1C186-DE70-45AD-A6E8-C6E63FC62FE7}"/>
                </a:ext>
              </a:extLst>
            </p:cNvPr>
            <p:cNvSpPr/>
            <p:nvPr/>
          </p:nvSpPr>
          <p:spPr>
            <a:xfrm>
              <a:off x="5550082" y="3566399"/>
              <a:ext cx="679269" cy="67926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06" name="Oval 105">
              <a:extLst>
                <a:ext uri="{FF2B5EF4-FFF2-40B4-BE49-F238E27FC236}">
                  <a16:creationId xmlns:a16="http://schemas.microsoft.com/office/drawing/2014/main" id="{4159D43A-2334-430D-A6C2-644DC670AE94}"/>
                </a:ext>
              </a:extLst>
            </p:cNvPr>
            <p:cNvSpPr/>
            <p:nvPr/>
          </p:nvSpPr>
          <p:spPr>
            <a:xfrm>
              <a:off x="7143752" y="3566399"/>
              <a:ext cx="679269" cy="67926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107" name="Straight Arrow Connector 106">
              <a:extLst>
                <a:ext uri="{FF2B5EF4-FFF2-40B4-BE49-F238E27FC236}">
                  <a16:creationId xmlns:a16="http://schemas.microsoft.com/office/drawing/2014/main" id="{756D2C84-6BCB-4416-8A8E-58B8EAE930ED}"/>
                </a:ext>
              </a:extLst>
            </p:cNvPr>
            <p:cNvCxnSpPr>
              <a:stCxn id="105" idx="6"/>
              <a:endCxn id="106" idx="2"/>
            </p:cNvCxnSpPr>
            <p:nvPr/>
          </p:nvCxnSpPr>
          <p:spPr>
            <a:xfrm>
              <a:off x="6229351" y="3906034"/>
              <a:ext cx="914401"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08" name="TextBox 107">
              <a:extLst>
                <a:ext uri="{FF2B5EF4-FFF2-40B4-BE49-F238E27FC236}">
                  <a16:creationId xmlns:a16="http://schemas.microsoft.com/office/drawing/2014/main" id="{3E4035E0-27B5-4E2E-AF0A-DC18ED177A37}"/>
                </a:ext>
              </a:extLst>
            </p:cNvPr>
            <p:cNvSpPr txBox="1"/>
            <p:nvPr/>
          </p:nvSpPr>
          <p:spPr>
            <a:xfrm>
              <a:off x="4595690" y="3634994"/>
              <a:ext cx="1297577" cy="523220"/>
            </a:xfrm>
            <a:prstGeom prst="rect">
              <a:avLst/>
            </a:prstGeom>
            <a:noFill/>
          </p:spPr>
          <p:txBody>
            <a:bodyPr wrap="square" rtlCol="0">
              <a:spAutoFit/>
            </a:bodyPr>
            <a:lstStyle/>
            <a:p>
              <a:r>
                <a:rPr lang="en-SG" dirty="0"/>
                <a:t>Twitter Account 1 </a:t>
              </a:r>
            </a:p>
          </p:txBody>
        </p:sp>
        <p:sp>
          <p:nvSpPr>
            <p:cNvPr id="109" name="TextBox 108">
              <a:extLst>
                <a:ext uri="{FF2B5EF4-FFF2-40B4-BE49-F238E27FC236}">
                  <a16:creationId xmlns:a16="http://schemas.microsoft.com/office/drawing/2014/main" id="{139784E2-7366-4C89-BFEF-B09D58DCA095}"/>
                </a:ext>
              </a:extLst>
            </p:cNvPr>
            <p:cNvSpPr txBox="1"/>
            <p:nvPr/>
          </p:nvSpPr>
          <p:spPr>
            <a:xfrm>
              <a:off x="7866561" y="3644423"/>
              <a:ext cx="1297577" cy="523220"/>
            </a:xfrm>
            <a:prstGeom prst="rect">
              <a:avLst/>
            </a:prstGeom>
            <a:noFill/>
          </p:spPr>
          <p:txBody>
            <a:bodyPr wrap="square" rtlCol="0">
              <a:spAutoFit/>
            </a:bodyPr>
            <a:lstStyle/>
            <a:p>
              <a:r>
                <a:rPr lang="en-SG" dirty="0"/>
                <a:t>Twitter Account 2 </a:t>
              </a:r>
            </a:p>
          </p:txBody>
        </p:sp>
        <p:sp>
          <p:nvSpPr>
            <p:cNvPr id="110" name="TextBox 109">
              <a:extLst>
                <a:ext uri="{FF2B5EF4-FFF2-40B4-BE49-F238E27FC236}">
                  <a16:creationId xmlns:a16="http://schemas.microsoft.com/office/drawing/2014/main" id="{DBBD91B5-F9E3-49D4-899F-153AEEAA7FE7}"/>
                </a:ext>
              </a:extLst>
            </p:cNvPr>
            <p:cNvSpPr txBox="1"/>
            <p:nvPr/>
          </p:nvSpPr>
          <p:spPr>
            <a:xfrm>
              <a:off x="6038589" y="3588827"/>
              <a:ext cx="1297577" cy="307777"/>
            </a:xfrm>
            <a:prstGeom prst="rect">
              <a:avLst/>
            </a:prstGeom>
            <a:noFill/>
          </p:spPr>
          <p:txBody>
            <a:bodyPr wrap="square" rtlCol="0">
              <a:spAutoFit/>
            </a:bodyPr>
            <a:lstStyle/>
            <a:p>
              <a:pPr algn="ctr"/>
              <a:r>
                <a:rPr lang="en-SG" b="1" dirty="0"/>
                <a:t>Follow</a:t>
              </a:r>
            </a:p>
          </p:txBody>
        </p:sp>
        <p:sp>
          <p:nvSpPr>
            <p:cNvPr id="111" name="Oval 110">
              <a:extLst>
                <a:ext uri="{FF2B5EF4-FFF2-40B4-BE49-F238E27FC236}">
                  <a16:creationId xmlns:a16="http://schemas.microsoft.com/office/drawing/2014/main" id="{3E4FC2FE-0FB8-4D65-A63B-02F4EDAEE6D3}"/>
                </a:ext>
              </a:extLst>
            </p:cNvPr>
            <p:cNvSpPr/>
            <p:nvPr/>
          </p:nvSpPr>
          <p:spPr>
            <a:xfrm>
              <a:off x="7143752" y="4358879"/>
              <a:ext cx="679269" cy="67926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12" name="TextBox 111">
              <a:extLst>
                <a:ext uri="{FF2B5EF4-FFF2-40B4-BE49-F238E27FC236}">
                  <a16:creationId xmlns:a16="http://schemas.microsoft.com/office/drawing/2014/main" id="{11331C75-BB0B-4A4A-AC6B-18BE30A3A532}"/>
                </a:ext>
              </a:extLst>
            </p:cNvPr>
            <p:cNvSpPr txBox="1"/>
            <p:nvPr/>
          </p:nvSpPr>
          <p:spPr>
            <a:xfrm>
              <a:off x="5889716" y="4318201"/>
              <a:ext cx="1297577" cy="307777"/>
            </a:xfrm>
            <a:prstGeom prst="rect">
              <a:avLst/>
            </a:prstGeom>
            <a:noFill/>
          </p:spPr>
          <p:txBody>
            <a:bodyPr wrap="square" rtlCol="0">
              <a:spAutoFit/>
            </a:bodyPr>
            <a:lstStyle/>
            <a:p>
              <a:pPr algn="ctr"/>
              <a:r>
                <a:rPr lang="en-SG" b="1" dirty="0"/>
                <a:t>Block</a:t>
              </a:r>
            </a:p>
          </p:txBody>
        </p:sp>
        <p:cxnSp>
          <p:nvCxnSpPr>
            <p:cNvPr id="113" name="Straight Arrow Connector 112">
              <a:extLst>
                <a:ext uri="{FF2B5EF4-FFF2-40B4-BE49-F238E27FC236}">
                  <a16:creationId xmlns:a16="http://schemas.microsoft.com/office/drawing/2014/main" id="{D2FC6B42-5307-48AA-80E1-C645942A5729}"/>
                </a:ext>
              </a:extLst>
            </p:cNvPr>
            <p:cNvCxnSpPr>
              <a:cxnSpLocks/>
              <a:stCxn id="105" idx="6"/>
              <a:endCxn id="111" idx="2"/>
            </p:cNvCxnSpPr>
            <p:nvPr/>
          </p:nvCxnSpPr>
          <p:spPr>
            <a:xfrm>
              <a:off x="6229351" y="3906034"/>
              <a:ext cx="914401" cy="79248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14" name="TextBox 113">
              <a:extLst>
                <a:ext uri="{FF2B5EF4-FFF2-40B4-BE49-F238E27FC236}">
                  <a16:creationId xmlns:a16="http://schemas.microsoft.com/office/drawing/2014/main" id="{621067C1-B6F4-4BE8-93CD-13EA826FA131}"/>
                </a:ext>
              </a:extLst>
            </p:cNvPr>
            <p:cNvSpPr txBox="1"/>
            <p:nvPr/>
          </p:nvSpPr>
          <p:spPr>
            <a:xfrm>
              <a:off x="7866561" y="4379972"/>
              <a:ext cx="1297577" cy="523220"/>
            </a:xfrm>
            <a:prstGeom prst="rect">
              <a:avLst/>
            </a:prstGeom>
            <a:noFill/>
          </p:spPr>
          <p:txBody>
            <a:bodyPr wrap="square" rtlCol="0">
              <a:spAutoFit/>
            </a:bodyPr>
            <a:lstStyle/>
            <a:p>
              <a:r>
                <a:rPr lang="en-SG" dirty="0"/>
                <a:t>Twitter Account 3 </a:t>
              </a:r>
            </a:p>
          </p:txBody>
        </p:sp>
      </p:gr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CCA4D4FE-3008-4C41-B9F3-DCCC2D88594D}"/>
                  </a:ext>
                </a:extLst>
              </p:cNvPr>
              <p:cNvSpPr txBox="1"/>
              <p:nvPr/>
            </p:nvSpPr>
            <p:spPr>
              <a:xfrm>
                <a:off x="993069" y="3109069"/>
                <a:ext cx="5693482" cy="115371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SG" sz="2800" i="1" smtClean="0">
                              <a:latin typeface="Cambria Math" panose="02040503050406030204" pitchFamily="18" charset="0"/>
                            </a:rPr>
                          </m:ctrlPr>
                        </m:sSubSupPr>
                        <m:e>
                          <m:r>
                            <a:rPr lang="en-SG" sz="2800" b="0" i="1" smtClean="0">
                              <a:latin typeface="Cambria Math" panose="02040503050406030204" pitchFamily="18" charset="0"/>
                            </a:rPr>
                            <m:t>h</m:t>
                          </m:r>
                        </m:e>
                        <m:sub>
                          <m:r>
                            <a:rPr lang="en-SG" sz="2800" b="0" i="1" smtClean="0">
                              <a:latin typeface="Cambria Math" panose="02040503050406030204" pitchFamily="18" charset="0"/>
                            </a:rPr>
                            <m:t>𝑖</m:t>
                          </m:r>
                        </m:sub>
                        <m:sup>
                          <m:r>
                            <a:rPr lang="en-SG" sz="2800" b="0" i="1" smtClean="0">
                              <a:latin typeface="Cambria Math" panose="02040503050406030204" pitchFamily="18" charset="0"/>
                            </a:rPr>
                            <m:t>𝑙</m:t>
                          </m:r>
                          <m:r>
                            <a:rPr lang="en-SG" sz="2800" b="0" i="1" smtClean="0">
                              <a:latin typeface="Cambria Math" panose="02040503050406030204" pitchFamily="18" charset="0"/>
                            </a:rPr>
                            <m:t>+1</m:t>
                          </m:r>
                        </m:sup>
                      </m:sSubSup>
                      <m:r>
                        <a:rPr lang="en-SG" sz="2800" b="0" i="1" smtClean="0">
                          <a:latin typeface="Cambria Math" panose="02040503050406030204" pitchFamily="18" charset="0"/>
                        </a:rPr>
                        <m:t>=</m:t>
                      </m:r>
                      <m:r>
                        <a:rPr lang="en-SG" sz="2800" b="0" i="1" smtClean="0">
                          <a:latin typeface="Cambria Math" panose="02040503050406030204" pitchFamily="18" charset="0"/>
                          <a:ea typeface="Cambria Math" panose="02040503050406030204" pitchFamily="18" charset="0"/>
                        </a:rPr>
                        <m:t>𝜎</m:t>
                      </m:r>
                      <m:d>
                        <m:dPr>
                          <m:ctrlPr>
                            <a:rPr lang="en-SG" sz="2800" b="0" i="1" smtClean="0">
                              <a:latin typeface="Cambria Math" panose="02040503050406030204" pitchFamily="18" charset="0"/>
                              <a:ea typeface="Cambria Math" panose="02040503050406030204" pitchFamily="18" charset="0"/>
                            </a:rPr>
                          </m:ctrlPr>
                        </m:dPr>
                        <m:e>
                          <m:sSubSup>
                            <m:sSubSupPr>
                              <m:ctrlPr>
                                <a:rPr lang="en-SG" sz="2800" i="1">
                                  <a:latin typeface="Cambria Math" panose="02040503050406030204" pitchFamily="18" charset="0"/>
                                  <a:ea typeface="Cambria Math" panose="02040503050406030204" pitchFamily="18" charset="0"/>
                                </a:rPr>
                              </m:ctrlPr>
                            </m:sSubSupPr>
                            <m:e>
                              <m:r>
                                <a:rPr lang="en-SG" sz="2800" b="0" i="1" smtClean="0">
                                  <a:latin typeface="Cambria Math" panose="02040503050406030204" pitchFamily="18" charset="0"/>
                                  <a:ea typeface="Cambria Math" panose="02040503050406030204" pitchFamily="18" charset="0"/>
                                </a:rPr>
                                <m:t>𝑊</m:t>
                              </m:r>
                            </m:e>
                            <m:sub>
                              <m:r>
                                <a:rPr lang="en-SG" sz="2800" b="0" i="1" smtClean="0">
                                  <a:latin typeface="Cambria Math" panose="02040503050406030204" pitchFamily="18" charset="0"/>
                                  <a:ea typeface="Cambria Math" panose="02040503050406030204" pitchFamily="18" charset="0"/>
                                </a:rPr>
                                <m:t>0</m:t>
                              </m:r>
                            </m:sub>
                            <m:sup>
                              <m:r>
                                <a:rPr lang="en-SG" sz="2800" i="1">
                                  <a:latin typeface="Cambria Math" panose="02040503050406030204" pitchFamily="18" charset="0"/>
                                  <a:ea typeface="Cambria Math" panose="02040503050406030204" pitchFamily="18" charset="0"/>
                                </a:rPr>
                                <m:t>𝑙</m:t>
                              </m:r>
                            </m:sup>
                          </m:sSubSup>
                          <m:sSubSup>
                            <m:sSubSupPr>
                              <m:ctrlPr>
                                <a:rPr lang="en-SG" sz="2800" i="1">
                                  <a:latin typeface="Cambria Math" panose="02040503050406030204" pitchFamily="18" charset="0"/>
                                  <a:ea typeface="Cambria Math" panose="02040503050406030204" pitchFamily="18" charset="0"/>
                                </a:rPr>
                              </m:ctrlPr>
                            </m:sSubSupPr>
                            <m:e>
                              <m:r>
                                <a:rPr lang="en-SG" sz="2800" i="1">
                                  <a:latin typeface="Cambria Math" panose="02040503050406030204" pitchFamily="18" charset="0"/>
                                  <a:ea typeface="Cambria Math" panose="02040503050406030204" pitchFamily="18" charset="0"/>
                                </a:rPr>
                                <m:t>h</m:t>
                              </m:r>
                            </m:e>
                            <m:sub>
                              <m:r>
                                <a:rPr lang="en-SG" sz="2800" b="0" i="1" smtClean="0">
                                  <a:latin typeface="Cambria Math" panose="02040503050406030204" pitchFamily="18" charset="0"/>
                                  <a:ea typeface="Cambria Math" panose="02040503050406030204" pitchFamily="18" charset="0"/>
                                </a:rPr>
                                <m:t>𝑖</m:t>
                              </m:r>
                            </m:sub>
                            <m:sup>
                              <m:r>
                                <a:rPr lang="en-SG" sz="2800" i="1">
                                  <a:latin typeface="Cambria Math" panose="02040503050406030204" pitchFamily="18" charset="0"/>
                                  <a:ea typeface="Cambria Math" panose="02040503050406030204" pitchFamily="18" charset="0"/>
                                </a:rPr>
                                <m:t>𝑙</m:t>
                              </m:r>
                            </m:sup>
                          </m:sSubSup>
                          <m:r>
                            <a:rPr lang="en-SG" sz="2800" b="0" i="1" smtClean="0">
                              <a:latin typeface="Cambria Math" panose="02040503050406030204" pitchFamily="18" charset="0"/>
                              <a:ea typeface="Cambria Math" panose="02040503050406030204" pitchFamily="18" charset="0"/>
                            </a:rPr>
                            <m:t>+</m:t>
                          </m:r>
                          <m:nary>
                            <m:naryPr>
                              <m:chr m:val="∑"/>
                              <m:supHide m:val="on"/>
                              <m:ctrlPr>
                                <a:rPr lang="en-SG" sz="2800" i="1">
                                  <a:latin typeface="Cambria Math" panose="02040503050406030204" pitchFamily="18" charset="0"/>
                                  <a:ea typeface="Cambria Math" panose="02040503050406030204" pitchFamily="18" charset="0"/>
                                </a:rPr>
                              </m:ctrlPr>
                            </m:naryPr>
                            <m:sub>
                              <m:r>
                                <a:rPr lang="en-SG" sz="2800" b="0" i="1" smtClean="0">
                                  <a:latin typeface="Cambria Math" panose="02040503050406030204" pitchFamily="18" charset="0"/>
                                  <a:ea typeface="Cambria Math" panose="02040503050406030204" pitchFamily="18" charset="0"/>
                                </a:rPr>
                                <m:t>𝑟</m:t>
                              </m:r>
                              <m:r>
                                <a:rPr lang="en-SG" sz="2800" i="1">
                                  <a:latin typeface="Cambria Math" panose="02040503050406030204" pitchFamily="18" charset="0"/>
                                  <a:ea typeface="Cambria Math" panose="02040503050406030204" pitchFamily="18" charset="0"/>
                                </a:rPr>
                                <m:t>∈</m:t>
                              </m:r>
                              <m:r>
                                <a:rPr lang="en-SG" sz="2800" b="0" i="1" smtClean="0">
                                  <a:latin typeface="Cambria Math" panose="02040503050406030204" pitchFamily="18" charset="0"/>
                                  <a:ea typeface="Cambria Math" panose="02040503050406030204" pitchFamily="18" charset="0"/>
                                </a:rPr>
                                <m:t>𝑅</m:t>
                              </m:r>
                            </m:sub>
                            <m:sup/>
                            <m:e>
                              <m:nary>
                                <m:naryPr>
                                  <m:chr m:val="∑"/>
                                  <m:supHide m:val="on"/>
                                  <m:ctrlPr>
                                    <a:rPr lang="en-SG" sz="2800" i="1">
                                      <a:latin typeface="Cambria Math" panose="02040503050406030204" pitchFamily="18" charset="0"/>
                                      <a:ea typeface="Cambria Math" panose="02040503050406030204" pitchFamily="18" charset="0"/>
                                    </a:rPr>
                                  </m:ctrlPr>
                                </m:naryPr>
                                <m:sub>
                                  <m:r>
                                    <m:rPr>
                                      <m:brk m:alnAt="7"/>
                                    </m:rPr>
                                    <a:rPr lang="en-SG" sz="2800" i="1">
                                      <a:latin typeface="Cambria Math" panose="02040503050406030204" pitchFamily="18" charset="0"/>
                                      <a:ea typeface="Cambria Math" panose="02040503050406030204" pitchFamily="18" charset="0"/>
                                    </a:rPr>
                                    <m:t>𝑗</m:t>
                                  </m:r>
                                  <m:r>
                                    <a:rPr lang="en-SG" sz="2800" i="1">
                                      <a:latin typeface="Cambria Math" panose="02040503050406030204" pitchFamily="18" charset="0"/>
                                      <a:ea typeface="Cambria Math" panose="02040503050406030204" pitchFamily="18" charset="0"/>
                                    </a:rPr>
                                    <m:t>∈</m:t>
                                  </m:r>
                                  <m:sSubSup>
                                    <m:sSubSupPr>
                                      <m:ctrlPr>
                                        <a:rPr lang="en-SG" sz="2800" i="1" smtClean="0">
                                          <a:latin typeface="Cambria Math" panose="02040503050406030204" pitchFamily="18" charset="0"/>
                                          <a:ea typeface="Cambria Math" panose="02040503050406030204" pitchFamily="18" charset="0"/>
                                        </a:rPr>
                                      </m:ctrlPr>
                                    </m:sSubSupPr>
                                    <m:e>
                                      <m:r>
                                        <a:rPr lang="en-SG" sz="2800" b="0" i="1" smtClean="0">
                                          <a:latin typeface="Cambria Math" panose="02040503050406030204" pitchFamily="18" charset="0"/>
                                          <a:ea typeface="Cambria Math" panose="02040503050406030204" pitchFamily="18" charset="0"/>
                                        </a:rPr>
                                        <m:t>𝑁</m:t>
                                      </m:r>
                                    </m:e>
                                    <m:sub>
                                      <m:r>
                                        <a:rPr lang="en-SG" sz="2800" b="0" i="1" smtClean="0">
                                          <a:latin typeface="Cambria Math" panose="02040503050406030204" pitchFamily="18" charset="0"/>
                                          <a:ea typeface="Cambria Math" panose="02040503050406030204" pitchFamily="18" charset="0"/>
                                        </a:rPr>
                                        <m:t>𝑖</m:t>
                                      </m:r>
                                    </m:sub>
                                    <m:sup>
                                      <m:r>
                                        <a:rPr lang="en-SG" sz="2800" b="0" i="1" smtClean="0">
                                          <a:latin typeface="Cambria Math" panose="02040503050406030204" pitchFamily="18" charset="0"/>
                                          <a:ea typeface="Cambria Math" panose="02040503050406030204" pitchFamily="18" charset="0"/>
                                        </a:rPr>
                                        <m:t>𝑟</m:t>
                                      </m:r>
                                    </m:sup>
                                  </m:sSubSup>
                                </m:sub>
                                <m:sup/>
                                <m:e>
                                  <m:f>
                                    <m:fPr>
                                      <m:ctrlPr>
                                        <a:rPr lang="en-SG" sz="2800" i="1">
                                          <a:latin typeface="Cambria Math" panose="02040503050406030204" pitchFamily="18" charset="0"/>
                                          <a:ea typeface="Cambria Math" panose="02040503050406030204" pitchFamily="18" charset="0"/>
                                        </a:rPr>
                                      </m:ctrlPr>
                                    </m:fPr>
                                    <m:num>
                                      <m:r>
                                        <a:rPr lang="en-SG" sz="2800" i="1">
                                          <a:latin typeface="Cambria Math" panose="02040503050406030204" pitchFamily="18" charset="0"/>
                                          <a:ea typeface="Cambria Math" panose="02040503050406030204" pitchFamily="18" charset="0"/>
                                        </a:rPr>
                                        <m:t>1</m:t>
                                      </m:r>
                                    </m:num>
                                    <m:den>
                                      <m:sSub>
                                        <m:sSubPr>
                                          <m:ctrlPr>
                                            <a:rPr lang="en-SG" sz="2800" i="1">
                                              <a:latin typeface="Cambria Math" panose="02040503050406030204" pitchFamily="18" charset="0"/>
                                              <a:ea typeface="Cambria Math" panose="02040503050406030204" pitchFamily="18" charset="0"/>
                                            </a:rPr>
                                          </m:ctrlPr>
                                        </m:sSubPr>
                                        <m:e>
                                          <m:r>
                                            <a:rPr lang="en-SG" sz="2800" i="1">
                                              <a:latin typeface="Cambria Math" panose="02040503050406030204" pitchFamily="18" charset="0"/>
                                              <a:ea typeface="Cambria Math" panose="02040503050406030204" pitchFamily="18" charset="0"/>
                                            </a:rPr>
                                            <m:t>𝑐</m:t>
                                          </m:r>
                                        </m:e>
                                        <m:sub>
                                          <m:r>
                                            <a:rPr lang="en-SG" sz="2800" i="1">
                                              <a:latin typeface="Cambria Math" panose="02040503050406030204" pitchFamily="18" charset="0"/>
                                              <a:ea typeface="Cambria Math" panose="02040503050406030204" pitchFamily="18" charset="0"/>
                                            </a:rPr>
                                            <m:t>𝑖</m:t>
                                          </m:r>
                                          <m:r>
                                            <a:rPr lang="en-SG" sz="2800" b="0" i="1" smtClean="0">
                                              <a:latin typeface="Cambria Math" panose="02040503050406030204" pitchFamily="18" charset="0"/>
                                              <a:ea typeface="Cambria Math" panose="02040503050406030204" pitchFamily="18" charset="0"/>
                                            </a:rPr>
                                            <m:t>𝑟</m:t>
                                          </m:r>
                                        </m:sub>
                                      </m:sSub>
                                    </m:den>
                                  </m:f>
                                  <m:sSubSup>
                                    <m:sSubSupPr>
                                      <m:ctrlPr>
                                        <a:rPr lang="en-SG" sz="2800" i="1">
                                          <a:latin typeface="Cambria Math" panose="02040503050406030204" pitchFamily="18" charset="0"/>
                                          <a:ea typeface="Cambria Math" panose="02040503050406030204" pitchFamily="18" charset="0"/>
                                        </a:rPr>
                                      </m:ctrlPr>
                                    </m:sSubSupPr>
                                    <m:e>
                                      <m:r>
                                        <a:rPr lang="en-SG" sz="2800" i="1">
                                          <a:latin typeface="Cambria Math" panose="02040503050406030204" pitchFamily="18" charset="0"/>
                                          <a:ea typeface="Cambria Math" panose="02040503050406030204" pitchFamily="18" charset="0"/>
                                        </a:rPr>
                                        <m:t>𝑊</m:t>
                                      </m:r>
                                    </m:e>
                                    <m:sub>
                                      <m:r>
                                        <a:rPr lang="en-SG" sz="2800" i="1">
                                          <a:latin typeface="Cambria Math" panose="02040503050406030204" pitchFamily="18" charset="0"/>
                                          <a:ea typeface="Cambria Math" panose="02040503050406030204" pitchFamily="18" charset="0"/>
                                        </a:rPr>
                                        <m:t>𝑟</m:t>
                                      </m:r>
                                    </m:sub>
                                    <m:sup>
                                      <m:r>
                                        <a:rPr lang="en-SG" sz="2800" i="1">
                                          <a:latin typeface="Cambria Math" panose="02040503050406030204" pitchFamily="18" charset="0"/>
                                          <a:ea typeface="Cambria Math" panose="02040503050406030204" pitchFamily="18" charset="0"/>
                                        </a:rPr>
                                        <m:t>𝑙</m:t>
                                      </m:r>
                                    </m:sup>
                                  </m:sSubSup>
                                  <m:sSubSup>
                                    <m:sSubSupPr>
                                      <m:ctrlPr>
                                        <a:rPr lang="en-SG" sz="2800" i="1">
                                          <a:latin typeface="Cambria Math" panose="02040503050406030204" pitchFamily="18" charset="0"/>
                                          <a:ea typeface="Cambria Math" panose="02040503050406030204" pitchFamily="18" charset="0"/>
                                        </a:rPr>
                                      </m:ctrlPr>
                                    </m:sSubSupPr>
                                    <m:e>
                                      <m:r>
                                        <a:rPr lang="en-SG" sz="2800" i="1">
                                          <a:latin typeface="Cambria Math" panose="02040503050406030204" pitchFamily="18" charset="0"/>
                                          <a:ea typeface="Cambria Math" panose="02040503050406030204" pitchFamily="18" charset="0"/>
                                        </a:rPr>
                                        <m:t>h</m:t>
                                      </m:r>
                                    </m:e>
                                    <m:sub>
                                      <m:r>
                                        <a:rPr lang="en-SG" sz="2800" i="1">
                                          <a:latin typeface="Cambria Math" panose="02040503050406030204" pitchFamily="18" charset="0"/>
                                          <a:ea typeface="Cambria Math" panose="02040503050406030204" pitchFamily="18" charset="0"/>
                                        </a:rPr>
                                        <m:t>𝑗</m:t>
                                      </m:r>
                                    </m:sub>
                                    <m:sup>
                                      <m:r>
                                        <a:rPr lang="en-SG" sz="2800" i="1">
                                          <a:latin typeface="Cambria Math" panose="02040503050406030204" pitchFamily="18" charset="0"/>
                                          <a:ea typeface="Cambria Math" panose="02040503050406030204" pitchFamily="18" charset="0"/>
                                        </a:rPr>
                                        <m:t>𝑙</m:t>
                                      </m:r>
                                    </m:sup>
                                  </m:sSubSup>
                                </m:e>
                              </m:nary>
                            </m:e>
                          </m:nary>
                        </m:e>
                      </m:d>
                    </m:oMath>
                  </m:oMathPara>
                </a14:m>
                <a:endParaRPr lang="en-SG" sz="2800" dirty="0"/>
              </a:p>
            </p:txBody>
          </p:sp>
        </mc:Choice>
        <mc:Fallback xmlns="">
          <p:sp>
            <p:nvSpPr>
              <p:cNvPr id="26" name="TextBox 25">
                <a:extLst>
                  <a:ext uri="{FF2B5EF4-FFF2-40B4-BE49-F238E27FC236}">
                    <a16:creationId xmlns:a16="http://schemas.microsoft.com/office/drawing/2014/main" id="{CCA4D4FE-3008-4C41-B9F3-DCCC2D88594D}"/>
                  </a:ext>
                </a:extLst>
              </p:cNvPr>
              <p:cNvSpPr txBox="1">
                <a:spLocks noRot="1" noChangeAspect="1" noMove="1" noResize="1" noEditPoints="1" noAdjustHandles="1" noChangeArrowheads="1" noChangeShapeType="1" noTextEdit="1"/>
              </p:cNvSpPr>
              <p:nvPr/>
            </p:nvSpPr>
            <p:spPr>
              <a:xfrm>
                <a:off x="993069" y="3109069"/>
                <a:ext cx="5693482" cy="1153714"/>
              </a:xfrm>
              <a:prstGeom prst="rect">
                <a:avLst/>
              </a:prstGeom>
              <a:blipFill>
                <a:blip r:embed="rId3"/>
                <a:stretch>
                  <a:fillRect/>
                </a:stretch>
              </a:blipFill>
            </p:spPr>
            <p:txBody>
              <a:bodyPr/>
              <a:lstStyle/>
              <a:p>
                <a:r>
                  <a:rPr lang="en-SG">
                    <a:noFill/>
                  </a:rPr>
                  <a:t> </a:t>
                </a:r>
              </a:p>
            </p:txBody>
          </p:sp>
        </mc:Fallback>
      </mc:AlternateContent>
      <p:sp>
        <p:nvSpPr>
          <p:cNvPr id="5" name="Rectangle 4">
            <a:extLst>
              <a:ext uri="{FF2B5EF4-FFF2-40B4-BE49-F238E27FC236}">
                <a16:creationId xmlns:a16="http://schemas.microsoft.com/office/drawing/2014/main" id="{E0B1F48A-B824-4DD3-9B68-BBFD3EE794DD}"/>
              </a:ext>
            </a:extLst>
          </p:cNvPr>
          <p:cNvSpPr/>
          <p:nvPr/>
        </p:nvSpPr>
        <p:spPr>
          <a:xfrm>
            <a:off x="2607140" y="2914366"/>
            <a:ext cx="1297577" cy="1439920"/>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8" name="TextBox 17">
            <a:extLst>
              <a:ext uri="{FF2B5EF4-FFF2-40B4-BE49-F238E27FC236}">
                <a16:creationId xmlns:a16="http://schemas.microsoft.com/office/drawing/2014/main" id="{B3AC18AC-87F7-4657-A6D1-0692CC909510}"/>
              </a:ext>
            </a:extLst>
          </p:cNvPr>
          <p:cNvSpPr txBox="1"/>
          <p:nvPr/>
        </p:nvSpPr>
        <p:spPr>
          <a:xfrm>
            <a:off x="2334475" y="4538978"/>
            <a:ext cx="3555241" cy="338554"/>
          </a:xfrm>
          <a:prstGeom prst="rect">
            <a:avLst/>
          </a:prstGeom>
          <a:noFill/>
        </p:spPr>
        <p:txBody>
          <a:bodyPr wrap="square" rtlCol="0">
            <a:spAutoFit/>
          </a:bodyPr>
          <a:lstStyle/>
          <a:p>
            <a:r>
              <a:rPr lang="en-US" sz="1600" dirty="0"/>
              <a:t>Special Weight Matrix for self node</a:t>
            </a:r>
            <a:endParaRPr lang="en-SG" sz="1600" dirty="0"/>
          </a:p>
        </p:txBody>
      </p:sp>
    </p:spTree>
    <p:extLst>
      <p:ext uri="{BB962C8B-B14F-4D97-AF65-F5344CB8AC3E}">
        <p14:creationId xmlns:p14="http://schemas.microsoft.com/office/powerpoint/2010/main" val="33142468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32388B-8A49-454F-98A4-7E577E4D9525}"/>
              </a:ext>
            </a:extLst>
          </p:cNvPr>
          <p:cNvSpPr>
            <a:spLocks noGrp="1"/>
          </p:cNvSpPr>
          <p:nvPr>
            <p:ph type="title"/>
          </p:nvPr>
        </p:nvSpPr>
        <p:spPr/>
        <p:txBody>
          <a:bodyPr/>
          <a:lstStyle/>
          <a:p>
            <a:r>
              <a:rPr lang="en-US" b="1" dirty="0">
                <a:solidFill>
                  <a:schemeClr val="bg1"/>
                </a:solidFill>
                <a:latin typeface="Arial" panose="020B0604020202020204" pitchFamily="34" charset="0"/>
                <a:cs typeface="Arial" panose="020B0604020202020204" pitchFamily="34" charset="0"/>
              </a:rPr>
              <a:t>Recap – Motivation </a:t>
            </a:r>
            <a:endParaRPr lang="en-SG" dirty="0"/>
          </a:p>
        </p:txBody>
      </p:sp>
      <p:sp>
        <p:nvSpPr>
          <p:cNvPr id="10" name="TextBox 9">
            <a:extLst>
              <a:ext uri="{FF2B5EF4-FFF2-40B4-BE49-F238E27FC236}">
                <a16:creationId xmlns:a16="http://schemas.microsoft.com/office/drawing/2014/main" id="{580C6E79-0211-47E2-83BF-9C71F2D7D9C5}"/>
              </a:ext>
            </a:extLst>
          </p:cNvPr>
          <p:cNvSpPr txBox="1"/>
          <p:nvPr/>
        </p:nvSpPr>
        <p:spPr>
          <a:xfrm>
            <a:off x="1014984" y="1255288"/>
            <a:ext cx="7086600" cy="707886"/>
          </a:xfrm>
          <a:prstGeom prst="rect">
            <a:avLst/>
          </a:prstGeom>
          <a:noFill/>
        </p:spPr>
        <p:txBody>
          <a:bodyPr wrap="square">
            <a:spAutoFit/>
          </a:bodyPr>
          <a:lstStyle/>
          <a:p>
            <a:r>
              <a:rPr lang="en-US" sz="2000" u="sng" dirty="0"/>
              <a:t>Non-Euclidean data structure </a:t>
            </a:r>
            <a:endParaRPr lang="en-US" sz="2000" dirty="0"/>
          </a:p>
          <a:p>
            <a:r>
              <a:rPr lang="en-US" sz="2000" dirty="0"/>
              <a:t>However, there are many </a:t>
            </a:r>
            <a:r>
              <a:rPr lang="en-US" sz="2000" b="1" dirty="0">
                <a:solidFill>
                  <a:srgbClr val="FF0000"/>
                </a:solidFill>
              </a:rPr>
              <a:t>irregular</a:t>
            </a:r>
            <a:r>
              <a:rPr lang="en-US" sz="2000" dirty="0"/>
              <a:t> data structures</a:t>
            </a:r>
            <a:endParaRPr lang="en-SG" sz="2000" b="1" dirty="0">
              <a:solidFill>
                <a:srgbClr val="FF0000"/>
              </a:solidFill>
            </a:endParaRPr>
          </a:p>
        </p:txBody>
      </p:sp>
      <p:grpSp>
        <p:nvGrpSpPr>
          <p:cNvPr id="6" name="Group 5">
            <a:extLst>
              <a:ext uri="{FF2B5EF4-FFF2-40B4-BE49-F238E27FC236}">
                <a16:creationId xmlns:a16="http://schemas.microsoft.com/office/drawing/2014/main" id="{79A8088A-0675-4794-8D60-3BA71EADB5DF}"/>
              </a:ext>
            </a:extLst>
          </p:cNvPr>
          <p:cNvGrpSpPr/>
          <p:nvPr/>
        </p:nvGrpSpPr>
        <p:grpSpPr>
          <a:xfrm>
            <a:off x="0" y="2286314"/>
            <a:ext cx="3360600" cy="2143283"/>
            <a:chOff x="88799" y="1278560"/>
            <a:chExt cx="3360600" cy="2143283"/>
          </a:xfrm>
        </p:grpSpPr>
        <p:pic>
          <p:nvPicPr>
            <p:cNvPr id="7" name="Picture 6">
              <a:extLst>
                <a:ext uri="{FF2B5EF4-FFF2-40B4-BE49-F238E27FC236}">
                  <a16:creationId xmlns:a16="http://schemas.microsoft.com/office/drawing/2014/main" id="{EDEFAE1E-1FC3-4D11-B472-8064882EF67A}"/>
                </a:ext>
              </a:extLst>
            </p:cNvPr>
            <p:cNvPicPr>
              <a:picLocks noChangeAspect="1"/>
            </p:cNvPicPr>
            <p:nvPr/>
          </p:nvPicPr>
          <p:blipFill>
            <a:blip r:embed="rId2"/>
            <a:stretch>
              <a:fillRect/>
            </a:stretch>
          </p:blipFill>
          <p:spPr>
            <a:xfrm>
              <a:off x="394735" y="1733801"/>
              <a:ext cx="2748727" cy="1688042"/>
            </a:xfrm>
            <a:prstGeom prst="rect">
              <a:avLst/>
            </a:prstGeom>
          </p:spPr>
        </p:pic>
        <p:sp>
          <p:nvSpPr>
            <p:cNvPr id="8" name="TextBox 7">
              <a:extLst>
                <a:ext uri="{FF2B5EF4-FFF2-40B4-BE49-F238E27FC236}">
                  <a16:creationId xmlns:a16="http://schemas.microsoft.com/office/drawing/2014/main" id="{024CF23E-401D-49AF-9DBB-EEE570A8F956}"/>
                </a:ext>
              </a:extLst>
            </p:cNvPr>
            <p:cNvSpPr txBox="1"/>
            <p:nvPr/>
          </p:nvSpPr>
          <p:spPr>
            <a:xfrm>
              <a:off x="88799" y="1278560"/>
              <a:ext cx="3360600" cy="369332"/>
            </a:xfrm>
            <a:prstGeom prst="rect">
              <a:avLst/>
            </a:prstGeom>
            <a:noFill/>
          </p:spPr>
          <p:txBody>
            <a:bodyPr wrap="square">
              <a:spAutoFit/>
            </a:bodyPr>
            <a:lstStyle/>
            <a:p>
              <a:pPr algn="ctr"/>
              <a:r>
                <a:rPr lang="en-US" sz="1800" b="1" dirty="0">
                  <a:solidFill>
                    <a:srgbClr val="151928"/>
                  </a:solidFill>
                  <a:latin typeface="+mj-lt"/>
                </a:rPr>
                <a:t>Social Network Graph </a:t>
              </a:r>
              <a:endParaRPr lang="en-SG" sz="1800" b="1" dirty="0">
                <a:solidFill>
                  <a:srgbClr val="151928"/>
                </a:solidFill>
                <a:latin typeface="+mj-lt"/>
              </a:endParaRPr>
            </a:p>
          </p:txBody>
        </p:sp>
      </p:grpSp>
      <p:pic>
        <p:nvPicPr>
          <p:cNvPr id="9" name="Picture 8">
            <a:extLst>
              <a:ext uri="{FF2B5EF4-FFF2-40B4-BE49-F238E27FC236}">
                <a16:creationId xmlns:a16="http://schemas.microsoft.com/office/drawing/2014/main" id="{AFF8CBBB-9E19-43B9-ADF7-0F9358EE4B11}"/>
              </a:ext>
            </a:extLst>
          </p:cNvPr>
          <p:cNvPicPr>
            <a:picLocks noChangeAspect="1"/>
          </p:cNvPicPr>
          <p:nvPr/>
        </p:nvPicPr>
        <p:blipFill>
          <a:blip r:embed="rId3"/>
          <a:stretch>
            <a:fillRect/>
          </a:stretch>
        </p:blipFill>
        <p:spPr>
          <a:xfrm>
            <a:off x="6903376" y="2868364"/>
            <a:ext cx="1631741" cy="1561233"/>
          </a:xfrm>
          <a:prstGeom prst="rect">
            <a:avLst/>
          </a:prstGeom>
        </p:spPr>
      </p:pic>
      <p:pic>
        <p:nvPicPr>
          <p:cNvPr id="11" name="Picture 10">
            <a:extLst>
              <a:ext uri="{FF2B5EF4-FFF2-40B4-BE49-F238E27FC236}">
                <a16:creationId xmlns:a16="http://schemas.microsoft.com/office/drawing/2014/main" id="{4911F4ED-7186-4906-864C-2E1B57C45C29}"/>
              </a:ext>
            </a:extLst>
          </p:cNvPr>
          <p:cNvPicPr>
            <a:picLocks noChangeAspect="1"/>
          </p:cNvPicPr>
          <p:nvPr/>
        </p:nvPicPr>
        <p:blipFill>
          <a:blip r:embed="rId4"/>
          <a:stretch>
            <a:fillRect/>
          </a:stretch>
        </p:blipFill>
        <p:spPr>
          <a:xfrm>
            <a:off x="3509882" y="3402685"/>
            <a:ext cx="2124235" cy="1466971"/>
          </a:xfrm>
          <a:prstGeom prst="rect">
            <a:avLst/>
          </a:prstGeom>
        </p:spPr>
      </p:pic>
      <p:sp>
        <p:nvSpPr>
          <p:cNvPr id="12" name="TextBox 11">
            <a:extLst>
              <a:ext uri="{FF2B5EF4-FFF2-40B4-BE49-F238E27FC236}">
                <a16:creationId xmlns:a16="http://schemas.microsoft.com/office/drawing/2014/main" id="{B5EC82A4-0A3C-45AB-BCA2-60542F59CE55}"/>
              </a:ext>
            </a:extLst>
          </p:cNvPr>
          <p:cNvSpPr txBox="1"/>
          <p:nvPr/>
        </p:nvSpPr>
        <p:spPr>
          <a:xfrm>
            <a:off x="6372775" y="2173234"/>
            <a:ext cx="2396415" cy="646331"/>
          </a:xfrm>
          <a:prstGeom prst="rect">
            <a:avLst/>
          </a:prstGeom>
          <a:noFill/>
        </p:spPr>
        <p:txBody>
          <a:bodyPr wrap="square">
            <a:spAutoFit/>
          </a:bodyPr>
          <a:lstStyle/>
          <a:p>
            <a:pPr algn="ctr"/>
            <a:r>
              <a:rPr lang="en-US" sz="1800" b="1" dirty="0">
                <a:solidFill>
                  <a:srgbClr val="151928"/>
                </a:solidFill>
                <a:latin typeface="+mj-lt"/>
              </a:rPr>
              <a:t>Geometric  Network Graph  </a:t>
            </a:r>
            <a:endParaRPr lang="en-SG" sz="1800" b="1" dirty="0">
              <a:solidFill>
                <a:srgbClr val="151928"/>
              </a:solidFill>
              <a:latin typeface="+mj-lt"/>
            </a:endParaRPr>
          </a:p>
        </p:txBody>
      </p:sp>
      <p:sp>
        <p:nvSpPr>
          <p:cNvPr id="13" name="TextBox 12">
            <a:extLst>
              <a:ext uri="{FF2B5EF4-FFF2-40B4-BE49-F238E27FC236}">
                <a16:creationId xmlns:a16="http://schemas.microsoft.com/office/drawing/2014/main" id="{92DF90EF-22BB-4221-8EAE-4F677F3F2414}"/>
              </a:ext>
            </a:extLst>
          </p:cNvPr>
          <p:cNvSpPr txBox="1"/>
          <p:nvPr/>
        </p:nvSpPr>
        <p:spPr>
          <a:xfrm>
            <a:off x="3584421" y="2707555"/>
            <a:ext cx="2258596" cy="646331"/>
          </a:xfrm>
          <a:prstGeom prst="rect">
            <a:avLst/>
          </a:prstGeom>
          <a:noFill/>
        </p:spPr>
        <p:txBody>
          <a:bodyPr wrap="square">
            <a:spAutoFit/>
          </a:bodyPr>
          <a:lstStyle/>
          <a:p>
            <a:pPr algn="ctr"/>
            <a:r>
              <a:rPr lang="en-US" sz="1800" b="1" dirty="0">
                <a:solidFill>
                  <a:srgbClr val="151928"/>
                </a:solidFill>
                <a:latin typeface="+mj-lt"/>
              </a:rPr>
              <a:t>Molecule Network Graph  </a:t>
            </a:r>
            <a:endParaRPr lang="en-SG" sz="1800" b="1" dirty="0">
              <a:solidFill>
                <a:srgbClr val="151928"/>
              </a:solidFill>
              <a:latin typeface="+mj-lt"/>
            </a:endParaRPr>
          </a:p>
        </p:txBody>
      </p:sp>
      <p:sp>
        <p:nvSpPr>
          <p:cNvPr id="3" name="Slide Number Placeholder 2">
            <a:extLst>
              <a:ext uri="{FF2B5EF4-FFF2-40B4-BE49-F238E27FC236}">
                <a16:creationId xmlns:a16="http://schemas.microsoft.com/office/drawing/2014/main" id="{F5D8C04B-2549-40C6-8324-4597A061438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a:t>
            </a:fld>
            <a:endParaRPr lang="en"/>
          </a:p>
        </p:txBody>
      </p:sp>
    </p:spTree>
    <p:extLst>
      <p:ext uri="{BB962C8B-B14F-4D97-AF65-F5344CB8AC3E}">
        <p14:creationId xmlns:p14="http://schemas.microsoft.com/office/powerpoint/2010/main" val="342892097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latin typeface="Arial" panose="020B0604020202020204" pitchFamily="34" charset="0"/>
                <a:cs typeface="Arial" panose="020B0604020202020204" pitchFamily="34" charset="0"/>
              </a:rPr>
              <a:t>GCN vs Relational GCN</a:t>
            </a:r>
            <a:endParaRPr lang="en-SG" b="1" dirty="0">
              <a:solidFill>
                <a:schemeClr val="bg1"/>
              </a:solidFill>
              <a:latin typeface="Arial" panose="020B0604020202020204" pitchFamily="34" charset="0"/>
              <a:cs typeface="Arial" panose="020B0604020202020204" pitchFamily="34" charset="0"/>
            </a:endParaRPr>
          </a:p>
        </p:txBody>
      </p:sp>
      <p:sp>
        <p:nvSpPr>
          <p:cNvPr id="18" name="TextBox 17">
            <a:extLst>
              <a:ext uri="{FF2B5EF4-FFF2-40B4-BE49-F238E27FC236}">
                <a16:creationId xmlns:a16="http://schemas.microsoft.com/office/drawing/2014/main" id="{0C9F11A7-89CC-4487-BFB6-DB42262059F6}"/>
              </a:ext>
            </a:extLst>
          </p:cNvPr>
          <p:cNvSpPr txBox="1"/>
          <p:nvPr/>
        </p:nvSpPr>
        <p:spPr>
          <a:xfrm>
            <a:off x="475819" y="1428466"/>
            <a:ext cx="8136958" cy="2923877"/>
          </a:xfrm>
          <a:prstGeom prst="rect">
            <a:avLst/>
          </a:prstGeom>
          <a:noFill/>
        </p:spPr>
        <p:txBody>
          <a:bodyPr wrap="square">
            <a:spAutoFit/>
          </a:bodyPr>
          <a:lstStyle/>
          <a:p>
            <a:pPr marL="285750" indent="-285750">
              <a:spcAft>
                <a:spcPts val="1200"/>
              </a:spcAft>
              <a:buFont typeface="Arial" panose="020B0604020202020204" pitchFamily="34" charset="0"/>
              <a:buChar char="•"/>
            </a:pPr>
            <a:r>
              <a:rPr lang="en-SG" sz="1800" dirty="0"/>
              <a:t>RGCN has more parameters than GCN</a:t>
            </a:r>
          </a:p>
          <a:p>
            <a:pPr marL="627063" lvl="1" indent="-285750">
              <a:spcAft>
                <a:spcPts val="1200"/>
              </a:spcAft>
              <a:buFont typeface="Arial" panose="020B0604020202020204" pitchFamily="34" charset="0"/>
              <a:buChar char="•"/>
            </a:pPr>
            <a:r>
              <a:rPr lang="en-SG" sz="1800" dirty="0"/>
              <a:t>Each relation type has it own Weight </a:t>
            </a:r>
          </a:p>
          <a:p>
            <a:pPr marL="285750" lvl="1" indent="-285750">
              <a:spcAft>
                <a:spcPts val="1200"/>
              </a:spcAft>
              <a:buFont typeface="Arial" panose="020B0604020202020204" pitchFamily="34" charset="0"/>
              <a:buChar char="•"/>
            </a:pPr>
            <a:r>
              <a:rPr lang="en-SG" sz="1800" dirty="0"/>
              <a:t>Problem – if we have more relation type . To solve this, we get around it by regularization </a:t>
            </a:r>
          </a:p>
          <a:p>
            <a:pPr marL="539750" lvl="1" indent="-285750">
              <a:spcAft>
                <a:spcPts val="1200"/>
              </a:spcAft>
              <a:buFont typeface="Arial" panose="020B0604020202020204" pitchFamily="34" charset="0"/>
              <a:buChar char="•"/>
            </a:pPr>
            <a:r>
              <a:rPr lang="en-SG" sz="1800" dirty="0"/>
              <a:t>Basis decomposition – Here, we set the unique number of W we want in the layer. Each of the W is calculated via the linear combination of </a:t>
            </a:r>
            <a:r>
              <a:rPr lang="en-SG" sz="1800" dirty="0">
                <a:solidFill>
                  <a:srgbClr val="0070C0"/>
                </a:solidFill>
              </a:rPr>
              <a:t>coefficient</a:t>
            </a:r>
            <a:r>
              <a:rPr lang="en-SG" sz="1800" dirty="0"/>
              <a:t> for each </a:t>
            </a:r>
            <a:r>
              <a:rPr lang="en-SG" sz="1800" dirty="0">
                <a:solidFill>
                  <a:srgbClr val="C00000"/>
                </a:solidFill>
              </a:rPr>
              <a:t>components</a:t>
            </a:r>
            <a:r>
              <a:rPr lang="en-SG" sz="1800" dirty="0">
                <a:solidFill>
                  <a:schemeClr val="tx1"/>
                </a:solidFill>
              </a:rPr>
              <a:t> [weight sharing scheme]</a:t>
            </a:r>
          </a:p>
          <a:p>
            <a:pPr marL="285750" indent="-285750">
              <a:spcAft>
                <a:spcPts val="1200"/>
              </a:spcAft>
              <a:buFont typeface="Arial" panose="020B0604020202020204" pitchFamily="34" charset="0"/>
              <a:buChar char="•"/>
            </a:pPr>
            <a:endParaRPr lang="en-SG" sz="1800" dirty="0"/>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214B6950-6248-4E2C-949F-DCF090021FD0}"/>
                  </a:ext>
                </a:extLst>
              </p:cNvPr>
              <p:cNvSpPr txBox="1"/>
              <p:nvPr/>
            </p:nvSpPr>
            <p:spPr>
              <a:xfrm>
                <a:off x="1602377" y="3834843"/>
                <a:ext cx="4641668" cy="76302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SG" sz="1800" i="1" smtClean="0">
                              <a:latin typeface="Cambria Math" panose="02040503050406030204" pitchFamily="18" charset="0"/>
                              <a:ea typeface="Cambria Math" panose="02040503050406030204" pitchFamily="18" charset="0"/>
                            </a:rPr>
                          </m:ctrlPr>
                        </m:sSubSupPr>
                        <m:e>
                          <m:r>
                            <a:rPr lang="en-SG" sz="1800" i="1">
                              <a:latin typeface="Cambria Math" panose="02040503050406030204" pitchFamily="18" charset="0"/>
                              <a:ea typeface="Cambria Math" panose="02040503050406030204" pitchFamily="18" charset="0"/>
                            </a:rPr>
                            <m:t>𝑊</m:t>
                          </m:r>
                        </m:e>
                        <m:sub>
                          <m:r>
                            <a:rPr lang="en-SG" sz="1800" i="1">
                              <a:latin typeface="Cambria Math" panose="02040503050406030204" pitchFamily="18" charset="0"/>
                              <a:ea typeface="Cambria Math" panose="02040503050406030204" pitchFamily="18" charset="0"/>
                            </a:rPr>
                            <m:t>𝑟</m:t>
                          </m:r>
                        </m:sub>
                        <m:sup>
                          <m:r>
                            <a:rPr lang="en-SG" sz="1800" i="1">
                              <a:latin typeface="Cambria Math" panose="02040503050406030204" pitchFamily="18" charset="0"/>
                              <a:ea typeface="Cambria Math" panose="02040503050406030204" pitchFamily="18" charset="0"/>
                            </a:rPr>
                            <m:t>𝑙</m:t>
                          </m:r>
                        </m:sup>
                      </m:sSubSup>
                      <m:r>
                        <a:rPr lang="en-SG" sz="1800" b="0" i="1" smtClean="0">
                          <a:latin typeface="Cambria Math" panose="02040503050406030204" pitchFamily="18" charset="0"/>
                        </a:rPr>
                        <m:t>=</m:t>
                      </m:r>
                      <m:nary>
                        <m:naryPr>
                          <m:chr m:val="∑"/>
                          <m:supHide m:val="on"/>
                          <m:ctrlPr>
                            <a:rPr lang="en-SG" sz="1800" i="1" smtClean="0">
                              <a:latin typeface="Cambria Math" panose="02040503050406030204" pitchFamily="18" charset="0"/>
                              <a:ea typeface="Cambria Math" panose="02040503050406030204" pitchFamily="18" charset="0"/>
                            </a:rPr>
                          </m:ctrlPr>
                        </m:naryPr>
                        <m:sub>
                          <m:r>
                            <a:rPr lang="en-SG" sz="1800" b="0" i="1" smtClean="0">
                              <a:latin typeface="Cambria Math" panose="02040503050406030204" pitchFamily="18" charset="0"/>
                              <a:ea typeface="Cambria Math" panose="02040503050406030204" pitchFamily="18" charset="0"/>
                            </a:rPr>
                            <m:t>𝑏</m:t>
                          </m:r>
                          <m:r>
                            <a:rPr lang="en-SG" sz="1800" b="0" i="1" smtClean="0">
                              <a:latin typeface="Cambria Math" panose="02040503050406030204" pitchFamily="18" charset="0"/>
                              <a:ea typeface="Cambria Math" panose="02040503050406030204" pitchFamily="18" charset="0"/>
                            </a:rPr>
                            <m:t>=1</m:t>
                          </m:r>
                        </m:sub>
                        <m:sup/>
                        <m:e>
                          <m:sSubSup>
                            <m:sSubSupPr>
                              <m:ctrlPr>
                                <a:rPr lang="en-SG" sz="1800" i="1" smtClean="0">
                                  <a:solidFill>
                                    <a:srgbClr val="0070C0"/>
                                  </a:solidFill>
                                  <a:latin typeface="Cambria Math" panose="02040503050406030204" pitchFamily="18" charset="0"/>
                                  <a:ea typeface="Cambria Math" panose="02040503050406030204" pitchFamily="18" charset="0"/>
                                </a:rPr>
                              </m:ctrlPr>
                            </m:sSubSupPr>
                            <m:e>
                              <m:r>
                                <a:rPr lang="en-SG" sz="1800" b="0" i="1" smtClean="0">
                                  <a:solidFill>
                                    <a:srgbClr val="0070C0"/>
                                  </a:solidFill>
                                  <a:latin typeface="Cambria Math" panose="02040503050406030204" pitchFamily="18" charset="0"/>
                                  <a:ea typeface="Cambria Math" panose="02040503050406030204" pitchFamily="18" charset="0"/>
                                </a:rPr>
                                <m:t>𝑎</m:t>
                              </m:r>
                            </m:e>
                            <m:sub>
                              <m:r>
                                <a:rPr lang="en-SG" sz="1800" i="1">
                                  <a:solidFill>
                                    <a:srgbClr val="0070C0"/>
                                  </a:solidFill>
                                  <a:latin typeface="Cambria Math" panose="02040503050406030204" pitchFamily="18" charset="0"/>
                                  <a:ea typeface="Cambria Math" panose="02040503050406030204" pitchFamily="18" charset="0"/>
                                </a:rPr>
                                <m:t>𝑟</m:t>
                              </m:r>
                              <m:r>
                                <a:rPr lang="en-SG" sz="1800" b="0" i="1" smtClean="0">
                                  <a:solidFill>
                                    <a:srgbClr val="0070C0"/>
                                  </a:solidFill>
                                  <a:latin typeface="Cambria Math" panose="02040503050406030204" pitchFamily="18" charset="0"/>
                                  <a:ea typeface="Cambria Math" panose="02040503050406030204" pitchFamily="18" charset="0"/>
                                </a:rPr>
                                <m:t>𝑏</m:t>
                              </m:r>
                            </m:sub>
                            <m:sup>
                              <m:r>
                                <a:rPr lang="en-SG" sz="1800" i="1">
                                  <a:solidFill>
                                    <a:srgbClr val="0070C0"/>
                                  </a:solidFill>
                                  <a:latin typeface="Cambria Math" panose="02040503050406030204" pitchFamily="18" charset="0"/>
                                  <a:ea typeface="Cambria Math" panose="02040503050406030204" pitchFamily="18" charset="0"/>
                                </a:rPr>
                                <m:t>𝑙</m:t>
                              </m:r>
                            </m:sup>
                          </m:sSubSup>
                          <m:sSubSup>
                            <m:sSubSupPr>
                              <m:ctrlPr>
                                <a:rPr lang="en-SG" sz="1800" i="1" smtClean="0">
                                  <a:solidFill>
                                    <a:srgbClr val="C00000"/>
                                  </a:solidFill>
                                  <a:latin typeface="Cambria Math" panose="02040503050406030204" pitchFamily="18" charset="0"/>
                                  <a:ea typeface="Cambria Math" panose="02040503050406030204" pitchFamily="18" charset="0"/>
                                </a:rPr>
                              </m:ctrlPr>
                            </m:sSubSupPr>
                            <m:e>
                              <m:r>
                                <a:rPr lang="en-SG" sz="1800" b="0" i="1" smtClean="0">
                                  <a:solidFill>
                                    <a:srgbClr val="C00000"/>
                                  </a:solidFill>
                                  <a:latin typeface="Cambria Math" panose="02040503050406030204" pitchFamily="18" charset="0"/>
                                  <a:ea typeface="Cambria Math" panose="02040503050406030204" pitchFamily="18" charset="0"/>
                                </a:rPr>
                                <m:t>𝑉</m:t>
                              </m:r>
                            </m:e>
                            <m:sub>
                              <m:r>
                                <a:rPr lang="en-SG" sz="1800" b="0" i="1" smtClean="0">
                                  <a:solidFill>
                                    <a:srgbClr val="C00000"/>
                                  </a:solidFill>
                                  <a:latin typeface="Cambria Math" panose="02040503050406030204" pitchFamily="18" charset="0"/>
                                  <a:ea typeface="Cambria Math" panose="02040503050406030204" pitchFamily="18" charset="0"/>
                                </a:rPr>
                                <m:t>𝑏</m:t>
                              </m:r>
                            </m:sub>
                            <m:sup>
                              <m:r>
                                <a:rPr lang="en-SG" sz="1800" i="1">
                                  <a:solidFill>
                                    <a:srgbClr val="C00000"/>
                                  </a:solidFill>
                                  <a:latin typeface="Cambria Math" panose="02040503050406030204" pitchFamily="18" charset="0"/>
                                  <a:ea typeface="Cambria Math" panose="02040503050406030204" pitchFamily="18" charset="0"/>
                                </a:rPr>
                                <m:t>𝑙</m:t>
                              </m:r>
                            </m:sup>
                          </m:sSubSup>
                        </m:e>
                      </m:nary>
                    </m:oMath>
                  </m:oMathPara>
                </a14:m>
                <a:endParaRPr lang="en-SG" sz="1800" dirty="0"/>
              </a:p>
            </p:txBody>
          </p:sp>
        </mc:Choice>
        <mc:Fallback xmlns="">
          <p:sp>
            <p:nvSpPr>
              <p:cNvPr id="20" name="TextBox 19">
                <a:extLst>
                  <a:ext uri="{FF2B5EF4-FFF2-40B4-BE49-F238E27FC236}">
                    <a16:creationId xmlns:a16="http://schemas.microsoft.com/office/drawing/2014/main" id="{214B6950-6248-4E2C-949F-DCF090021FD0}"/>
                  </a:ext>
                </a:extLst>
              </p:cNvPr>
              <p:cNvSpPr txBox="1">
                <a:spLocks noRot="1" noChangeAspect="1" noMove="1" noResize="1" noEditPoints="1" noAdjustHandles="1" noChangeArrowheads="1" noChangeShapeType="1" noTextEdit="1"/>
              </p:cNvSpPr>
              <p:nvPr/>
            </p:nvSpPr>
            <p:spPr>
              <a:xfrm>
                <a:off x="1602377" y="3834843"/>
                <a:ext cx="4641668" cy="763029"/>
              </a:xfrm>
              <a:prstGeom prst="rect">
                <a:avLst/>
              </a:prstGeom>
              <a:blipFill>
                <a:blip r:embed="rId3"/>
                <a:stretch>
                  <a:fillRect/>
                </a:stretch>
              </a:blipFill>
            </p:spPr>
            <p:txBody>
              <a:bodyPr/>
              <a:lstStyle/>
              <a:p>
                <a:r>
                  <a:rPr lang="en-SG">
                    <a:noFill/>
                  </a:rPr>
                  <a:t> </a:t>
                </a:r>
              </a:p>
            </p:txBody>
          </p:sp>
        </mc:Fallback>
      </mc:AlternateContent>
    </p:spTree>
    <p:extLst>
      <p:ext uri="{BB962C8B-B14F-4D97-AF65-F5344CB8AC3E}">
        <p14:creationId xmlns:p14="http://schemas.microsoft.com/office/powerpoint/2010/main" val="294432341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latin typeface="Arial" panose="020B0604020202020204" pitchFamily="34" charset="0"/>
                <a:cs typeface="Arial" panose="020B0604020202020204" pitchFamily="34" charset="0"/>
              </a:rPr>
              <a:t>Relational GCN</a:t>
            </a:r>
            <a:endParaRPr lang="en-SG" b="1" dirty="0">
              <a:solidFill>
                <a:schemeClr val="bg1"/>
              </a:solidFill>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214B6950-6248-4E2C-949F-DCF090021FD0}"/>
                  </a:ext>
                </a:extLst>
              </p:cNvPr>
              <p:cNvSpPr txBox="1"/>
              <p:nvPr/>
            </p:nvSpPr>
            <p:spPr>
              <a:xfrm>
                <a:off x="2376634" y="1999717"/>
                <a:ext cx="464166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SG" sz="1800" b="0" i="1" smtClean="0">
                          <a:solidFill>
                            <a:srgbClr val="0070C0"/>
                          </a:solidFill>
                          <a:latin typeface="Cambria Math" panose="02040503050406030204" pitchFamily="18" charset="0"/>
                          <a:ea typeface="Cambria Math" panose="02040503050406030204" pitchFamily="18" charset="0"/>
                        </a:rPr>
                        <m:t>𝐶𝑜𝑒𝑓𝑓𝑖𝑐𝑖𝑒𝑛𝑡</m:t>
                      </m:r>
                      <m:r>
                        <a:rPr lang="en-SG" sz="1800" b="0" i="1" smtClean="0">
                          <a:solidFill>
                            <a:srgbClr val="0070C0"/>
                          </a:solidFill>
                          <a:latin typeface="Cambria Math" panose="02040503050406030204" pitchFamily="18" charset="0"/>
                          <a:ea typeface="Cambria Math" panose="02040503050406030204" pitchFamily="18" charset="0"/>
                        </a:rPr>
                        <m:t>= +1</m:t>
                      </m:r>
                    </m:oMath>
                  </m:oMathPara>
                </a14:m>
                <a:endParaRPr lang="en-SG" sz="1800" dirty="0">
                  <a:solidFill>
                    <a:srgbClr val="0070C0"/>
                  </a:solidFill>
                </a:endParaRPr>
              </a:p>
            </p:txBody>
          </p:sp>
        </mc:Choice>
        <mc:Fallback xmlns="">
          <p:sp>
            <p:nvSpPr>
              <p:cNvPr id="20" name="TextBox 19">
                <a:extLst>
                  <a:ext uri="{FF2B5EF4-FFF2-40B4-BE49-F238E27FC236}">
                    <a16:creationId xmlns:a16="http://schemas.microsoft.com/office/drawing/2014/main" id="{214B6950-6248-4E2C-949F-DCF090021FD0}"/>
                  </a:ext>
                </a:extLst>
              </p:cNvPr>
              <p:cNvSpPr txBox="1">
                <a:spLocks noRot="1" noChangeAspect="1" noMove="1" noResize="1" noEditPoints="1" noAdjustHandles="1" noChangeArrowheads="1" noChangeShapeType="1" noTextEdit="1"/>
              </p:cNvSpPr>
              <p:nvPr/>
            </p:nvSpPr>
            <p:spPr>
              <a:xfrm>
                <a:off x="2376634" y="1999717"/>
                <a:ext cx="4641668" cy="369332"/>
              </a:xfrm>
              <a:prstGeom prst="rect">
                <a:avLst/>
              </a:prstGeom>
              <a:blipFill>
                <a:blip r:embed="rId3"/>
                <a:stretch>
                  <a:fillRect b="-14754"/>
                </a:stretch>
              </a:blipFill>
            </p:spPr>
            <p:txBody>
              <a:bodyPr/>
              <a:lstStyle/>
              <a:p>
                <a:r>
                  <a:rPr lang="en-SG">
                    <a:noFill/>
                  </a:rPr>
                  <a:t> </a:t>
                </a:r>
              </a:p>
            </p:txBody>
          </p:sp>
        </mc:Fallback>
      </mc:AlternateContent>
      <p:grpSp>
        <p:nvGrpSpPr>
          <p:cNvPr id="5" name="Group 4">
            <a:extLst>
              <a:ext uri="{FF2B5EF4-FFF2-40B4-BE49-F238E27FC236}">
                <a16:creationId xmlns:a16="http://schemas.microsoft.com/office/drawing/2014/main" id="{B88B5920-B8F3-49DC-9A01-C03AAEC1DC39}"/>
              </a:ext>
            </a:extLst>
          </p:cNvPr>
          <p:cNvGrpSpPr/>
          <p:nvPr/>
        </p:nvGrpSpPr>
        <p:grpSpPr>
          <a:xfrm>
            <a:off x="1956992" y="2651638"/>
            <a:ext cx="4568448" cy="1471749"/>
            <a:chOff x="4595690" y="3566399"/>
            <a:chExt cx="4568448" cy="1471749"/>
          </a:xfrm>
        </p:grpSpPr>
        <p:sp>
          <p:nvSpPr>
            <p:cNvPr id="6" name="Oval 5">
              <a:extLst>
                <a:ext uri="{FF2B5EF4-FFF2-40B4-BE49-F238E27FC236}">
                  <a16:creationId xmlns:a16="http://schemas.microsoft.com/office/drawing/2014/main" id="{BE79AA60-BAD4-42F1-A236-40AD98D46026}"/>
                </a:ext>
              </a:extLst>
            </p:cNvPr>
            <p:cNvSpPr/>
            <p:nvPr/>
          </p:nvSpPr>
          <p:spPr>
            <a:xfrm>
              <a:off x="5550082" y="3566399"/>
              <a:ext cx="679269" cy="67926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7" name="Oval 6">
              <a:extLst>
                <a:ext uri="{FF2B5EF4-FFF2-40B4-BE49-F238E27FC236}">
                  <a16:creationId xmlns:a16="http://schemas.microsoft.com/office/drawing/2014/main" id="{6F24245C-42A8-4F93-B819-884E4AEF2D00}"/>
                </a:ext>
              </a:extLst>
            </p:cNvPr>
            <p:cNvSpPr/>
            <p:nvPr/>
          </p:nvSpPr>
          <p:spPr>
            <a:xfrm>
              <a:off x="7143752" y="3566399"/>
              <a:ext cx="679269" cy="67926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8" name="Straight Arrow Connector 7">
              <a:extLst>
                <a:ext uri="{FF2B5EF4-FFF2-40B4-BE49-F238E27FC236}">
                  <a16:creationId xmlns:a16="http://schemas.microsoft.com/office/drawing/2014/main" id="{D46F89C8-90F3-4ACD-BF5F-5CD496B321EE}"/>
                </a:ext>
              </a:extLst>
            </p:cNvPr>
            <p:cNvCxnSpPr>
              <a:stCxn id="6" idx="6"/>
              <a:endCxn id="7" idx="2"/>
            </p:cNvCxnSpPr>
            <p:nvPr/>
          </p:nvCxnSpPr>
          <p:spPr>
            <a:xfrm>
              <a:off x="6229351" y="3906034"/>
              <a:ext cx="914401"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DCA2066E-1B4E-44B8-8A71-65510A9C4A9F}"/>
                </a:ext>
              </a:extLst>
            </p:cNvPr>
            <p:cNvSpPr txBox="1"/>
            <p:nvPr/>
          </p:nvSpPr>
          <p:spPr>
            <a:xfrm>
              <a:off x="4595690" y="3634994"/>
              <a:ext cx="1297577" cy="523220"/>
            </a:xfrm>
            <a:prstGeom prst="rect">
              <a:avLst/>
            </a:prstGeom>
            <a:noFill/>
          </p:spPr>
          <p:txBody>
            <a:bodyPr wrap="square" rtlCol="0">
              <a:spAutoFit/>
            </a:bodyPr>
            <a:lstStyle/>
            <a:p>
              <a:r>
                <a:rPr lang="en-SG" dirty="0"/>
                <a:t>Twitter Account 1 </a:t>
              </a:r>
            </a:p>
          </p:txBody>
        </p:sp>
        <p:sp>
          <p:nvSpPr>
            <p:cNvPr id="10" name="TextBox 9">
              <a:extLst>
                <a:ext uri="{FF2B5EF4-FFF2-40B4-BE49-F238E27FC236}">
                  <a16:creationId xmlns:a16="http://schemas.microsoft.com/office/drawing/2014/main" id="{5EE7EB68-8EF6-47A8-BA8D-E094804E7E88}"/>
                </a:ext>
              </a:extLst>
            </p:cNvPr>
            <p:cNvSpPr txBox="1"/>
            <p:nvPr/>
          </p:nvSpPr>
          <p:spPr>
            <a:xfrm>
              <a:off x="7866561" y="3644423"/>
              <a:ext cx="1297577" cy="523220"/>
            </a:xfrm>
            <a:prstGeom prst="rect">
              <a:avLst/>
            </a:prstGeom>
            <a:noFill/>
          </p:spPr>
          <p:txBody>
            <a:bodyPr wrap="square" rtlCol="0">
              <a:spAutoFit/>
            </a:bodyPr>
            <a:lstStyle/>
            <a:p>
              <a:r>
                <a:rPr lang="en-SG" dirty="0"/>
                <a:t>Twitter Account 2 </a:t>
              </a:r>
            </a:p>
          </p:txBody>
        </p:sp>
        <p:sp>
          <p:nvSpPr>
            <p:cNvPr id="11" name="TextBox 10">
              <a:extLst>
                <a:ext uri="{FF2B5EF4-FFF2-40B4-BE49-F238E27FC236}">
                  <a16:creationId xmlns:a16="http://schemas.microsoft.com/office/drawing/2014/main" id="{89DD6D0B-3D0F-4463-985E-C2BDF479E148}"/>
                </a:ext>
              </a:extLst>
            </p:cNvPr>
            <p:cNvSpPr txBox="1"/>
            <p:nvPr/>
          </p:nvSpPr>
          <p:spPr>
            <a:xfrm>
              <a:off x="6038589" y="3588827"/>
              <a:ext cx="1297577" cy="307777"/>
            </a:xfrm>
            <a:prstGeom prst="rect">
              <a:avLst/>
            </a:prstGeom>
            <a:noFill/>
          </p:spPr>
          <p:txBody>
            <a:bodyPr wrap="square" rtlCol="0">
              <a:spAutoFit/>
            </a:bodyPr>
            <a:lstStyle/>
            <a:p>
              <a:pPr algn="ctr"/>
              <a:r>
                <a:rPr lang="en-SG" b="1" dirty="0">
                  <a:solidFill>
                    <a:srgbClr val="0070C0"/>
                  </a:solidFill>
                </a:rPr>
                <a:t>Follow</a:t>
              </a:r>
            </a:p>
          </p:txBody>
        </p:sp>
        <p:sp>
          <p:nvSpPr>
            <p:cNvPr id="12" name="Oval 11">
              <a:extLst>
                <a:ext uri="{FF2B5EF4-FFF2-40B4-BE49-F238E27FC236}">
                  <a16:creationId xmlns:a16="http://schemas.microsoft.com/office/drawing/2014/main" id="{389CF8BF-E783-40EB-A6AD-80438EB242CB}"/>
                </a:ext>
              </a:extLst>
            </p:cNvPr>
            <p:cNvSpPr/>
            <p:nvPr/>
          </p:nvSpPr>
          <p:spPr>
            <a:xfrm>
              <a:off x="7143752" y="4358879"/>
              <a:ext cx="679269" cy="67926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3" name="TextBox 12">
              <a:extLst>
                <a:ext uri="{FF2B5EF4-FFF2-40B4-BE49-F238E27FC236}">
                  <a16:creationId xmlns:a16="http://schemas.microsoft.com/office/drawing/2014/main" id="{495A8F91-FE5F-44F9-8E25-C236378A3C0E}"/>
                </a:ext>
              </a:extLst>
            </p:cNvPr>
            <p:cNvSpPr txBox="1"/>
            <p:nvPr/>
          </p:nvSpPr>
          <p:spPr>
            <a:xfrm>
              <a:off x="5889716" y="4318201"/>
              <a:ext cx="1297577" cy="307777"/>
            </a:xfrm>
            <a:prstGeom prst="rect">
              <a:avLst/>
            </a:prstGeom>
            <a:noFill/>
          </p:spPr>
          <p:txBody>
            <a:bodyPr wrap="square" rtlCol="0">
              <a:spAutoFit/>
            </a:bodyPr>
            <a:lstStyle/>
            <a:p>
              <a:pPr algn="ctr"/>
              <a:r>
                <a:rPr lang="en-SG" b="1" dirty="0">
                  <a:solidFill>
                    <a:srgbClr val="C00000"/>
                  </a:solidFill>
                </a:rPr>
                <a:t>Block</a:t>
              </a:r>
            </a:p>
          </p:txBody>
        </p:sp>
        <p:cxnSp>
          <p:nvCxnSpPr>
            <p:cNvPr id="14" name="Straight Arrow Connector 13">
              <a:extLst>
                <a:ext uri="{FF2B5EF4-FFF2-40B4-BE49-F238E27FC236}">
                  <a16:creationId xmlns:a16="http://schemas.microsoft.com/office/drawing/2014/main" id="{CE47DF7B-C6CA-4F8A-B794-5A9682A4A27E}"/>
                </a:ext>
              </a:extLst>
            </p:cNvPr>
            <p:cNvCxnSpPr>
              <a:cxnSpLocks/>
              <a:stCxn id="6" idx="6"/>
              <a:endCxn id="12" idx="2"/>
            </p:cNvCxnSpPr>
            <p:nvPr/>
          </p:nvCxnSpPr>
          <p:spPr>
            <a:xfrm>
              <a:off x="6229351" y="3906034"/>
              <a:ext cx="914401" cy="79248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723F0012-CF76-4CE4-AC5B-39A602336633}"/>
                </a:ext>
              </a:extLst>
            </p:cNvPr>
            <p:cNvSpPr txBox="1"/>
            <p:nvPr/>
          </p:nvSpPr>
          <p:spPr>
            <a:xfrm>
              <a:off x="7866561" y="4379972"/>
              <a:ext cx="1297577" cy="523220"/>
            </a:xfrm>
            <a:prstGeom prst="rect">
              <a:avLst/>
            </a:prstGeom>
            <a:noFill/>
          </p:spPr>
          <p:txBody>
            <a:bodyPr wrap="square" rtlCol="0">
              <a:spAutoFit/>
            </a:bodyPr>
            <a:lstStyle/>
            <a:p>
              <a:r>
                <a:rPr lang="en-SG" dirty="0"/>
                <a:t>Twitter Account 3 </a:t>
              </a:r>
            </a:p>
          </p:txBody>
        </p:sp>
      </p:gr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9FB1A523-EBAA-43EA-91F1-45A12E7AD748}"/>
                  </a:ext>
                </a:extLst>
              </p:cNvPr>
              <p:cNvSpPr txBox="1"/>
              <p:nvPr/>
            </p:nvSpPr>
            <p:spPr>
              <a:xfrm>
                <a:off x="1220833" y="4085726"/>
                <a:ext cx="464166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SG" sz="1800" i="1" smtClean="0">
                          <a:solidFill>
                            <a:srgbClr val="C00000"/>
                          </a:solidFill>
                          <a:latin typeface="Cambria Math" panose="02040503050406030204" pitchFamily="18" charset="0"/>
                          <a:ea typeface="Cambria Math" panose="02040503050406030204" pitchFamily="18" charset="0"/>
                        </a:rPr>
                        <m:t>𝐶𝑜𝑒𝑓𝑓𝑖𝑐𝑖𝑒𝑛𝑡</m:t>
                      </m:r>
                      <m:r>
                        <a:rPr lang="en-SG" sz="1800" i="1" smtClean="0">
                          <a:solidFill>
                            <a:srgbClr val="C00000"/>
                          </a:solidFill>
                          <a:latin typeface="Cambria Math" panose="02040503050406030204" pitchFamily="18" charset="0"/>
                          <a:ea typeface="Cambria Math" panose="02040503050406030204" pitchFamily="18" charset="0"/>
                        </a:rPr>
                        <m:t>=−1</m:t>
                      </m:r>
                    </m:oMath>
                  </m:oMathPara>
                </a14:m>
                <a:endParaRPr lang="en-SG" sz="1800" dirty="0">
                  <a:solidFill>
                    <a:srgbClr val="C00000"/>
                  </a:solidFill>
                </a:endParaRPr>
              </a:p>
            </p:txBody>
          </p:sp>
        </mc:Choice>
        <mc:Fallback xmlns="">
          <p:sp>
            <p:nvSpPr>
              <p:cNvPr id="16" name="TextBox 15">
                <a:extLst>
                  <a:ext uri="{FF2B5EF4-FFF2-40B4-BE49-F238E27FC236}">
                    <a16:creationId xmlns:a16="http://schemas.microsoft.com/office/drawing/2014/main" id="{9FB1A523-EBAA-43EA-91F1-45A12E7AD748}"/>
                  </a:ext>
                </a:extLst>
              </p:cNvPr>
              <p:cNvSpPr txBox="1">
                <a:spLocks noRot="1" noChangeAspect="1" noMove="1" noResize="1" noEditPoints="1" noAdjustHandles="1" noChangeArrowheads="1" noChangeShapeType="1" noTextEdit="1"/>
              </p:cNvSpPr>
              <p:nvPr/>
            </p:nvSpPr>
            <p:spPr>
              <a:xfrm>
                <a:off x="1220833" y="4085726"/>
                <a:ext cx="4641668" cy="369332"/>
              </a:xfrm>
              <a:prstGeom prst="rect">
                <a:avLst/>
              </a:prstGeom>
              <a:blipFill>
                <a:blip r:embed="rId4"/>
                <a:stretch>
                  <a:fillRect b="-14754"/>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97A11B98-266F-42D3-8699-2AD4B2A5C414}"/>
                  </a:ext>
                </a:extLst>
              </p:cNvPr>
              <p:cNvSpPr txBox="1"/>
              <p:nvPr/>
            </p:nvSpPr>
            <p:spPr>
              <a:xfrm>
                <a:off x="6098724" y="2915774"/>
                <a:ext cx="2638697" cy="76302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SG" sz="1800" i="1" smtClean="0">
                              <a:solidFill>
                                <a:schemeClr val="tx1"/>
                              </a:solidFill>
                              <a:latin typeface="Cambria Math" panose="02040503050406030204" pitchFamily="18" charset="0"/>
                              <a:ea typeface="Cambria Math" panose="02040503050406030204" pitchFamily="18" charset="0"/>
                            </a:rPr>
                          </m:ctrlPr>
                        </m:sSubSupPr>
                        <m:e>
                          <m:r>
                            <a:rPr lang="en-SG" sz="1800" i="1">
                              <a:solidFill>
                                <a:schemeClr val="tx1"/>
                              </a:solidFill>
                              <a:latin typeface="Cambria Math" panose="02040503050406030204" pitchFamily="18" charset="0"/>
                              <a:ea typeface="Cambria Math" panose="02040503050406030204" pitchFamily="18" charset="0"/>
                            </a:rPr>
                            <m:t>𝑊</m:t>
                          </m:r>
                        </m:e>
                        <m:sub>
                          <m:r>
                            <a:rPr lang="en-SG" sz="1800" i="1">
                              <a:solidFill>
                                <a:schemeClr val="tx1"/>
                              </a:solidFill>
                              <a:latin typeface="Cambria Math" panose="02040503050406030204" pitchFamily="18" charset="0"/>
                              <a:ea typeface="Cambria Math" panose="02040503050406030204" pitchFamily="18" charset="0"/>
                            </a:rPr>
                            <m:t>𝑟</m:t>
                          </m:r>
                        </m:sub>
                        <m:sup>
                          <m:r>
                            <a:rPr lang="en-SG" sz="1800" i="1">
                              <a:solidFill>
                                <a:schemeClr val="tx1"/>
                              </a:solidFill>
                              <a:latin typeface="Cambria Math" panose="02040503050406030204" pitchFamily="18" charset="0"/>
                              <a:ea typeface="Cambria Math" panose="02040503050406030204" pitchFamily="18" charset="0"/>
                            </a:rPr>
                            <m:t>𝑙</m:t>
                          </m:r>
                        </m:sup>
                      </m:sSubSup>
                      <m:r>
                        <a:rPr lang="en-SG" sz="1800" b="0" i="1" smtClean="0">
                          <a:solidFill>
                            <a:schemeClr val="tx1"/>
                          </a:solidFill>
                          <a:latin typeface="Cambria Math" panose="02040503050406030204" pitchFamily="18" charset="0"/>
                        </a:rPr>
                        <m:t>=</m:t>
                      </m:r>
                      <m:nary>
                        <m:naryPr>
                          <m:chr m:val="∑"/>
                          <m:supHide m:val="on"/>
                          <m:ctrlPr>
                            <a:rPr lang="en-SG" sz="1800" i="1" smtClean="0">
                              <a:solidFill>
                                <a:schemeClr val="tx1"/>
                              </a:solidFill>
                              <a:latin typeface="Cambria Math" panose="02040503050406030204" pitchFamily="18" charset="0"/>
                              <a:ea typeface="Cambria Math" panose="02040503050406030204" pitchFamily="18" charset="0"/>
                            </a:rPr>
                          </m:ctrlPr>
                        </m:naryPr>
                        <m:sub>
                          <m:r>
                            <a:rPr lang="en-SG" sz="1800" b="0" i="1" smtClean="0">
                              <a:solidFill>
                                <a:schemeClr val="tx1"/>
                              </a:solidFill>
                              <a:latin typeface="Cambria Math" panose="02040503050406030204" pitchFamily="18" charset="0"/>
                              <a:ea typeface="Cambria Math" panose="02040503050406030204" pitchFamily="18" charset="0"/>
                            </a:rPr>
                            <m:t>𝑏</m:t>
                          </m:r>
                          <m:r>
                            <a:rPr lang="en-SG" sz="1800" b="0" i="1" smtClean="0">
                              <a:solidFill>
                                <a:schemeClr val="tx1"/>
                              </a:solidFill>
                              <a:latin typeface="Cambria Math" panose="02040503050406030204" pitchFamily="18" charset="0"/>
                              <a:ea typeface="Cambria Math" panose="02040503050406030204" pitchFamily="18" charset="0"/>
                            </a:rPr>
                            <m:t>=1</m:t>
                          </m:r>
                        </m:sub>
                        <m:sup/>
                        <m:e>
                          <m:sSubSup>
                            <m:sSubSupPr>
                              <m:ctrlPr>
                                <a:rPr lang="en-SG" sz="1800" i="1" smtClean="0">
                                  <a:solidFill>
                                    <a:schemeClr val="tx1"/>
                                  </a:solidFill>
                                  <a:latin typeface="Cambria Math" panose="02040503050406030204" pitchFamily="18" charset="0"/>
                                  <a:ea typeface="Cambria Math" panose="02040503050406030204" pitchFamily="18" charset="0"/>
                                </a:rPr>
                              </m:ctrlPr>
                            </m:sSubSupPr>
                            <m:e>
                              <m:r>
                                <a:rPr lang="en-SG" sz="1800" b="0" i="1" smtClean="0">
                                  <a:solidFill>
                                    <a:schemeClr val="tx1"/>
                                  </a:solidFill>
                                  <a:latin typeface="Cambria Math" panose="02040503050406030204" pitchFamily="18" charset="0"/>
                                  <a:ea typeface="Cambria Math" panose="02040503050406030204" pitchFamily="18" charset="0"/>
                                </a:rPr>
                                <m:t>𝑎</m:t>
                              </m:r>
                            </m:e>
                            <m:sub>
                              <m:r>
                                <a:rPr lang="en-SG" sz="1800" i="1">
                                  <a:solidFill>
                                    <a:schemeClr val="tx1"/>
                                  </a:solidFill>
                                  <a:latin typeface="Cambria Math" panose="02040503050406030204" pitchFamily="18" charset="0"/>
                                  <a:ea typeface="Cambria Math" panose="02040503050406030204" pitchFamily="18" charset="0"/>
                                </a:rPr>
                                <m:t>𝑟</m:t>
                              </m:r>
                              <m:r>
                                <a:rPr lang="en-SG" sz="1800" b="0" i="1" smtClean="0">
                                  <a:solidFill>
                                    <a:schemeClr val="tx1"/>
                                  </a:solidFill>
                                  <a:latin typeface="Cambria Math" panose="02040503050406030204" pitchFamily="18" charset="0"/>
                                  <a:ea typeface="Cambria Math" panose="02040503050406030204" pitchFamily="18" charset="0"/>
                                </a:rPr>
                                <m:t>𝑏</m:t>
                              </m:r>
                            </m:sub>
                            <m:sup>
                              <m:r>
                                <a:rPr lang="en-SG" sz="1800" i="1">
                                  <a:solidFill>
                                    <a:schemeClr val="tx1"/>
                                  </a:solidFill>
                                  <a:latin typeface="Cambria Math" panose="02040503050406030204" pitchFamily="18" charset="0"/>
                                  <a:ea typeface="Cambria Math" panose="02040503050406030204" pitchFamily="18" charset="0"/>
                                </a:rPr>
                                <m:t>𝑙</m:t>
                              </m:r>
                            </m:sup>
                          </m:sSubSup>
                          <m:sSubSup>
                            <m:sSubSupPr>
                              <m:ctrlPr>
                                <a:rPr lang="en-SG" sz="1800" i="1" smtClean="0">
                                  <a:solidFill>
                                    <a:schemeClr val="tx1"/>
                                  </a:solidFill>
                                  <a:latin typeface="Cambria Math" panose="02040503050406030204" pitchFamily="18" charset="0"/>
                                  <a:ea typeface="Cambria Math" panose="02040503050406030204" pitchFamily="18" charset="0"/>
                                </a:rPr>
                              </m:ctrlPr>
                            </m:sSubSupPr>
                            <m:e>
                              <m:r>
                                <a:rPr lang="en-SG" sz="1800" b="0" i="1" smtClean="0">
                                  <a:solidFill>
                                    <a:schemeClr val="tx1"/>
                                  </a:solidFill>
                                  <a:latin typeface="Cambria Math" panose="02040503050406030204" pitchFamily="18" charset="0"/>
                                  <a:ea typeface="Cambria Math" panose="02040503050406030204" pitchFamily="18" charset="0"/>
                                </a:rPr>
                                <m:t>𝑉</m:t>
                              </m:r>
                            </m:e>
                            <m:sub>
                              <m:r>
                                <a:rPr lang="en-SG" sz="1800" b="0" i="1" smtClean="0">
                                  <a:solidFill>
                                    <a:schemeClr val="tx1"/>
                                  </a:solidFill>
                                  <a:latin typeface="Cambria Math" panose="02040503050406030204" pitchFamily="18" charset="0"/>
                                  <a:ea typeface="Cambria Math" panose="02040503050406030204" pitchFamily="18" charset="0"/>
                                </a:rPr>
                                <m:t>𝑏</m:t>
                              </m:r>
                            </m:sub>
                            <m:sup>
                              <m:r>
                                <a:rPr lang="en-SG" sz="1800" i="1">
                                  <a:solidFill>
                                    <a:schemeClr val="tx1"/>
                                  </a:solidFill>
                                  <a:latin typeface="Cambria Math" panose="02040503050406030204" pitchFamily="18" charset="0"/>
                                  <a:ea typeface="Cambria Math" panose="02040503050406030204" pitchFamily="18" charset="0"/>
                                </a:rPr>
                                <m:t>𝑙</m:t>
                              </m:r>
                            </m:sup>
                          </m:sSubSup>
                        </m:e>
                      </m:nary>
                    </m:oMath>
                  </m:oMathPara>
                </a14:m>
                <a:endParaRPr lang="en-SG" sz="1800" dirty="0">
                  <a:solidFill>
                    <a:schemeClr val="tx1"/>
                  </a:solidFill>
                </a:endParaRPr>
              </a:p>
            </p:txBody>
          </p:sp>
        </mc:Choice>
        <mc:Fallback xmlns="">
          <p:sp>
            <p:nvSpPr>
              <p:cNvPr id="17" name="TextBox 16">
                <a:extLst>
                  <a:ext uri="{FF2B5EF4-FFF2-40B4-BE49-F238E27FC236}">
                    <a16:creationId xmlns:a16="http://schemas.microsoft.com/office/drawing/2014/main" id="{97A11B98-266F-42D3-8699-2AD4B2A5C414}"/>
                  </a:ext>
                </a:extLst>
              </p:cNvPr>
              <p:cNvSpPr txBox="1">
                <a:spLocks noRot="1" noChangeAspect="1" noMove="1" noResize="1" noEditPoints="1" noAdjustHandles="1" noChangeArrowheads="1" noChangeShapeType="1" noTextEdit="1"/>
              </p:cNvSpPr>
              <p:nvPr/>
            </p:nvSpPr>
            <p:spPr>
              <a:xfrm>
                <a:off x="6098724" y="2915774"/>
                <a:ext cx="2638697" cy="763029"/>
              </a:xfrm>
              <a:prstGeom prst="rect">
                <a:avLst/>
              </a:prstGeom>
              <a:blipFill>
                <a:blip r:embed="rId5"/>
                <a:stretch>
                  <a:fillRect/>
                </a:stretch>
              </a:blipFill>
            </p:spPr>
            <p:txBody>
              <a:bodyPr/>
              <a:lstStyle/>
              <a:p>
                <a:r>
                  <a:rPr lang="en-SG">
                    <a:noFill/>
                  </a:rPr>
                  <a:t> </a:t>
                </a:r>
              </a:p>
            </p:txBody>
          </p:sp>
        </mc:Fallback>
      </mc:AlternateContent>
      <p:sp>
        <p:nvSpPr>
          <p:cNvPr id="19" name="TextBox 18">
            <a:extLst>
              <a:ext uri="{FF2B5EF4-FFF2-40B4-BE49-F238E27FC236}">
                <a16:creationId xmlns:a16="http://schemas.microsoft.com/office/drawing/2014/main" id="{611DAB45-C82E-4975-9E9D-74ED12E172C4}"/>
              </a:ext>
            </a:extLst>
          </p:cNvPr>
          <p:cNvSpPr txBox="1"/>
          <p:nvPr/>
        </p:nvSpPr>
        <p:spPr>
          <a:xfrm>
            <a:off x="338001" y="1307367"/>
            <a:ext cx="4641668" cy="369332"/>
          </a:xfrm>
          <a:prstGeom prst="rect">
            <a:avLst/>
          </a:prstGeom>
          <a:noFill/>
        </p:spPr>
        <p:txBody>
          <a:bodyPr wrap="square">
            <a:spAutoFit/>
          </a:bodyPr>
          <a:lstStyle/>
          <a:p>
            <a:pPr marL="539750" lvl="1" indent="-285750">
              <a:spcAft>
                <a:spcPts val="1200"/>
              </a:spcAft>
              <a:buFont typeface="Arial" panose="020B0604020202020204" pitchFamily="34" charset="0"/>
              <a:buChar char="•"/>
            </a:pPr>
            <a:r>
              <a:rPr lang="en-SG" sz="1800" dirty="0">
                <a:solidFill>
                  <a:schemeClr val="tx1"/>
                </a:solidFill>
              </a:rPr>
              <a:t>Weight sharing scheme</a:t>
            </a:r>
          </a:p>
        </p:txBody>
      </p:sp>
    </p:spTree>
    <p:extLst>
      <p:ext uri="{BB962C8B-B14F-4D97-AF65-F5344CB8AC3E}">
        <p14:creationId xmlns:p14="http://schemas.microsoft.com/office/powerpoint/2010/main" val="204298489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149941"/>
            <a:ext cx="7482709" cy="994200"/>
          </a:xfrm>
        </p:spPr>
        <p:txBody>
          <a:bodyPr/>
          <a:lstStyle/>
          <a:p>
            <a:pPr algn="ctr"/>
            <a:r>
              <a:rPr lang="en-US" b="1" dirty="0">
                <a:solidFill>
                  <a:schemeClr val="tx1"/>
                </a:solidFill>
                <a:latin typeface="Arial" panose="020B0604020202020204" pitchFamily="34" charset="0"/>
                <a:cs typeface="Arial" panose="020B0604020202020204" pitchFamily="34" charset="0"/>
              </a:rPr>
              <a:t>Simple Massage Passing </a:t>
            </a:r>
            <a:endParaRPr lang="en-SG" b="1" dirty="0">
              <a:solidFill>
                <a:schemeClr val="tx1"/>
              </a:solidFill>
              <a:latin typeface="Arial" panose="020B0604020202020204" pitchFamily="34" charset="0"/>
              <a:cs typeface="Arial" panose="020B0604020202020204" pitchFamily="34" charset="0"/>
            </a:endParaRPr>
          </a:p>
        </p:txBody>
      </p:sp>
      <p:sp>
        <p:nvSpPr>
          <p:cNvPr id="3" name="Slide Number Placeholder 2">
            <a:extLst>
              <a:ext uri="{FF2B5EF4-FFF2-40B4-BE49-F238E27FC236}">
                <a16:creationId xmlns:a16="http://schemas.microsoft.com/office/drawing/2014/main" id="{B02728A4-9492-428E-939C-3A32BC67706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52</a:t>
            </a:fld>
            <a:endParaRPr lang="en"/>
          </a:p>
        </p:txBody>
      </p:sp>
    </p:spTree>
    <p:extLst>
      <p:ext uri="{BB962C8B-B14F-4D97-AF65-F5344CB8AC3E}">
        <p14:creationId xmlns:p14="http://schemas.microsoft.com/office/powerpoint/2010/main" val="390172758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latin typeface="Arial" panose="020B0604020202020204" pitchFamily="34" charset="0"/>
                <a:cs typeface="Arial" panose="020B0604020202020204" pitchFamily="34" charset="0"/>
              </a:rPr>
              <a:t>Simple Massage Passing </a:t>
            </a:r>
            <a:endParaRPr lang="en-SG" b="1" dirty="0">
              <a:solidFill>
                <a:schemeClr val="bg1"/>
              </a:solidFill>
              <a:latin typeface="Arial" panose="020B0604020202020204" pitchFamily="34" charset="0"/>
              <a:cs typeface="Arial" panose="020B0604020202020204" pitchFamily="34" charset="0"/>
            </a:endParaRPr>
          </a:p>
        </p:txBody>
      </p:sp>
      <p:sp>
        <p:nvSpPr>
          <p:cNvPr id="19" name="TextBox 18">
            <a:extLst>
              <a:ext uri="{FF2B5EF4-FFF2-40B4-BE49-F238E27FC236}">
                <a16:creationId xmlns:a16="http://schemas.microsoft.com/office/drawing/2014/main" id="{611DAB45-C82E-4975-9E9D-74ED12E172C4}"/>
              </a:ext>
            </a:extLst>
          </p:cNvPr>
          <p:cNvSpPr txBox="1"/>
          <p:nvPr/>
        </p:nvSpPr>
        <p:spPr>
          <a:xfrm>
            <a:off x="338001" y="1307367"/>
            <a:ext cx="7508422" cy="646331"/>
          </a:xfrm>
          <a:prstGeom prst="rect">
            <a:avLst/>
          </a:prstGeom>
          <a:noFill/>
        </p:spPr>
        <p:txBody>
          <a:bodyPr wrap="square">
            <a:spAutoFit/>
          </a:bodyPr>
          <a:lstStyle/>
          <a:p>
            <a:pPr marL="539750" lvl="1" indent="-285750">
              <a:spcAft>
                <a:spcPts val="1200"/>
              </a:spcAft>
              <a:buFont typeface="Arial" panose="020B0604020202020204" pitchFamily="34" charset="0"/>
              <a:buChar char="•"/>
            </a:pPr>
            <a:r>
              <a:rPr lang="en-SG" sz="1800" dirty="0">
                <a:solidFill>
                  <a:schemeClr val="tx1"/>
                </a:solidFill>
              </a:rPr>
              <a:t>Key concept to pass massage to neighbour nodes using adjacent matrix  </a:t>
            </a: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DECD6695-6972-402E-B144-10F9C1CD0E99}"/>
                  </a:ext>
                </a:extLst>
              </p:cNvPr>
              <p:cNvSpPr txBox="1"/>
              <p:nvPr/>
            </p:nvSpPr>
            <p:spPr>
              <a:xfrm>
                <a:off x="6184109" y="2306879"/>
                <a:ext cx="1746250" cy="307777"/>
              </a:xfrm>
              <a:prstGeom prst="rect">
                <a:avLst/>
              </a:prstGeom>
              <a:noFill/>
            </p:spPr>
            <p:txBody>
              <a:bodyPr wrap="square">
                <a:spAutoFit/>
              </a:bodyPr>
              <a:lstStyle/>
              <a:p>
                <a:r>
                  <a:rPr lang="en-SG" sz="1400" u="sng" dirty="0"/>
                  <a:t>Adjacent matrix, </a:t>
                </a:r>
                <a14:m>
                  <m:oMath xmlns:m="http://schemas.openxmlformats.org/officeDocument/2006/math">
                    <m:r>
                      <a:rPr lang="en-SG" sz="1400" b="0" i="1" u="sng" dirty="0" smtClean="0">
                        <a:latin typeface="Cambria Math" panose="02040503050406030204" pitchFamily="18" charset="0"/>
                      </a:rPr>
                      <m:t>𝐴</m:t>
                    </m:r>
                  </m:oMath>
                </a14:m>
                <a:endParaRPr lang="en-SG" u="sng" dirty="0"/>
              </a:p>
            </p:txBody>
          </p:sp>
        </mc:Choice>
        <mc:Fallback xmlns="">
          <p:sp>
            <p:nvSpPr>
              <p:cNvPr id="21" name="TextBox 20">
                <a:extLst>
                  <a:ext uri="{FF2B5EF4-FFF2-40B4-BE49-F238E27FC236}">
                    <a16:creationId xmlns:a16="http://schemas.microsoft.com/office/drawing/2014/main" id="{DECD6695-6972-402E-B144-10F9C1CD0E99}"/>
                  </a:ext>
                </a:extLst>
              </p:cNvPr>
              <p:cNvSpPr txBox="1">
                <a:spLocks noRot="1" noChangeAspect="1" noMove="1" noResize="1" noEditPoints="1" noAdjustHandles="1" noChangeArrowheads="1" noChangeShapeType="1" noTextEdit="1"/>
              </p:cNvSpPr>
              <p:nvPr/>
            </p:nvSpPr>
            <p:spPr>
              <a:xfrm>
                <a:off x="6184109" y="2306879"/>
                <a:ext cx="1746250" cy="307777"/>
              </a:xfrm>
              <a:prstGeom prst="rect">
                <a:avLst/>
              </a:prstGeom>
              <a:blipFill>
                <a:blip r:embed="rId3"/>
                <a:stretch>
                  <a:fillRect l="-1045" t="-1961" b="-19608"/>
                </a:stretch>
              </a:blipFill>
            </p:spPr>
            <p:txBody>
              <a:bodyPr/>
              <a:lstStyle/>
              <a:p>
                <a:r>
                  <a:rPr lang="en-SG">
                    <a:noFill/>
                  </a:rPr>
                  <a:t> </a:t>
                </a:r>
              </a:p>
            </p:txBody>
          </p:sp>
        </mc:Fallback>
      </mc:AlternateContent>
      <p:sp>
        <p:nvSpPr>
          <p:cNvPr id="3" name="Oval 2">
            <a:extLst>
              <a:ext uri="{FF2B5EF4-FFF2-40B4-BE49-F238E27FC236}">
                <a16:creationId xmlns:a16="http://schemas.microsoft.com/office/drawing/2014/main" id="{6E96F29C-9B7D-49EB-8672-176F1B3ACE33}"/>
              </a:ext>
            </a:extLst>
          </p:cNvPr>
          <p:cNvSpPr/>
          <p:nvPr/>
        </p:nvSpPr>
        <p:spPr>
          <a:xfrm>
            <a:off x="2978331" y="2020389"/>
            <a:ext cx="444138" cy="4279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b="1" dirty="0"/>
              <a:t>5</a:t>
            </a:r>
          </a:p>
        </p:txBody>
      </p:sp>
      <p:sp>
        <p:nvSpPr>
          <p:cNvPr id="22" name="Oval 21">
            <a:extLst>
              <a:ext uri="{FF2B5EF4-FFF2-40B4-BE49-F238E27FC236}">
                <a16:creationId xmlns:a16="http://schemas.microsoft.com/office/drawing/2014/main" id="{7DBF4750-19AC-412A-8C71-AE1158AE1012}"/>
              </a:ext>
            </a:extLst>
          </p:cNvPr>
          <p:cNvSpPr/>
          <p:nvPr/>
        </p:nvSpPr>
        <p:spPr>
          <a:xfrm>
            <a:off x="3680531" y="2847703"/>
            <a:ext cx="444138" cy="4279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b="1" dirty="0"/>
              <a:t>3</a:t>
            </a:r>
          </a:p>
        </p:txBody>
      </p:sp>
      <p:sp>
        <p:nvSpPr>
          <p:cNvPr id="23" name="Oval 22">
            <a:extLst>
              <a:ext uri="{FF2B5EF4-FFF2-40B4-BE49-F238E27FC236}">
                <a16:creationId xmlns:a16="http://schemas.microsoft.com/office/drawing/2014/main" id="{BCC64847-BE60-4ED8-927A-F4F7BFD8E451}"/>
              </a:ext>
            </a:extLst>
          </p:cNvPr>
          <p:cNvSpPr/>
          <p:nvPr/>
        </p:nvSpPr>
        <p:spPr>
          <a:xfrm>
            <a:off x="1584960" y="3324108"/>
            <a:ext cx="444138" cy="4279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b="1" dirty="0"/>
              <a:t>4</a:t>
            </a:r>
          </a:p>
        </p:txBody>
      </p:sp>
      <p:sp>
        <p:nvSpPr>
          <p:cNvPr id="24" name="Oval 23">
            <a:extLst>
              <a:ext uri="{FF2B5EF4-FFF2-40B4-BE49-F238E27FC236}">
                <a16:creationId xmlns:a16="http://schemas.microsoft.com/office/drawing/2014/main" id="{2D9ED59B-1A24-40A2-8521-2F84815E58A3}"/>
              </a:ext>
            </a:extLst>
          </p:cNvPr>
          <p:cNvSpPr/>
          <p:nvPr/>
        </p:nvSpPr>
        <p:spPr>
          <a:xfrm>
            <a:off x="3902600" y="4169620"/>
            <a:ext cx="444138" cy="4279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b="1" dirty="0"/>
              <a:t>2</a:t>
            </a:r>
          </a:p>
        </p:txBody>
      </p:sp>
      <p:sp>
        <p:nvSpPr>
          <p:cNvPr id="25" name="Oval 24">
            <a:extLst>
              <a:ext uri="{FF2B5EF4-FFF2-40B4-BE49-F238E27FC236}">
                <a16:creationId xmlns:a16="http://schemas.microsoft.com/office/drawing/2014/main" id="{2F694BEA-B11F-4AD0-82F2-A26165AD1E02}"/>
              </a:ext>
            </a:extLst>
          </p:cNvPr>
          <p:cNvSpPr/>
          <p:nvPr/>
        </p:nvSpPr>
        <p:spPr>
          <a:xfrm>
            <a:off x="776223" y="4169620"/>
            <a:ext cx="444138" cy="4279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b="1" dirty="0"/>
              <a:t>1</a:t>
            </a:r>
          </a:p>
        </p:txBody>
      </p:sp>
      <p:cxnSp>
        <p:nvCxnSpPr>
          <p:cNvPr id="26" name="Straight Connector 25">
            <a:extLst>
              <a:ext uri="{FF2B5EF4-FFF2-40B4-BE49-F238E27FC236}">
                <a16:creationId xmlns:a16="http://schemas.microsoft.com/office/drawing/2014/main" id="{BBCB6740-F029-473E-9AEA-6FAAF31AFF9D}"/>
              </a:ext>
            </a:extLst>
          </p:cNvPr>
          <p:cNvCxnSpPr>
            <a:cxnSpLocks/>
            <a:stCxn id="23" idx="6"/>
            <a:endCxn id="22" idx="2"/>
          </p:cNvCxnSpPr>
          <p:nvPr/>
        </p:nvCxnSpPr>
        <p:spPr>
          <a:xfrm flipV="1">
            <a:off x="2029098" y="3061659"/>
            <a:ext cx="1651433" cy="47640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16BA3C5B-32CF-44BC-AD81-4FA45F37A55B}"/>
              </a:ext>
            </a:extLst>
          </p:cNvPr>
          <p:cNvCxnSpPr>
            <a:cxnSpLocks/>
            <a:stCxn id="3" idx="5"/>
            <a:endCxn id="22" idx="1"/>
          </p:cNvCxnSpPr>
          <p:nvPr/>
        </p:nvCxnSpPr>
        <p:spPr>
          <a:xfrm>
            <a:off x="3357426" y="2385635"/>
            <a:ext cx="388148" cy="52473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2EDC6E3B-07FC-431F-8D74-23187C492B83}"/>
              </a:ext>
            </a:extLst>
          </p:cNvPr>
          <p:cNvCxnSpPr>
            <a:stCxn id="22" idx="4"/>
            <a:endCxn id="24" idx="0"/>
          </p:cNvCxnSpPr>
          <p:nvPr/>
        </p:nvCxnSpPr>
        <p:spPr>
          <a:xfrm>
            <a:off x="3902600" y="3275615"/>
            <a:ext cx="222069" cy="89400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FF30708A-BA3C-4371-9394-C60C000E1D67}"/>
              </a:ext>
            </a:extLst>
          </p:cNvPr>
          <p:cNvCxnSpPr>
            <a:stCxn id="24" idx="2"/>
            <a:endCxn id="25" idx="7"/>
          </p:cNvCxnSpPr>
          <p:nvPr/>
        </p:nvCxnSpPr>
        <p:spPr>
          <a:xfrm flipH="1">
            <a:off x="1220361" y="4383576"/>
            <a:ext cx="2682239" cy="0"/>
          </a:xfrm>
          <a:prstGeom prst="line">
            <a:avLst/>
          </a:prstGeom>
          <a:ln w="38100"/>
        </p:spPr>
        <p:style>
          <a:lnRef idx="1">
            <a:schemeClr val="accent1"/>
          </a:lnRef>
          <a:fillRef idx="0">
            <a:schemeClr val="accent1"/>
          </a:fillRef>
          <a:effectRef idx="0">
            <a:schemeClr val="accent1"/>
          </a:effectRef>
          <a:fontRef idx="minor">
            <a:schemeClr val="tx1"/>
          </a:fontRef>
        </p:style>
      </p:cxnSp>
      <p:graphicFrame>
        <p:nvGraphicFramePr>
          <p:cNvPr id="39" name="Table 39">
            <a:extLst>
              <a:ext uri="{FF2B5EF4-FFF2-40B4-BE49-F238E27FC236}">
                <a16:creationId xmlns:a16="http://schemas.microsoft.com/office/drawing/2014/main" id="{204692B5-869A-404A-A576-8FEB55494759}"/>
              </a:ext>
            </a:extLst>
          </p:cNvPr>
          <p:cNvGraphicFramePr>
            <a:graphicFrameLocks noGrp="1"/>
          </p:cNvGraphicFramePr>
          <p:nvPr>
            <p:extLst>
              <p:ext uri="{D42A27DB-BD31-4B8C-83A1-F6EECF244321}">
                <p14:modId xmlns:p14="http://schemas.microsoft.com/office/powerpoint/2010/main" val="667893199"/>
              </p:ext>
            </p:extLst>
          </p:nvPr>
        </p:nvGraphicFramePr>
        <p:xfrm>
          <a:off x="5251269" y="2648002"/>
          <a:ext cx="3413760" cy="2225040"/>
        </p:xfrm>
        <a:graphic>
          <a:graphicData uri="http://schemas.openxmlformats.org/drawingml/2006/table">
            <a:tbl>
              <a:tblPr firstRow="1" bandRow="1">
                <a:tableStyleId>{41BB2FF9-0E16-4628-8FA2-44D74F0A08B3}</a:tableStyleId>
              </a:tblPr>
              <a:tblGrid>
                <a:gridCol w="568960">
                  <a:extLst>
                    <a:ext uri="{9D8B030D-6E8A-4147-A177-3AD203B41FA5}">
                      <a16:colId xmlns:a16="http://schemas.microsoft.com/office/drawing/2014/main" val="38266181"/>
                    </a:ext>
                  </a:extLst>
                </a:gridCol>
                <a:gridCol w="568960">
                  <a:extLst>
                    <a:ext uri="{9D8B030D-6E8A-4147-A177-3AD203B41FA5}">
                      <a16:colId xmlns:a16="http://schemas.microsoft.com/office/drawing/2014/main" val="4096789487"/>
                    </a:ext>
                  </a:extLst>
                </a:gridCol>
                <a:gridCol w="568960">
                  <a:extLst>
                    <a:ext uri="{9D8B030D-6E8A-4147-A177-3AD203B41FA5}">
                      <a16:colId xmlns:a16="http://schemas.microsoft.com/office/drawing/2014/main" val="1238771008"/>
                    </a:ext>
                  </a:extLst>
                </a:gridCol>
                <a:gridCol w="568960">
                  <a:extLst>
                    <a:ext uri="{9D8B030D-6E8A-4147-A177-3AD203B41FA5}">
                      <a16:colId xmlns:a16="http://schemas.microsoft.com/office/drawing/2014/main" val="690484348"/>
                    </a:ext>
                  </a:extLst>
                </a:gridCol>
                <a:gridCol w="568960">
                  <a:extLst>
                    <a:ext uri="{9D8B030D-6E8A-4147-A177-3AD203B41FA5}">
                      <a16:colId xmlns:a16="http://schemas.microsoft.com/office/drawing/2014/main" val="2807986621"/>
                    </a:ext>
                  </a:extLst>
                </a:gridCol>
                <a:gridCol w="568960">
                  <a:extLst>
                    <a:ext uri="{9D8B030D-6E8A-4147-A177-3AD203B41FA5}">
                      <a16:colId xmlns:a16="http://schemas.microsoft.com/office/drawing/2014/main" val="1049358292"/>
                    </a:ext>
                  </a:extLst>
                </a:gridCol>
              </a:tblGrid>
              <a:tr h="370840">
                <a:tc>
                  <a:txBody>
                    <a:bodyPr/>
                    <a:lstStyle/>
                    <a:p>
                      <a:endParaRPr lang="en-SG"/>
                    </a:p>
                  </a:txBody>
                  <a:tcPr/>
                </a:tc>
                <a:tc>
                  <a:txBody>
                    <a:bodyPr/>
                    <a:lstStyle/>
                    <a:p>
                      <a:r>
                        <a:rPr lang="en-SG" dirty="0"/>
                        <a:t>1</a:t>
                      </a:r>
                    </a:p>
                  </a:txBody>
                  <a:tcPr/>
                </a:tc>
                <a:tc>
                  <a:txBody>
                    <a:bodyPr/>
                    <a:lstStyle/>
                    <a:p>
                      <a:r>
                        <a:rPr lang="en-SG" dirty="0"/>
                        <a:t>2</a:t>
                      </a:r>
                    </a:p>
                  </a:txBody>
                  <a:tcPr/>
                </a:tc>
                <a:tc>
                  <a:txBody>
                    <a:bodyPr/>
                    <a:lstStyle/>
                    <a:p>
                      <a:r>
                        <a:rPr lang="en-SG" dirty="0"/>
                        <a:t>3</a:t>
                      </a:r>
                    </a:p>
                  </a:txBody>
                  <a:tcPr/>
                </a:tc>
                <a:tc>
                  <a:txBody>
                    <a:bodyPr/>
                    <a:lstStyle/>
                    <a:p>
                      <a:r>
                        <a:rPr lang="en-SG" dirty="0"/>
                        <a:t>4</a:t>
                      </a:r>
                    </a:p>
                  </a:txBody>
                  <a:tcPr/>
                </a:tc>
                <a:tc>
                  <a:txBody>
                    <a:bodyPr/>
                    <a:lstStyle/>
                    <a:p>
                      <a:r>
                        <a:rPr lang="en-SG" dirty="0"/>
                        <a:t>5</a:t>
                      </a:r>
                    </a:p>
                  </a:txBody>
                  <a:tcPr/>
                </a:tc>
                <a:extLst>
                  <a:ext uri="{0D108BD9-81ED-4DB2-BD59-A6C34878D82A}">
                    <a16:rowId xmlns:a16="http://schemas.microsoft.com/office/drawing/2014/main" val="801059308"/>
                  </a:ext>
                </a:extLst>
              </a:tr>
              <a:tr h="370840">
                <a:tc>
                  <a:txBody>
                    <a:bodyPr/>
                    <a:lstStyle/>
                    <a:p>
                      <a:r>
                        <a:rPr lang="en-SG" b="1" dirty="0"/>
                        <a:t>1</a:t>
                      </a:r>
                    </a:p>
                  </a:txBody>
                  <a:tcPr/>
                </a:tc>
                <a:tc>
                  <a:txBody>
                    <a:bodyPr/>
                    <a:lstStyle/>
                    <a:p>
                      <a:r>
                        <a:rPr lang="en-SG" dirty="0"/>
                        <a:t>0</a:t>
                      </a:r>
                    </a:p>
                  </a:txBody>
                  <a:tcPr/>
                </a:tc>
                <a:tc>
                  <a:txBody>
                    <a:bodyPr/>
                    <a:lstStyle/>
                    <a:p>
                      <a:r>
                        <a:rPr lang="en-SG" dirty="0"/>
                        <a:t>1</a:t>
                      </a:r>
                    </a:p>
                  </a:txBody>
                  <a:tcPr/>
                </a:tc>
                <a:tc>
                  <a:txBody>
                    <a:bodyPr/>
                    <a:lstStyle/>
                    <a:p>
                      <a:r>
                        <a:rPr lang="en-SG" dirty="0"/>
                        <a:t>0</a:t>
                      </a:r>
                    </a:p>
                  </a:txBody>
                  <a:tcPr/>
                </a:tc>
                <a:tc>
                  <a:txBody>
                    <a:bodyPr/>
                    <a:lstStyle/>
                    <a:p>
                      <a:r>
                        <a:rPr lang="en-SG" dirty="0"/>
                        <a:t>0</a:t>
                      </a:r>
                    </a:p>
                  </a:txBody>
                  <a:tcPr/>
                </a:tc>
                <a:tc>
                  <a:txBody>
                    <a:bodyPr/>
                    <a:lstStyle/>
                    <a:p>
                      <a:r>
                        <a:rPr lang="en-SG" dirty="0"/>
                        <a:t>0</a:t>
                      </a:r>
                    </a:p>
                  </a:txBody>
                  <a:tcPr/>
                </a:tc>
                <a:extLst>
                  <a:ext uri="{0D108BD9-81ED-4DB2-BD59-A6C34878D82A}">
                    <a16:rowId xmlns:a16="http://schemas.microsoft.com/office/drawing/2014/main" val="1978366612"/>
                  </a:ext>
                </a:extLst>
              </a:tr>
              <a:tr h="370840">
                <a:tc>
                  <a:txBody>
                    <a:bodyPr/>
                    <a:lstStyle/>
                    <a:p>
                      <a:r>
                        <a:rPr lang="en-SG" b="1" dirty="0"/>
                        <a:t>2</a:t>
                      </a:r>
                    </a:p>
                  </a:txBody>
                  <a:tcPr/>
                </a:tc>
                <a:tc>
                  <a:txBody>
                    <a:bodyPr/>
                    <a:lstStyle/>
                    <a:p>
                      <a:endParaRPr lang="en-SG" dirty="0"/>
                    </a:p>
                  </a:txBody>
                  <a:tcPr/>
                </a:tc>
                <a:tc>
                  <a:txBody>
                    <a:bodyPr/>
                    <a:lstStyle/>
                    <a:p>
                      <a:endParaRPr lang="en-SG"/>
                    </a:p>
                  </a:txBody>
                  <a:tcPr/>
                </a:tc>
                <a:tc>
                  <a:txBody>
                    <a:bodyPr/>
                    <a:lstStyle/>
                    <a:p>
                      <a:endParaRPr lang="en-SG"/>
                    </a:p>
                  </a:txBody>
                  <a:tcPr/>
                </a:tc>
                <a:tc>
                  <a:txBody>
                    <a:bodyPr/>
                    <a:lstStyle/>
                    <a:p>
                      <a:endParaRPr lang="en-SG"/>
                    </a:p>
                  </a:txBody>
                  <a:tcPr/>
                </a:tc>
                <a:tc>
                  <a:txBody>
                    <a:bodyPr/>
                    <a:lstStyle/>
                    <a:p>
                      <a:endParaRPr lang="en-SG"/>
                    </a:p>
                  </a:txBody>
                  <a:tcPr/>
                </a:tc>
                <a:extLst>
                  <a:ext uri="{0D108BD9-81ED-4DB2-BD59-A6C34878D82A}">
                    <a16:rowId xmlns:a16="http://schemas.microsoft.com/office/drawing/2014/main" val="3393085907"/>
                  </a:ext>
                </a:extLst>
              </a:tr>
              <a:tr h="370840">
                <a:tc>
                  <a:txBody>
                    <a:bodyPr/>
                    <a:lstStyle/>
                    <a:p>
                      <a:r>
                        <a:rPr lang="en-SG" b="1" dirty="0"/>
                        <a:t>3</a:t>
                      </a:r>
                    </a:p>
                  </a:txBody>
                  <a:tcPr/>
                </a:tc>
                <a:tc>
                  <a:txBody>
                    <a:bodyPr/>
                    <a:lstStyle/>
                    <a:p>
                      <a:endParaRPr lang="en-SG"/>
                    </a:p>
                  </a:txBody>
                  <a:tcPr/>
                </a:tc>
                <a:tc>
                  <a:txBody>
                    <a:bodyPr/>
                    <a:lstStyle/>
                    <a:p>
                      <a:endParaRPr lang="en-SG"/>
                    </a:p>
                  </a:txBody>
                  <a:tcPr/>
                </a:tc>
                <a:tc>
                  <a:txBody>
                    <a:bodyPr/>
                    <a:lstStyle/>
                    <a:p>
                      <a:endParaRPr lang="en-SG"/>
                    </a:p>
                  </a:txBody>
                  <a:tcPr/>
                </a:tc>
                <a:tc>
                  <a:txBody>
                    <a:bodyPr/>
                    <a:lstStyle/>
                    <a:p>
                      <a:endParaRPr lang="en-SG"/>
                    </a:p>
                  </a:txBody>
                  <a:tcPr/>
                </a:tc>
                <a:tc>
                  <a:txBody>
                    <a:bodyPr/>
                    <a:lstStyle/>
                    <a:p>
                      <a:endParaRPr lang="en-SG"/>
                    </a:p>
                  </a:txBody>
                  <a:tcPr/>
                </a:tc>
                <a:extLst>
                  <a:ext uri="{0D108BD9-81ED-4DB2-BD59-A6C34878D82A}">
                    <a16:rowId xmlns:a16="http://schemas.microsoft.com/office/drawing/2014/main" val="4019935168"/>
                  </a:ext>
                </a:extLst>
              </a:tr>
              <a:tr h="370840">
                <a:tc>
                  <a:txBody>
                    <a:bodyPr/>
                    <a:lstStyle/>
                    <a:p>
                      <a:r>
                        <a:rPr lang="en-SG" b="1" dirty="0"/>
                        <a:t>4</a:t>
                      </a:r>
                    </a:p>
                  </a:txBody>
                  <a:tcPr/>
                </a:tc>
                <a:tc>
                  <a:txBody>
                    <a:bodyPr/>
                    <a:lstStyle/>
                    <a:p>
                      <a:endParaRPr lang="en-SG"/>
                    </a:p>
                  </a:txBody>
                  <a:tcPr/>
                </a:tc>
                <a:tc>
                  <a:txBody>
                    <a:bodyPr/>
                    <a:lstStyle/>
                    <a:p>
                      <a:endParaRPr lang="en-SG"/>
                    </a:p>
                  </a:txBody>
                  <a:tcPr/>
                </a:tc>
                <a:tc>
                  <a:txBody>
                    <a:bodyPr/>
                    <a:lstStyle/>
                    <a:p>
                      <a:endParaRPr lang="en-SG"/>
                    </a:p>
                  </a:txBody>
                  <a:tcPr/>
                </a:tc>
                <a:tc>
                  <a:txBody>
                    <a:bodyPr/>
                    <a:lstStyle/>
                    <a:p>
                      <a:endParaRPr lang="en-SG"/>
                    </a:p>
                  </a:txBody>
                  <a:tcPr/>
                </a:tc>
                <a:tc>
                  <a:txBody>
                    <a:bodyPr/>
                    <a:lstStyle/>
                    <a:p>
                      <a:endParaRPr lang="en-SG"/>
                    </a:p>
                  </a:txBody>
                  <a:tcPr/>
                </a:tc>
                <a:extLst>
                  <a:ext uri="{0D108BD9-81ED-4DB2-BD59-A6C34878D82A}">
                    <a16:rowId xmlns:a16="http://schemas.microsoft.com/office/drawing/2014/main" val="2155548403"/>
                  </a:ext>
                </a:extLst>
              </a:tr>
              <a:tr h="370840">
                <a:tc>
                  <a:txBody>
                    <a:bodyPr/>
                    <a:lstStyle/>
                    <a:p>
                      <a:r>
                        <a:rPr lang="en-SG" b="1" dirty="0"/>
                        <a:t>5</a:t>
                      </a:r>
                    </a:p>
                  </a:txBody>
                  <a:tcPr/>
                </a:tc>
                <a:tc>
                  <a:txBody>
                    <a:bodyPr/>
                    <a:lstStyle/>
                    <a:p>
                      <a:endParaRPr lang="en-SG"/>
                    </a:p>
                  </a:txBody>
                  <a:tcPr/>
                </a:tc>
                <a:tc>
                  <a:txBody>
                    <a:bodyPr/>
                    <a:lstStyle/>
                    <a:p>
                      <a:endParaRPr lang="en-SG"/>
                    </a:p>
                  </a:txBody>
                  <a:tcPr/>
                </a:tc>
                <a:tc>
                  <a:txBody>
                    <a:bodyPr/>
                    <a:lstStyle/>
                    <a:p>
                      <a:endParaRPr lang="en-SG"/>
                    </a:p>
                  </a:txBody>
                  <a:tcPr/>
                </a:tc>
                <a:tc>
                  <a:txBody>
                    <a:bodyPr/>
                    <a:lstStyle/>
                    <a:p>
                      <a:endParaRPr lang="en-SG"/>
                    </a:p>
                  </a:txBody>
                  <a:tcPr/>
                </a:tc>
                <a:tc>
                  <a:txBody>
                    <a:bodyPr/>
                    <a:lstStyle/>
                    <a:p>
                      <a:endParaRPr lang="en-SG" dirty="0"/>
                    </a:p>
                  </a:txBody>
                  <a:tcPr/>
                </a:tc>
                <a:extLst>
                  <a:ext uri="{0D108BD9-81ED-4DB2-BD59-A6C34878D82A}">
                    <a16:rowId xmlns:a16="http://schemas.microsoft.com/office/drawing/2014/main" val="3645518492"/>
                  </a:ext>
                </a:extLst>
              </a:tr>
            </a:tbl>
          </a:graphicData>
        </a:graphic>
      </p:graphicFrame>
    </p:spTree>
    <p:extLst>
      <p:ext uri="{BB962C8B-B14F-4D97-AF65-F5344CB8AC3E}">
        <p14:creationId xmlns:p14="http://schemas.microsoft.com/office/powerpoint/2010/main" val="272542673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latin typeface="Arial" panose="020B0604020202020204" pitchFamily="34" charset="0"/>
                <a:cs typeface="Arial" panose="020B0604020202020204" pitchFamily="34" charset="0"/>
              </a:rPr>
              <a:t>Simple Massage Passing </a:t>
            </a:r>
            <a:endParaRPr lang="en-SG" b="1" dirty="0">
              <a:solidFill>
                <a:schemeClr val="bg1"/>
              </a:solidFill>
              <a:latin typeface="Arial" panose="020B0604020202020204" pitchFamily="34" charset="0"/>
              <a:cs typeface="Arial" panose="020B0604020202020204" pitchFamily="34" charset="0"/>
            </a:endParaRPr>
          </a:p>
        </p:txBody>
      </p:sp>
      <p:sp>
        <p:nvSpPr>
          <p:cNvPr id="19" name="TextBox 18">
            <a:extLst>
              <a:ext uri="{FF2B5EF4-FFF2-40B4-BE49-F238E27FC236}">
                <a16:creationId xmlns:a16="http://schemas.microsoft.com/office/drawing/2014/main" id="{611DAB45-C82E-4975-9E9D-74ED12E172C4}"/>
              </a:ext>
            </a:extLst>
          </p:cNvPr>
          <p:cNvSpPr txBox="1"/>
          <p:nvPr/>
        </p:nvSpPr>
        <p:spPr>
          <a:xfrm>
            <a:off x="338001" y="1307367"/>
            <a:ext cx="7508422" cy="646331"/>
          </a:xfrm>
          <a:prstGeom prst="rect">
            <a:avLst/>
          </a:prstGeom>
          <a:noFill/>
        </p:spPr>
        <p:txBody>
          <a:bodyPr wrap="square">
            <a:spAutoFit/>
          </a:bodyPr>
          <a:lstStyle/>
          <a:p>
            <a:pPr marL="539750" lvl="1" indent="-285750">
              <a:spcAft>
                <a:spcPts val="1200"/>
              </a:spcAft>
              <a:buFont typeface="Arial" panose="020B0604020202020204" pitchFamily="34" charset="0"/>
              <a:buChar char="•"/>
            </a:pPr>
            <a:r>
              <a:rPr lang="en-SG" sz="1800" dirty="0">
                <a:solidFill>
                  <a:schemeClr val="tx1"/>
                </a:solidFill>
              </a:rPr>
              <a:t>Key concept to pass massage to neighbour nodes using adjacent matrix  </a:t>
            </a: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DECD6695-6972-402E-B144-10F9C1CD0E99}"/>
                  </a:ext>
                </a:extLst>
              </p:cNvPr>
              <p:cNvSpPr txBox="1"/>
              <p:nvPr/>
            </p:nvSpPr>
            <p:spPr>
              <a:xfrm>
                <a:off x="6184109" y="2306879"/>
                <a:ext cx="1746250" cy="307777"/>
              </a:xfrm>
              <a:prstGeom prst="rect">
                <a:avLst/>
              </a:prstGeom>
              <a:noFill/>
            </p:spPr>
            <p:txBody>
              <a:bodyPr wrap="square">
                <a:spAutoFit/>
              </a:bodyPr>
              <a:lstStyle/>
              <a:p>
                <a:r>
                  <a:rPr lang="en-SG" sz="1400" u="sng" dirty="0"/>
                  <a:t>Adjacent matrix, </a:t>
                </a:r>
                <a14:m>
                  <m:oMath xmlns:m="http://schemas.openxmlformats.org/officeDocument/2006/math">
                    <m:r>
                      <a:rPr lang="en-SG" sz="1400" b="0" i="1" u="sng" dirty="0" smtClean="0">
                        <a:latin typeface="Cambria Math" panose="02040503050406030204" pitchFamily="18" charset="0"/>
                      </a:rPr>
                      <m:t>𝐴</m:t>
                    </m:r>
                  </m:oMath>
                </a14:m>
                <a:endParaRPr lang="en-SG" u="sng" dirty="0"/>
              </a:p>
            </p:txBody>
          </p:sp>
        </mc:Choice>
        <mc:Fallback xmlns="">
          <p:sp>
            <p:nvSpPr>
              <p:cNvPr id="21" name="TextBox 20">
                <a:extLst>
                  <a:ext uri="{FF2B5EF4-FFF2-40B4-BE49-F238E27FC236}">
                    <a16:creationId xmlns:a16="http://schemas.microsoft.com/office/drawing/2014/main" id="{DECD6695-6972-402E-B144-10F9C1CD0E99}"/>
                  </a:ext>
                </a:extLst>
              </p:cNvPr>
              <p:cNvSpPr txBox="1">
                <a:spLocks noRot="1" noChangeAspect="1" noMove="1" noResize="1" noEditPoints="1" noAdjustHandles="1" noChangeArrowheads="1" noChangeShapeType="1" noTextEdit="1"/>
              </p:cNvSpPr>
              <p:nvPr/>
            </p:nvSpPr>
            <p:spPr>
              <a:xfrm>
                <a:off x="6184109" y="2306879"/>
                <a:ext cx="1746250" cy="307777"/>
              </a:xfrm>
              <a:prstGeom prst="rect">
                <a:avLst/>
              </a:prstGeom>
              <a:blipFill>
                <a:blip r:embed="rId3"/>
                <a:stretch>
                  <a:fillRect l="-1045" t="-1961" b="-19608"/>
                </a:stretch>
              </a:blipFill>
            </p:spPr>
            <p:txBody>
              <a:bodyPr/>
              <a:lstStyle/>
              <a:p>
                <a:r>
                  <a:rPr lang="en-SG">
                    <a:noFill/>
                  </a:rPr>
                  <a:t> </a:t>
                </a:r>
              </a:p>
            </p:txBody>
          </p:sp>
        </mc:Fallback>
      </mc:AlternateContent>
      <p:sp>
        <p:nvSpPr>
          <p:cNvPr id="3" name="Oval 2">
            <a:extLst>
              <a:ext uri="{FF2B5EF4-FFF2-40B4-BE49-F238E27FC236}">
                <a16:creationId xmlns:a16="http://schemas.microsoft.com/office/drawing/2014/main" id="{6E96F29C-9B7D-49EB-8672-176F1B3ACE33}"/>
              </a:ext>
            </a:extLst>
          </p:cNvPr>
          <p:cNvSpPr/>
          <p:nvPr/>
        </p:nvSpPr>
        <p:spPr>
          <a:xfrm>
            <a:off x="2978331" y="2020389"/>
            <a:ext cx="444138" cy="4279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b="1" dirty="0"/>
              <a:t>5</a:t>
            </a:r>
          </a:p>
        </p:txBody>
      </p:sp>
      <p:sp>
        <p:nvSpPr>
          <p:cNvPr id="22" name="Oval 21">
            <a:extLst>
              <a:ext uri="{FF2B5EF4-FFF2-40B4-BE49-F238E27FC236}">
                <a16:creationId xmlns:a16="http://schemas.microsoft.com/office/drawing/2014/main" id="{7DBF4750-19AC-412A-8C71-AE1158AE1012}"/>
              </a:ext>
            </a:extLst>
          </p:cNvPr>
          <p:cNvSpPr/>
          <p:nvPr/>
        </p:nvSpPr>
        <p:spPr>
          <a:xfrm>
            <a:off x="3680531" y="2847703"/>
            <a:ext cx="444138" cy="4279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b="1" dirty="0"/>
              <a:t>3</a:t>
            </a:r>
          </a:p>
        </p:txBody>
      </p:sp>
      <p:sp>
        <p:nvSpPr>
          <p:cNvPr id="23" name="Oval 22">
            <a:extLst>
              <a:ext uri="{FF2B5EF4-FFF2-40B4-BE49-F238E27FC236}">
                <a16:creationId xmlns:a16="http://schemas.microsoft.com/office/drawing/2014/main" id="{BCC64847-BE60-4ED8-927A-F4F7BFD8E451}"/>
              </a:ext>
            </a:extLst>
          </p:cNvPr>
          <p:cNvSpPr/>
          <p:nvPr/>
        </p:nvSpPr>
        <p:spPr>
          <a:xfrm>
            <a:off x="1584960" y="3324108"/>
            <a:ext cx="444138" cy="4279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b="1" dirty="0"/>
              <a:t>4</a:t>
            </a:r>
          </a:p>
        </p:txBody>
      </p:sp>
      <p:sp>
        <p:nvSpPr>
          <p:cNvPr id="24" name="Oval 23">
            <a:extLst>
              <a:ext uri="{FF2B5EF4-FFF2-40B4-BE49-F238E27FC236}">
                <a16:creationId xmlns:a16="http://schemas.microsoft.com/office/drawing/2014/main" id="{2D9ED59B-1A24-40A2-8521-2F84815E58A3}"/>
              </a:ext>
            </a:extLst>
          </p:cNvPr>
          <p:cNvSpPr/>
          <p:nvPr/>
        </p:nvSpPr>
        <p:spPr>
          <a:xfrm>
            <a:off x="3902600" y="4169620"/>
            <a:ext cx="444138" cy="4279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b="1" dirty="0"/>
              <a:t>2</a:t>
            </a:r>
          </a:p>
        </p:txBody>
      </p:sp>
      <p:sp>
        <p:nvSpPr>
          <p:cNvPr id="25" name="Oval 24">
            <a:extLst>
              <a:ext uri="{FF2B5EF4-FFF2-40B4-BE49-F238E27FC236}">
                <a16:creationId xmlns:a16="http://schemas.microsoft.com/office/drawing/2014/main" id="{2F694BEA-B11F-4AD0-82F2-A26165AD1E02}"/>
              </a:ext>
            </a:extLst>
          </p:cNvPr>
          <p:cNvSpPr/>
          <p:nvPr/>
        </p:nvSpPr>
        <p:spPr>
          <a:xfrm>
            <a:off x="776223" y="4169620"/>
            <a:ext cx="444138" cy="4279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b="1" dirty="0"/>
              <a:t>1</a:t>
            </a:r>
          </a:p>
        </p:txBody>
      </p:sp>
      <p:cxnSp>
        <p:nvCxnSpPr>
          <p:cNvPr id="26" name="Straight Connector 25">
            <a:extLst>
              <a:ext uri="{FF2B5EF4-FFF2-40B4-BE49-F238E27FC236}">
                <a16:creationId xmlns:a16="http://schemas.microsoft.com/office/drawing/2014/main" id="{BBCB6740-F029-473E-9AEA-6FAAF31AFF9D}"/>
              </a:ext>
            </a:extLst>
          </p:cNvPr>
          <p:cNvCxnSpPr>
            <a:cxnSpLocks/>
            <a:stCxn id="23" idx="6"/>
            <a:endCxn id="22" idx="2"/>
          </p:cNvCxnSpPr>
          <p:nvPr/>
        </p:nvCxnSpPr>
        <p:spPr>
          <a:xfrm flipV="1">
            <a:off x="2029098" y="3061659"/>
            <a:ext cx="1651433" cy="47640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16BA3C5B-32CF-44BC-AD81-4FA45F37A55B}"/>
              </a:ext>
            </a:extLst>
          </p:cNvPr>
          <p:cNvCxnSpPr>
            <a:cxnSpLocks/>
            <a:stCxn id="3" idx="5"/>
            <a:endCxn id="22" idx="1"/>
          </p:cNvCxnSpPr>
          <p:nvPr/>
        </p:nvCxnSpPr>
        <p:spPr>
          <a:xfrm>
            <a:off x="3357426" y="2385635"/>
            <a:ext cx="388148" cy="52473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2EDC6E3B-07FC-431F-8D74-23187C492B83}"/>
              </a:ext>
            </a:extLst>
          </p:cNvPr>
          <p:cNvCxnSpPr>
            <a:stCxn id="22" idx="4"/>
            <a:endCxn id="24" idx="0"/>
          </p:cNvCxnSpPr>
          <p:nvPr/>
        </p:nvCxnSpPr>
        <p:spPr>
          <a:xfrm>
            <a:off x="3902600" y="3275615"/>
            <a:ext cx="222069" cy="89400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FF30708A-BA3C-4371-9394-C60C000E1D67}"/>
              </a:ext>
            </a:extLst>
          </p:cNvPr>
          <p:cNvCxnSpPr>
            <a:stCxn id="24" idx="2"/>
            <a:endCxn id="25" idx="7"/>
          </p:cNvCxnSpPr>
          <p:nvPr/>
        </p:nvCxnSpPr>
        <p:spPr>
          <a:xfrm flipH="1">
            <a:off x="1220361" y="4383576"/>
            <a:ext cx="2682239" cy="0"/>
          </a:xfrm>
          <a:prstGeom prst="line">
            <a:avLst/>
          </a:prstGeom>
          <a:ln w="38100"/>
        </p:spPr>
        <p:style>
          <a:lnRef idx="1">
            <a:schemeClr val="accent1"/>
          </a:lnRef>
          <a:fillRef idx="0">
            <a:schemeClr val="accent1"/>
          </a:fillRef>
          <a:effectRef idx="0">
            <a:schemeClr val="accent1"/>
          </a:effectRef>
          <a:fontRef idx="minor">
            <a:schemeClr val="tx1"/>
          </a:fontRef>
        </p:style>
      </p:cxnSp>
      <p:graphicFrame>
        <p:nvGraphicFramePr>
          <p:cNvPr id="39" name="Table 39">
            <a:extLst>
              <a:ext uri="{FF2B5EF4-FFF2-40B4-BE49-F238E27FC236}">
                <a16:creationId xmlns:a16="http://schemas.microsoft.com/office/drawing/2014/main" id="{204692B5-869A-404A-A576-8FEB55494759}"/>
              </a:ext>
            </a:extLst>
          </p:cNvPr>
          <p:cNvGraphicFramePr>
            <a:graphicFrameLocks noGrp="1"/>
          </p:cNvGraphicFramePr>
          <p:nvPr>
            <p:extLst>
              <p:ext uri="{D42A27DB-BD31-4B8C-83A1-F6EECF244321}">
                <p14:modId xmlns:p14="http://schemas.microsoft.com/office/powerpoint/2010/main" val="2742866517"/>
              </p:ext>
            </p:extLst>
          </p:nvPr>
        </p:nvGraphicFramePr>
        <p:xfrm>
          <a:off x="5251269" y="2648002"/>
          <a:ext cx="3413760" cy="2225040"/>
        </p:xfrm>
        <a:graphic>
          <a:graphicData uri="http://schemas.openxmlformats.org/drawingml/2006/table">
            <a:tbl>
              <a:tblPr firstRow="1" bandRow="1">
                <a:tableStyleId>{41BB2FF9-0E16-4628-8FA2-44D74F0A08B3}</a:tableStyleId>
              </a:tblPr>
              <a:tblGrid>
                <a:gridCol w="568960">
                  <a:extLst>
                    <a:ext uri="{9D8B030D-6E8A-4147-A177-3AD203B41FA5}">
                      <a16:colId xmlns:a16="http://schemas.microsoft.com/office/drawing/2014/main" val="38266181"/>
                    </a:ext>
                  </a:extLst>
                </a:gridCol>
                <a:gridCol w="568960">
                  <a:extLst>
                    <a:ext uri="{9D8B030D-6E8A-4147-A177-3AD203B41FA5}">
                      <a16:colId xmlns:a16="http://schemas.microsoft.com/office/drawing/2014/main" val="4096789487"/>
                    </a:ext>
                  </a:extLst>
                </a:gridCol>
                <a:gridCol w="568960">
                  <a:extLst>
                    <a:ext uri="{9D8B030D-6E8A-4147-A177-3AD203B41FA5}">
                      <a16:colId xmlns:a16="http://schemas.microsoft.com/office/drawing/2014/main" val="1238771008"/>
                    </a:ext>
                  </a:extLst>
                </a:gridCol>
                <a:gridCol w="568960">
                  <a:extLst>
                    <a:ext uri="{9D8B030D-6E8A-4147-A177-3AD203B41FA5}">
                      <a16:colId xmlns:a16="http://schemas.microsoft.com/office/drawing/2014/main" val="690484348"/>
                    </a:ext>
                  </a:extLst>
                </a:gridCol>
                <a:gridCol w="568960">
                  <a:extLst>
                    <a:ext uri="{9D8B030D-6E8A-4147-A177-3AD203B41FA5}">
                      <a16:colId xmlns:a16="http://schemas.microsoft.com/office/drawing/2014/main" val="2807986621"/>
                    </a:ext>
                  </a:extLst>
                </a:gridCol>
                <a:gridCol w="568960">
                  <a:extLst>
                    <a:ext uri="{9D8B030D-6E8A-4147-A177-3AD203B41FA5}">
                      <a16:colId xmlns:a16="http://schemas.microsoft.com/office/drawing/2014/main" val="1049358292"/>
                    </a:ext>
                  </a:extLst>
                </a:gridCol>
              </a:tblGrid>
              <a:tr h="370840">
                <a:tc>
                  <a:txBody>
                    <a:bodyPr/>
                    <a:lstStyle/>
                    <a:p>
                      <a:endParaRPr lang="en-SG"/>
                    </a:p>
                  </a:txBody>
                  <a:tcPr/>
                </a:tc>
                <a:tc>
                  <a:txBody>
                    <a:bodyPr/>
                    <a:lstStyle/>
                    <a:p>
                      <a:r>
                        <a:rPr lang="en-SG" dirty="0"/>
                        <a:t>1</a:t>
                      </a:r>
                    </a:p>
                  </a:txBody>
                  <a:tcPr/>
                </a:tc>
                <a:tc>
                  <a:txBody>
                    <a:bodyPr/>
                    <a:lstStyle/>
                    <a:p>
                      <a:r>
                        <a:rPr lang="en-SG" dirty="0"/>
                        <a:t>2</a:t>
                      </a:r>
                    </a:p>
                  </a:txBody>
                  <a:tcPr/>
                </a:tc>
                <a:tc>
                  <a:txBody>
                    <a:bodyPr/>
                    <a:lstStyle/>
                    <a:p>
                      <a:r>
                        <a:rPr lang="en-SG" dirty="0"/>
                        <a:t>3</a:t>
                      </a:r>
                    </a:p>
                  </a:txBody>
                  <a:tcPr/>
                </a:tc>
                <a:tc>
                  <a:txBody>
                    <a:bodyPr/>
                    <a:lstStyle/>
                    <a:p>
                      <a:r>
                        <a:rPr lang="en-SG" dirty="0"/>
                        <a:t>4</a:t>
                      </a:r>
                    </a:p>
                  </a:txBody>
                  <a:tcPr/>
                </a:tc>
                <a:tc>
                  <a:txBody>
                    <a:bodyPr/>
                    <a:lstStyle/>
                    <a:p>
                      <a:r>
                        <a:rPr lang="en-SG" dirty="0"/>
                        <a:t>5</a:t>
                      </a:r>
                    </a:p>
                  </a:txBody>
                  <a:tcPr/>
                </a:tc>
                <a:extLst>
                  <a:ext uri="{0D108BD9-81ED-4DB2-BD59-A6C34878D82A}">
                    <a16:rowId xmlns:a16="http://schemas.microsoft.com/office/drawing/2014/main" val="801059308"/>
                  </a:ext>
                </a:extLst>
              </a:tr>
              <a:tr h="370840">
                <a:tc>
                  <a:txBody>
                    <a:bodyPr/>
                    <a:lstStyle/>
                    <a:p>
                      <a:r>
                        <a:rPr lang="en-SG" b="1" dirty="0"/>
                        <a:t>1</a:t>
                      </a:r>
                    </a:p>
                  </a:txBody>
                  <a:tcPr/>
                </a:tc>
                <a:tc>
                  <a:txBody>
                    <a:bodyPr/>
                    <a:lstStyle/>
                    <a:p>
                      <a:r>
                        <a:rPr lang="en-SG" dirty="0"/>
                        <a:t>0</a:t>
                      </a:r>
                    </a:p>
                  </a:txBody>
                  <a:tcPr/>
                </a:tc>
                <a:tc>
                  <a:txBody>
                    <a:bodyPr/>
                    <a:lstStyle/>
                    <a:p>
                      <a:r>
                        <a:rPr lang="en-SG" dirty="0"/>
                        <a:t>1</a:t>
                      </a:r>
                    </a:p>
                  </a:txBody>
                  <a:tcPr/>
                </a:tc>
                <a:tc>
                  <a:txBody>
                    <a:bodyPr/>
                    <a:lstStyle/>
                    <a:p>
                      <a:r>
                        <a:rPr lang="en-SG" dirty="0"/>
                        <a:t>0</a:t>
                      </a:r>
                    </a:p>
                  </a:txBody>
                  <a:tcPr/>
                </a:tc>
                <a:tc>
                  <a:txBody>
                    <a:bodyPr/>
                    <a:lstStyle/>
                    <a:p>
                      <a:r>
                        <a:rPr lang="en-SG" dirty="0"/>
                        <a:t>0</a:t>
                      </a:r>
                    </a:p>
                  </a:txBody>
                  <a:tcPr/>
                </a:tc>
                <a:tc>
                  <a:txBody>
                    <a:bodyPr/>
                    <a:lstStyle/>
                    <a:p>
                      <a:r>
                        <a:rPr lang="en-SG" dirty="0"/>
                        <a:t>0</a:t>
                      </a:r>
                    </a:p>
                  </a:txBody>
                  <a:tcPr/>
                </a:tc>
                <a:extLst>
                  <a:ext uri="{0D108BD9-81ED-4DB2-BD59-A6C34878D82A}">
                    <a16:rowId xmlns:a16="http://schemas.microsoft.com/office/drawing/2014/main" val="1978366612"/>
                  </a:ext>
                </a:extLst>
              </a:tr>
              <a:tr h="370840">
                <a:tc>
                  <a:txBody>
                    <a:bodyPr/>
                    <a:lstStyle/>
                    <a:p>
                      <a:r>
                        <a:rPr lang="en-SG" b="1" dirty="0"/>
                        <a:t>2</a:t>
                      </a:r>
                    </a:p>
                  </a:txBody>
                  <a:tcPr/>
                </a:tc>
                <a:tc>
                  <a:txBody>
                    <a:bodyPr/>
                    <a:lstStyle/>
                    <a:p>
                      <a:r>
                        <a:rPr lang="en-SG" dirty="0"/>
                        <a:t>1</a:t>
                      </a:r>
                    </a:p>
                  </a:txBody>
                  <a:tcPr/>
                </a:tc>
                <a:tc>
                  <a:txBody>
                    <a:bodyPr/>
                    <a:lstStyle/>
                    <a:p>
                      <a:r>
                        <a:rPr lang="en-SG" dirty="0"/>
                        <a:t>0</a:t>
                      </a:r>
                    </a:p>
                  </a:txBody>
                  <a:tcPr/>
                </a:tc>
                <a:tc>
                  <a:txBody>
                    <a:bodyPr/>
                    <a:lstStyle/>
                    <a:p>
                      <a:r>
                        <a:rPr lang="en-SG" dirty="0"/>
                        <a:t>1</a:t>
                      </a:r>
                    </a:p>
                  </a:txBody>
                  <a:tcPr/>
                </a:tc>
                <a:tc>
                  <a:txBody>
                    <a:bodyPr/>
                    <a:lstStyle/>
                    <a:p>
                      <a:r>
                        <a:rPr lang="en-SG" dirty="0"/>
                        <a:t>0</a:t>
                      </a:r>
                    </a:p>
                  </a:txBody>
                  <a:tcPr/>
                </a:tc>
                <a:tc>
                  <a:txBody>
                    <a:bodyPr/>
                    <a:lstStyle/>
                    <a:p>
                      <a:r>
                        <a:rPr lang="en-SG" dirty="0"/>
                        <a:t>0</a:t>
                      </a:r>
                    </a:p>
                  </a:txBody>
                  <a:tcPr/>
                </a:tc>
                <a:extLst>
                  <a:ext uri="{0D108BD9-81ED-4DB2-BD59-A6C34878D82A}">
                    <a16:rowId xmlns:a16="http://schemas.microsoft.com/office/drawing/2014/main" val="3393085907"/>
                  </a:ext>
                </a:extLst>
              </a:tr>
              <a:tr h="370840">
                <a:tc>
                  <a:txBody>
                    <a:bodyPr/>
                    <a:lstStyle/>
                    <a:p>
                      <a:r>
                        <a:rPr lang="en-SG" b="1" dirty="0"/>
                        <a:t>3</a:t>
                      </a:r>
                    </a:p>
                  </a:txBody>
                  <a:tcPr/>
                </a:tc>
                <a:tc>
                  <a:txBody>
                    <a:bodyPr/>
                    <a:lstStyle/>
                    <a:p>
                      <a:endParaRPr lang="en-SG"/>
                    </a:p>
                  </a:txBody>
                  <a:tcPr/>
                </a:tc>
                <a:tc>
                  <a:txBody>
                    <a:bodyPr/>
                    <a:lstStyle/>
                    <a:p>
                      <a:endParaRPr lang="en-SG"/>
                    </a:p>
                  </a:txBody>
                  <a:tcPr/>
                </a:tc>
                <a:tc>
                  <a:txBody>
                    <a:bodyPr/>
                    <a:lstStyle/>
                    <a:p>
                      <a:endParaRPr lang="en-SG"/>
                    </a:p>
                  </a:txBody>
                  <a:tcPr/>
                </a:tc>
                <a:tc>
                  <a:txBody>
                    <a:bodyPr/>
                    <a:lstStyle/>
                    <a:p>
                      <a:endParaRPr lang="en-SG"/>
                    </a:p>
                  </a:txBody>
                  <a:tcPr/>
                </a:tc>
                <a:tc>
                  <a:txBody>
                    <a:bodyPr/>
                    <a:lstStyle/>
                    <a:p>
                      <a:endParaRPr lang="en-SG"/>
                    </a:p>
                  </a:txBody>
                  <a:tcPr/>
                </a:tc>
                <a:extLst>
                  <a:ext uri="{0D108BD9-81ED-4DB2-BD59-A6C34878D82A}">
                    <a16:rowId xmlns:a16="http://schemas.microsoft.com/office/drawing/2014/main" val="4019935168"/>
                  </a:ext>
                </a:extLst>
              </a:tr>
              <a:tr h="370840">
                <a:tc>
                  <a:txBody>
                    <a:bodyPr/>
                    <a:lstStyle/>
                    <a:p>
                      <a:r>
                        <a:rPr lang="en-SG" b="1" dirty="0"/>
                        <a:t>4</a:t>
                      </a:r>
                    </a:p>
                  </a:txBody>
                  <a:tcPr/>
                </a:tc>
                <a:tc>
                  <a:txBody>
                    <a:bodyPr/>
                    <a:lstStyle/>
                    <a:p>
                      <a:endParaRPr lang="en-SG"/>
                    </a:p>
                  </a:txBody>
                  <a:tcPr/>
                </a:tc>
                <a:tc>
                  <a:txBody>
                    <a:bodyPr/>
                    <a:lstStyle/>
                    <a:p>
                      <a:endParaRPr lang="en-SG"/>
                    </a:p>
                  </a:txBody>
                  <a:tcPr/>
                </a:tc>
                <a:tc>
                  <a:txBody>
                    <a:bodyPr/>
                    <a:lstStyle/>
                    <a:p>
                      <a:endParaRPr lang="en-SG"/>
                    </a:p>
                  </a:txBody>
                  <a:tcPr/>
                </a:tc>
                <a:tc>
                  <a:txBody>
                    <a:bodyPr/>
                    <a:lstStyle/>
                    <a:p>
                      <a:endParaRPr lang="en-SG"/>
                    </a:p>
                  </a:txBody>
                  <a:tcPr/>
                </a:tc>
                <a:tc>
                  <a:txBody>
                    <a:bodyPr/>
                    <a:lstStyle/>
                    <a:p>
                      <a:endParaRPr lang="en-SG"/>
                    </a:p>
                  </a:txBody>
                  <a:tcPr/>
                </a:tc>
                <a:extLst>
                  <a:ext uri="{0D108BD9-81ED-4DB2-BD59-A6C34878D82A}">
                    <a16:rowId xmlns:a16="http://schemas.microsoft.com/office/drawing/2014/main" val="2155548403"/>
                  </a:ext>
                </a:extLst>
              </a:tr>
              <a:tr h="370840">
                <a:tc>
                  <a:txBody>
                    <a:bodyPr/>
                    <a:lstStyle/>
                    <a:p>
                      <a:r>
                        <a:rPr lang="en-SG" b="1" dirty="0"/>
                        <a:t>5</a:t>
                      </a:r>
                    </a:p>
                  </a:txBody>
                  <a:tcPr/>
                </a:tc>
                <a:tc>
                  <a:txBody>
                    <a:bodyPr/>
                    <a:lstStyle/>
                    <a:p>
                      <a:endParaRPr lang="en-SG"/>
                    </a:p>
                  </a:txBody>
                  <a:tcPr/>
                </a:tc>
                <a:tc>
                  <a:txBody>
                    <a:bodyPr/>
                    <a:lstStyle/>
                    <a:p>
                      <a:endParaRPr lang="en-SG"/>
                    </a:p>
                  </a:txBody>
                  <a:tcPr/>
                </a:tc>
                <a:tc>
                  <a:txBody>
                    <a:bodyPr/>
                    <a:lstStyle/>
                    <a:p>
                      <a:endParaRPr lang="en-SG"/>
                    </a:p>
                  </a:txBody>
                  <a:tcPr/>
                </a:tc>
                <a:tc>
                  <a:txBody>
                    <a:bodyPr/>
                    <a:lstStyle/>
                    <a:p>
                      <a:endParaRPr lang="en-SG"/>
                    </a:p>
                  </a:txBody>
                  <a:tcPr/>
                </a:tc>
                <a:tc>
                  <a:txBody>
                    <a:bodyPr/>
                    <a:lstStyle/>
                    <a:p>
                      <a:endParaRPr lang="en-SG" dirty="0"/>
                    </a:p>
                  </a:txBody>
                  <a:tcPr/>
                </a:tc>
                <a:extLst>
                  <a:ext uri="{0D108BD9-81ED-4DB2-BD59-A6C34878D82A}">
                    <a16:rowId xmlns:a16="http://schemas.microsoft.com/office/drawing/2014/main" val="3645518492"/>
                  </a:ext>
                </a:extLst>
              </a:tr>
            </a:tbl>
          </a:graphicData>
        </a:graphic>
      </p:graphicFrame>
      <p:sp>
        <p:nvSpPr>
          <p:cNvPr id="4" name="TextBox 3">
            <a:extLst>
              <a:ext uri="{FF2B5EF4-FFF2-40B4-BE49-F238E27FC236}">
                <a16:creationId xmlns:a16="http://schemas.microsoft.com/office/drawing/2014/main" id="{7F098530-67CA-43D8-B08C-3EAD4E7A4CB5}"/>
              </a:ext>
            </a:extLst>
          </p:cNvPr>
          <p:cNvSpPr txBox="1"/>
          <p:nvPr/>
        </p:nvSpPr>
        <p:spPr>
          <a:xfrm>
            <a:off x="3495430" y="1714199"/>
            <a:ext cx="3561804" cy="830997"/>
          </a:xfrm>
          <a:prstGeom prst="rect">
            <a:avLst/>
          </a:prstGeom>
          <a:noFill/>
        </p:spPr>
        <p:txBody>
          <a:bodyPr wrap="square" rtlCol="0">
            <a:spAutoFit/>
          </a:bodyPr>
          <a:lstStyle/>
          <a:p>
            <a:pPr algn="ctr"/>
            <a:r>
              <a:rPr lang="en-SG" sz="2400" b="1" dirty="0">
                <a:solidFill>
                  <a:srgbClr val="0070C0"/>
                </a:solidFill>
              </a:rPr>
              <a:t>Your turn to fill up the rest</a:t>
            </a:r>
          </a:p>
        </p:txBody>
      </p:sp>
    </p:spTree>
    <p:extLst>
      <p:ext uri="{BB962C8B-B14F-4D97-AF65-F5344CB8AC3E}">
        <p14:creationId xmlns:p14="http://schemas.microsoft.com/office/powerpoint/2010/main" val="3769788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latin typeface="Arial" panose="020B0604020202020204" pitchFamily="34" charset="0"/>
                <a:cs typeface="Arial" panose="020B0604020202020204" pitchFamily="34" charset="0"/>
              </a:rPr>
              <a:t>Simple Massage Passing </a:t>
            </a:r>
            <a:endParaRPr lang="en-SG" b="1" dirty="0">
              <a:solidFill>
                <a:schemeClr val="bg1"/>
              </a:solidFill>
              <a:latin typeface="Arial" panose="020B0604020202020204" pitchFamily="34" charset="0"/>
              <a:cs typeface="Arial" panose="020B0604020202020204" pitchFamily="34" charset="0"/>
            </a:endParaRPr>
          </a:p>
        </p:txBody>
      </p:sp>
      <p:sp>
        <p:nvSpPr>
          <p:cNvPr id="19" name="TextBox 18">
            <a:extLst>
              <a:ext uri="{FF2B5EF4-FFF2-40B4-BE49-F238E27FC236}">
                <a16:creationId xmlns:a16="http://schemas.microsoft.com/office/drawing/2014/main" id="{611DAB45-C82E-4975-9E9D-74ED12E172C4}"/>
              </a:ext>
            </a:extLst>
          </p:cNvPr>
          <p:cNvSpPr txBox="1"/>
          <p:nvPr/>
        </p:nvSpPr>
        <p:spPr>
          <a:xfrm>
            <a:off x="338001" y="1307367"/>
            <a:ext cx="7508422" cy="646331"/>
          </a:xfrm>
          <a:prstGeom prst="rect">
            <a:avLst/>
          </a:prstGeom>
          <a:noFill/>
        </p:spPr>
        <p:txBody>
          <a:bodyPr wrap="square">
            <a:spAutoFit/>
          </a:bodyPr>
          <a:lstStyle/>
          <a:p>
            <a:pPr marL="539750" lvl="1" indent="-285750">
              <a:spcAft>
                <a:spcPts val="1200"/>
              </a:spcAft>
              <a:buFont typeface="Arial" panose="020B0604020202020204" pitchFamily="34" charset="0"/>
              <a:buChar char="•"/>
            </a:pPr>
            <a:r>
              <a:rPr lang="en-SG" sz="1800" dirty="0">
                <a:solidFill>
                  <a:schemeClr val="tx1"/>
                </a:solidFill>
              </a:rPr>
              <a:t>Key concept to pass massage to neighbour nodes using adjacent matrix  </a:t>
            </a: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DECD6695-6972-402E-B144-10F9C1CD0E99}"/>
                  </a:ext>
                </a:extLst>
              </p:cNvPr>
              <p:cNvSpPr txBox="1"/>
              <p:nvPr/>
            </p:nvSpPr>
            <p:spPr>
              <a:xfrm>
                <a:off x="6184109" y="2306879"/>
                <a:ext cx="1746250" cy="307777"/>
              </a:xfrm>
              <a:prstGeom prst="rect">
                <a:avLst/>
              </a:prstGeom>
              <a:noFill/>
            </p:spPr>
            <p:txBody>
              <a:bodyPr wrap="square">
                <a:spAutoFit/>
              </a:bodyPr>
              <a:lstStyle/>
              <a:p>
                <a:r>
                  <a:rPr lang="en-SG" sz="1400" u="sng" dirty="0"/>
                  <a:t>Adjacent matrix, </a:t>
                </a:r>
                <a14:m>
                  <m:oMath xmlns:m="http://schemas.openxmlformats.org/officeDocument/2006/math">
                    <m:r>
                      <a:rPr lang="en-SG" sz="1400" b="0" i="1" u="sng" dirty="0" smtClean="0">
                        <a:latin typeface="Cambria Math" panose="02040503050406030204" pitchFamily="18" charset="0"/>
                      </a:rPr>
                      <m:t>𝐴</m:t>
                    </m:r>
                  </m:oMath>
                </a14:m>
                <a:endParaRPr lang="en-SG" u="sng" dirty="0"/>
              </a:p>
            </p:txBody>
          </p:sp>
        </mc:Choice>
        <mc:Fallback xmlns="">
          <p:sp>
            <p:nvSpPr>
              <p:cNvPr id="21" name="TextBox 20">
                <a:extLst>
                  <a:ext uri="{FF2B5EF4-FFF2-40B4-BE49-F238E27FC236}">
                    <a16:creationId xmlns:a16="http://schemas.microsoft.com/office/drawing/2014/main" id="{DECD6695-6972-402E-B144-10F9C1CD0E99}"/>
                  </a:ext>
                </a:extLst>
              </p:cNvPr>
              <p:cNvSpPr txBox="1">
                <a:spLocks noRot="1" noChangeAspect="1" noMove="1" noResize="1" noEditPoints="1" noAdjustHandles="1" noChangeArrowheads="1" noChangeShapeType="1" noTextEdit="1"/>
              </p:cNvSpPr>
              <p:nvPr/>
            </p:nvSpPr>
            <p:spPr>
              <a:xfrm>
                <a:off x="6184109" y="2306879"/>
                <a:ext cx="1746250" cy="307777"/>
              </a:xfrm>
              <a:prstGeom prst="rect">
                <a:avLst/>
              </a:prstGeom>
              <a:blipFill>
                <a:blip r:embed="rId3"/>
                <a:stretch>
                  <a:fillRect l="-1045" t="-1961" b="-19608"/>
                </a:stretch>
              </a:blipFill>
            </p:spPr>
            <p:txBody>
              <a:bodyPr/>
              <a:lstStyle/>
              <a:p>
                <a:r>
                  <a:rPr lang="en-SG">
                    <a:noFill/>
                  </a:rPr>
                  <a:t> </a:t>
                </a:r>
              </a:p>
            </p:txBody>
          </p:sp>
        </mc:Fallback>
      </mc:AlternateContent>
      <p:sp>
        <p:nvSpPr>
          <p:cNvPr id="3" name="Oval 2">
            <a:extLst>
              <a:ext uri="{FF2B5EF4-FFF2-40B4-BE49-F238E27FC236}">
                <a16:creationId xmlns:a16="http://schemas.microsoft.com/office/drawing/2014/main" id="{6E96F29C-9B7D-49EB-8672-176F1B3ACE33}"/>
              </a:ext>
            </a:extLst>
          </p:cNvPr>
          <p:cNvSpPr/>
          <p:nvPr/>
        </p:nvSpPr>
        <p:spPr>
          <a:xfrm>
            <a:off x="2978331" y="2020389"/>
            <a:ext cx="444138" cy="4279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b="1" dirty="0"/>
              <a:t>5</a:t>
            </a:r>
          </a:p>
        </p:txBody>
      </p:sp>
      <p:sp>
        <p:nvSpPr>
          <p:cNvPr id="22" name="Oval 21">
            <a:extLst>
              <a:ext uri="{FF2B5EF4-FFF2-40B4-BE49-F238E27FC236}">
                <a16:creationId xmlns:a16="http://schemas.microsoft.com/office/drawing/2014/main" id="{7DBF4750-19AC-412A-8C71-AE1158AE1012}"/>
              </a:ext>
            </a:extLst>
          </p:cNvPr>
          <p:cNvSpPr/>
          <p:nvPr/>
        </p:nvSpPr>
        <p:spPr>
          <a:xfrm>
            <a:off x="3680531" y="2847703"/>
            <a:ext cx="444138" cy="4279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b="1" dirty="0"/>
              <a:t>3</a:t>
            </a:r>
          </a:p>
        </p:txBody>
      </p:sp>
      <p:sp>
        <p:nvSpPr>
          <p:cNvPr id="23" name="Oval 22">
            <a:extLst>
              <a:ext uri="{FF2B5EF4-FFF2-40B4-BE49-F238E27FC236}">
                <a16:creationId xmlns:a16="http://schemas.microsoft.com/office/drawing/2014/main" id="{BCC64847-BE60-4ED8-927A-F4F7BFD8E451}"/>
              </a:ext>
            </a:extLst>
          </p:cNvPr>
          <p:cNvSpPr/>
          <p:nvPr/>
        </p:nvSpPr>
        <p:spPr>
          <a:xfrm>
            <a:off x="1584960" y="3324108"/>
            <a:ext cx="444138" cy="4279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b="1" dirty="0"/>
              <a:t>4</a:t>
            </a:r>
          </a:p>
        </p:txBody>
      </p:sp>
      <p:sp>
        <p:nvSpPr>
          <p:cNvPr id="24" name="Oval 23">
            <a:extLst>
              <a:ext uri="{FF2B5EF4-FFF2-40B4-BE49-F238E27FC236}">
                <a16:creationId xmlns:a16="http://schemas.microsoft.com/office/drawing/2014/main" id="{2D9ED59B-1A24-40A2-8521-2F84815E58A3}"/>
              </a:ext>
            </a:extLst>
          </p:cNvPr>
          <p:cNvSpPr/>
          <p:nvPr/>
        </p:nvSpPr>
        <p:spPr>
          <a:xfrm>
            <a:off x="3902600" y="4169620"/>
            <a:ext cx="444138" cy="4279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b="1" dirty="0"/>
              <a:t>2</a:t>
            </a:r>
          </a:p>
        </p:txBody>
      </p:sp>
      <p:sp>
        <p:nvSpPr>
          <p:cNvPr id="25" name="Oval 24">
            <a:extLst>
              <a:ext uri="{FF2B5EF4-FFF2-40B4-BE49-F238E27FC236}">
                <a16:creationId xmlns:a16="http://schemas.microsoft.com/office/drawing/2014/main" id="{2F694BEA-B11F-4AD0-82F2-A26165AD1E02}"/>
              </a:ext>
            </a:extLst>
          </p:cNvPr>
          <p:cNvSpPr/>
          <p:nvPr/>
        </p:nvSpPr>
        <p:spPr>
          <a:xfrm>
            <a:off x="776223" y="4169620"/>
            <a:ext cx="444138" cy="4279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b="1" dirty="0"/>
              <a:t>1</a:t>
            </a:r>
          </a:p>
        </p:txBody>
      </p:sp>
      <p:cxnSp>
        <p:nvCxnSpPr>
          <p:cNvPr id="26" name="Straight Connector 25">
            <a:extLst>
              <a:ext uri="{FF2B5EF4-FFF2-40B4-BE49-F238E27FC236}">
                <a16:creationId xmlns:a16="http://schemas.microsoft.com/office/drawing/2014/main" id="{BBCB6740-F029-473E-9AEA-6FAAF31AFF9D}"/>
              </a:ext>
            </a:extLst>
          </p:cNvPr>
          <p:cNvCxnSpPr>
            <a:cxnSpLocks/>
            <a:stCxn id="23" idx="6"/>
            <a:endCxn id="22" idx="2"/>
          </p:cNvCxnSpPr>
          <p:nvPr/>
        </p:nvCxnSpPr>
        <p:spPr>
          <a:xfrm flipV="1">
            <a:off x="2029098" y="3061659"/>
            <a:ext cx="1651433" cy="47640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16BA3C5B-32CF-44BC-AD81-4FA45F37A55B}"/>
              </a:ext>
            </a:extLst>
          </p:cNvPr>
          <p:cNvCxnSpPr>
            <a:cxnSpLocks/>
            <a:stCxn id="3" idx="5"/>
            <a:endCxn id="22" idx="1"/>
          </p:cNvCxnSpPr>
          <p:nvPr/>
        </p:nvCxnSpPr>
        <p:spPr>
          <a:xfrm>
            <a:off x="3357426" y="2385635"/>
            <a:ext cx="388148" cy="52473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2EDC6E3B-07FC-431F-8D74-23187C492B83}"/>
              </a:ext>
            </a:extLst>
          </p:cNvPr>
          <p:cNvCxnSpPr>
            <a:stCxn id="22" idx="4"/>
            <a:endCxn id="24" idx="0"/>
          </p:cNvCxnSpPr>
          <p:nvPr/>
        </p:nvCxnSpPr>
        <p:spPr>
          <a:xfrm>
            <a:off x="3902600" y="3275615"/>
            <a:ext cx="222069" cy="89400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FF30708A-BA3C-4371-9394-C60C000E1D67}"/>
              </a:ext>
            </a:extLst>
          </p:cNvPr>
          <p:cNvCxnSpPr>
            <a:stCxn id="24" idx="2"/>
            <a:endCxn id="25" idx="7"/>
          </p:cNvCxnSpPr>
          <p:nvPr/>
        </p:nvCxnSpPr>
        <p:spPr>
          <a:xfrm flipH="1">
            <a:off x="1220361" y="4383576"/>
            <a:ext cx="2682239" cy="0"/>
          </a:xfrm>
          <a:prstGeom prst="line">
            <a:avLst/>
          </a:prstGeom>
          <a:ln w="38100"/>
        </p:spPr>
        <p:style>
          <a:lnRef idx="1">
            <a:schemeClr val="accent1"/>
          </a:lnRef>
          <a:fillRef idx="0">
            <a:schemeClr val="accent1"/>
          </a:fillRef>
          <a:effectRef idx="0">
            <a:schemeClr val="accent1"/>
          </a:effectRef>
          <a:fontRef idx="minor">
            <a:schemeClr val="tx1"/>
          </a:fontRef>
        </p:style>
      </p:cxnSp>
      <p:graphicFrame>
        <p:nvGraphicFramePr>
          <p:cNvPr id="39" name="Table 39">
            <a:extLst>
              <a:ext uri="{FF2B5EF4-FFF2-40B4-BE49-F238E27FC236}">
                <a16:creationId xmlns:a16="http://schemas.microsoft.com/office/drawing/2014/main" id="{204692B5-869A-404A-A576-8FEB55494759}"/>
              </a:ext>
            </a:extLst>
          </p:cNvPr>
          <p:cNvGraphicFramePr>
            <a:graphicFrameLocks noGrp="1"/>
          </p:cNvGraphicFramePr>
          <p:nvPr>
            <p:extLst>
              <p:ext uri="{D42A27DB-BD31-4B8C-83A1-F6EECF244321}">
                <p14:modId xmlns:p14="http://schemas.microsoft.com/office/powerpoint/2010/main" val="2288200356"/>
              </p:ext>
            </p:extLst>
          </p:nvPr>
        </p:nvGraphicFramePr>
        <p:xfrm>
          <a:off x="5251269" y="2648002"/>
          <a:ext cx="3413760" cy="2225040"/>
        </p:xfrm>
        <a:graphic>
          <a:graphicData uri="http://schemas.openxmlformats.org/drawingml/2006/table">
            <a:tbl>
              <a:tblPr firstRow="1" bandRow="1">
                <a:tableStyleId>{41BB2FF9-0E16-4628-8FA2-44D74F0A08B3}</a:tableStyleId>
              </a:tblPr>
              <a:tblGrid>
                <a:gridCol w="568960">
                  <a:extLst>
                    <a:ext uri="{9D8B030D-6E8A-4147-A177-3AD203B41FA5}">
                      <a16:colId xmlns:a16="http://schemas.microsoft.com/office/drawing/2014/main" val="38266181"/>
                    </a:ext>
                  </a:extLst>
                </a:gridCol>
                <a:gridCol w="568960">
                  <a:extLst>
                    <a:ext uri="{9D8B030D-6E8A-4147-A177-3AD203B41FA5}">
                      <a16:colId xmlns:a16="http://schemas.microsoft.com/office/drawing/2014/main" val="4096789487"/>
                    </a:ext>
                  </a:extLst>
                </a:gridCol>
                <a:gridCol w="568960">
                  <a:extLst>
                    <a:ext uri="{9D8B030D-6E8A-4147-A177-3AD203B41FA5}">
                      <a16:colId xmlns:a16="http://schemas.microsoft.com/office/drawing/2014/main" val="1238771008"/>
                    </a:ext>
                  </a:extLst>
                </a:gridCol>
                <a:gridCol w="568960">
                  <a:extLst>
                    <a:ext uri="{9D8B030D-6E8A-4147-A177-3AD203B41FA5}">
                      <a16:colId xmlns:a16="http://schemas.microsoft.com/office/drawing/2014/main" val="690484348"/>
                    </a:ext>
                  </a:extLst>
                </a:gridCol>
                <a:gridCol w="568960">
                  <a:extLst>
                    <a:ext uri="{9D8B030D-6E8A-4147-A177-3AD203B41FA5}">
                      <a16:colId xmlns:a16="http://schemas.microsoft.com/office/drawing/2014/main" val="2807986621"/>
                    </a:ext>
                  </a:extLst>
                </a:gridCol>
                <a:gridCol w="568960">
                  <a:extLst>
                    <a:ext uri="{9D8B030D-6E8A-4147-A177-3AD203B41FA5}">
                      <a16:colId xmlns:a16="http://schemas.microsoft.com/office/drawing/2014/main" val="1049358292"/>
                    </a:ext>
                  </a:extLst>
                </a:gridCol>
              </a:tblGrid>
              <a:tr h="370840">
                <a:tc>
                  <a:txBody>
                    <a:bodyPr/>
                    <a:lstStyle/>
                    <a:p>
                      <a:endParaRPr lang="en-SG"/>
                    </a:p>
                  </a:txBody>
                  <a:tcPr/>
                </a:tc>
                <a:tc>
                  <a:txBody>
                    <a:bodyPr/>
                    <a:lstStyle/>
                    <a:p>
                      <a:r>
                        <a:rPr lang="en-SG" dirty="0"/>
                        <a:t>1</a:t>
                      </a:r>
                    </a:p>
                  </a:txBody>
                  <a:tcPr/>
                </a:tc>
                <a:tc>
                  <a:txBody>
                    <a:bodyPr/>
                    <a:lstStyle/>
                    <a:p>
                      <a:r>
                        <a:rPr lang="en-SG" dirty="0"/>
                        <a:t>2</a:t>
                      </a:r>
                    </a:p>
                  </a:txBody>
                  <a:tcPr/>
                </a:tc>
                <a:tc>
                  <a:txBody>
                    <a:bodyPr/>
                    <a:lstStyle/>
                    <a:p>
                      <a:r>
                        <a:rPr lang="en-SG" dirty="0"/>
                        <a:t>3</a:t>
                      </a:r>
                    </a:p>
                  </a:txBody>
                  <a:tcPr/>
                </a:tc>
                <a:tc>
                  <a:txBody>
                    <a:bodyPr/>
                    <a:lstStyle/>
                    <a:p>
                      <a:r>
                        <a:rPr lang="en-SG" dirty="0"/>
                        <a:t>4</a:t>
                      </a:r>
                    </a:p>
                  </a:txBody>
                  <a:tcPr/>
                </a:tc>
                <a:tc>
                  <a:txBody>
                    <a:bodyPr/>
                    <a:lstStyle/>
                    <a:p>
                      <a:r>
                        <a:rPr lang="en-SG" dirty="0"/>
                        <a:t>5</a:t>
                      </a:r>
                    </a:p>
                  </a:txBody>
                  <a:tcPr/>
                </a:tc>
                <a:extLst>
                  <a:ext uri="{0D108BD9-81ED-4DB2-BD59-A6C34878D82A}">
                    <a16:rowId xmlns:a16="http://schemas.microsoft.com/office/drawing/2014/main" val="801059308"/>
                  </a:ext>
                </a:extLst>
              </a:tr>
              <a:tr h="370840">
                <a:tc>
                  <a:txBody>
                    <a:bodyPr/>
                    <a:lstStyle/>
                    <a:p>
                      <a:r>
                        <a:rPr lang="en-SG" b="1" dirty="0"/>
                        <a:t>1</a:t>
                      </a:r>
                    </a:p>
                  </a:txBody>
                  <a:tcPr/>
                </a:tc>
                <a:tc>
                  <a:txBody>
                    <a:bodyPr/>
                    <a:lstStyle/>
                    <a:p>
                      <a:r>
                        <a:rPr lang="en-SG" dirty="0"/>
                        <a:t>0</a:t>
                      </a:r>
                    </a:p>
                  </a:txBody>
                  <a:tcPr/>
                </a:tc>
                <a:tc>
                  <a:txBody>
                    <a:bodyPr/>
                    <a:lstStyle/>
                    <a:p>
                      <a:r>
                        <a:rPr lang="en-SG" dirty="0"/>
                        <a:t>1</a:t>
                      </a:r>
                    </a:p>
                  </a:txBody>
                  <a:tcPr/>
                </a:tc>
                <a:tc>
                  <a:txBody>
                    <a:bodyPr/>
                    <a:lstStyle/>
                    <a:p>
                      <a:r>
                        <a:rPr lang="en-SG" dirty="0"/>
                        <a:t>0</a:t>
                      </a:r>
                    </a:p>
                  </a:txBody>
                  <a:tcPr/>
                </a:tc>
                <a:tc>
                  <a:txBody>
                    <a:bodyPr/>
                    <a:lstStyle/>
                    <a:p>
                      <a:r>
                        <a:rPr lang="en-SG" dirty="0"/>
                        <a:t>0</a:t>
                      </a:r>
                    </a:p>
                  </a:txBody>
                  <a:tcPr/>
                </a:tc>
                <a:tc>
                  <a:txBody>
                    <a:bodyPr/>
                    <a:lstStyle/>
                    <a:p>
                      <a:r>
                        <a:rPr lang="en-SG" dirty="0"/>
                        <a:t>0</a:t>
                      </a:r>
                    </a:p>
                  </a:txBody>
                  <a:tcPr/>
                </a:tc>
                <a:extLst>
                  <a:ext uri="{0D108BD9-81ED-4DB2-BD59-A6C34878D82A}">
                    <a16:rowId xmlns:a16="http://schemas.microsoft.com/office/drawing/2014/main" val="1978366612"/>
                  </a:ext>
                </a:extLst>
              </a:tr>
              <a:tr h="370840">
                <a:tc>
                  <a:txBody>
                    <a:bodyPr/>
                    <a:lstStyle/>
                    <a:p>
                      <a:r>
                        <a:rPr lang="en-SG" b="1" dirty="0"/>
                        <a:t>2</a:t>
                      </a:r>
                    </a:p>
                  </a:txBody>
                  <a:tcPr/>
                </a:tc>
                <a:tc>
                  <a:txBody>
                    <a:bodyPr/>
                    <a:lstStyle/>
                    <a:p>
                      <a:r>
                        <a:rPr lang="en-SG" dirty="0"/>
                        <a:t>1</a:t>
                      </a:r>
                    </a:p>
                  </a:txBody>
                  <a:tcPr/>
                </a:tc>
                <a:tc>
                  <a:txBody>
                    <a:bodyPr/>
                    <a:lstStyle/>
                    <a:p>
                      <a:r>
                        <a:rPr lang="en-SG" dirty="0"/>
                        <a:t>0</a:t>
                      </a:r>
                    </a:p>
                  </a:txBody>
                  <a:tcPr/>
                </a:tc>
                <a:tc>
                  <a:txBody>
                    <a:bodyPr/>
                    <a:lstStyle/>
                    <a:p>
                      <a:r>
                        <a:rPr lang="en-SG" dirty="0"/>
                        <a:t>1</a:t>
                      </a:r>
                    </a:p>
                  </a:txBody>
                  <a:tcPr/>
                </a:tc>
                <a:tc>
                  <a:txBody>
                    <a:bodyPr/>
                    <a:lstStyle/>
                    <a:p>
                      <a:r>
                        <a:rPr lang="en-SG" dirty="0"/>
                        <a:t>0</a:t>
                      </a:r>
                    </a:p>
                  </a:txBody>
                  <a:tcPr/>
                </a:tc>
                <a:tc>
                  <a:txBody>
                    <a:bodyPr/>
                    <a:lstStyle/>
                    <a:p>
                      <a:r>
                        <a:rPr lang="en-SG" dirty="0"/>
                        <a:t>0</a:t>
                      </a:r>
                    </a:p>
                  </a:txBody>
                  <a:tcPr/>
                </a:tc>
                <a:extLst>
                  <a:ext uri="{0D108BD9-81ED-4DB2-BD59-A6C34878D82A}">
                    <a16:rowId xmlns:a16="http://schemas.microsoft.com/office/drawing/2014/main" val="3393085907"/>
                  </a:ext>
                </a:extLst>
              </a:tr>
              <a:tr h="370840">
                <a:tc>
                  <a:txBody>
                    <a:bodyPr/>
                    <a:lstStyle/>
                    <a:p>
                      <a:r>
                        <a:rPr lang="en-SG" b="1" dirty="0"/>
                        <a:t>3</a:t>
                      </a:r>
                    </a:p>
                  </a:txBody>
                  <a:tcPr/>
                </a:tc>
                <a:tc>
                  <a:txBody>
                    <a:bodyPr/>
                    <a:lstStyle/>
                    <a:p>
                      <a:r>
                        <a:rPr lang="en-SG" dirty="0"/>
                        <a:t>0</a:t>
                      </a:r>
                    </a:p>
                  </a:txBody>
                  <a:tcPr/>
                </a:tc>
                <a:tc>
                  <a:txBody>
                    <a:bodyPr/>
                    <a:lstStyle/>
                    <a:p>
                      <a:r>
                        <a:rPr lang="en-SG" dirty="0"/>
                        <a:t>1</a:t>
                      </a:r>
                    </a:p>
                  </a:txBody>
                  <a:tcPr/>
                </a:tc>
                <a:tc>
                  <a:txBody>
                    <a:bodyPr/>
                    <a:lstStyle/>
                    <a:p>
                      <a:r>
                        <a:rPr lang="en-SG" dirty="0"/>
                        <a:t>0</a:t>
                      </a:r>
                    </a:p>
                  </a:txBody>
                  <a:tcPr/>
                </a:tc>
                <a:tc>
                  <a:txBody>
                    <a:bodyPr/>
                    <a:lstStyle/>
                    <a:p>
                      <a:r>
                        <a:rPr lang="en-SG" dirty="0"/>
                        <a:t>1</a:t>
                      </a:r>
                    </a:p>
                  </a:txBody>
                  <a:tcPr/>
                </a:tc>
                <a:tc>
                  <a:txBody>
                    <a:bodyPr/>
                    <a:lstStyle/>
                    <a:p>
                      <a:r>
                        <a:rPr lang="en-SG" dirty="0"/>
                        <a:t>1</a:t>
                      </a:r>
                    </a:p>
                  </a:txBody>
                  <a:tcPr/>
                </a:tc>
                <a:extLst>
                  <a:ext uri="{0D108BD9-81ED-4DB2-BD59-A6C34878D82A}">
                    <a16:rowId xmlns:a16="http://schemas.microsoft.com/office/drawing/2014/main" val="4019935168"/>
                  </a:ext>
                </a:extLst>
              </a:tr>
              <a:tr h="370840">
                <a:tc>
                  <a:txBody>
                    <a:bodyPr/>
                    <a:lstStyle/>
                    <a:p>
                      <a:r>
                        <a:rPr lang="en-SG" b="1" dirty="0"/>
                        <a:t>4</a:t>
                      </a:r>
                    </a:p>
                  </a:txBody>
                  <a:tcPr/>
                </a:tc>
                <a:tc>
                  <a:txBody>
                    <a:bodyPr/>
                    <a:lstStyle/>
                    <a:p>
                      <a:r>
                        <a:rPr lang="en-SG" dirty="0"/>
                        <a:t>0</a:t>
                      </a:r>
                    </a:p>
                  </a:txBody>
                  <a:tcPr/>
                </a:tc>
                <a:tc>
                  <a:txBody>
                    <a:bodyPr/>
                    <a:lstStyle/>
                    <a:p>
                      <a:r>
                        <a:rPr lang="en-SG" dirty="0"/>
                        <a:t>0</a:t>
                      </a:r>
                    </a:p>
                  </a:txBody>
                  <a:tcPr/>
                </a:tc>
                <a:tc>
                  <a:txBody>
                    <a:bodyPr/>
                    <a:lstStyle/>
                    <a:p>
                      <a:r>
                        <a:rPr lang="en-SG" dirty="0"/>
                        <a:t>1</a:t>
                      </a:r>
                    </a:p>
                  </a:txBody>
                  <a:tcPr/>
                </a:tc>
                <a:tc>
                  <a:txBody>
                    <a:bodyPr/>
                    <a:lstStyle/>
                    <a:p>
                      <a:r>
                        <a:rPr lang="en-SG" dirty="0"/>
                        <a:t>0</a:t>
                      </a:r>
                    </a:p>
                  </a:txBody>
                  <a:tcPr/>
                </a:tc>
                <a:tc>
                  <a:txBody>
                    <a:bodyPr/>
                    <a:lstStyle/>
                    <a:p>
                      <a:r>
                        <a:rPr lang="en-SG" dirty="0"/>
                        <a:t>0</a:t>
                      </a:r>
                    </a:p>
                  </a:txBody>
                  <a:tcPr/>
                </a:tc>
                <a:extLst>
                  <a:ext uri="{0D108BD9-81ED-4DB2-BD59-A6C34878D82A}">
                    <a16:rowId xmlns:a16="http://schemas.microsoft.com/office/drawing/2014/main" val="2155548403"/>
                  </a:ext>
                </a:extLst>
              </a:tr>
              <a:tr h="370840">
                <a:tc>
                  <a:txBody>
                    <a:bodyPr/>
                    <a:lstStyle/>
                    <a:p>
                      <a:r>
                        <a:rPr lang="en-SG" b="1" dirty="0"/>
                        <a:t>5</a:t>
                      </a:r>
                    </a:p>
                  </a:txBody>
                  <a:tcPr/>
                </a:tc>
                <a:tc>
                  <a:txBody>
                    <a:bodyPr/>
                    <a:lstStyle/>
                    <a:p>
                      <a:r>
                        <a:rPr lang="en-SG" dirty="0"/>
                        <a:t>0</a:t>
                      </a:r>
                    </a:p>
                  </a:txBody>
                  <a:tcPr/>
                </a:tc>
                <a:tc>
                  <a:txBody>
                    <a:bodyPr/>
                    <a:lstStyle/>
                    <a:p>
                      <a:r>
                        <a:rPr lang="en-SG" dirty="0"/>
                        <a:t>0</a:t>
                      </a:r>
                    </a:p>
                  </a:txBody>
                  <a:tcPr/>
                </a:tc>
                <a:tc>
                  <a:txBody>
                    <a:bodyPr/>
                    <a:lstStyle/>
                    <a:p>
                      <a:r>
                        <a:rPr lang="en-SG" dirty="0"/>
                        <a:t>1</a:t>
                      </a:r>
                    </a:p>
                  </a:txBody>
                  <a:tcPr/>
                </a:tc>
                <a:tc>
                  <a:txBody>
                    <a:bodyPr/>
                    <a:lstStyle/>
                    <a:p>
                      <a:r>
                        <a:rPr lang="en-SG" dirty="0"/>
                        <a:t>0</a:t>
                      </a:r>
                    </a:p>
                  </a:txBody>
                  <a:tcPr/>
                </a:tc>
                <a:tc>
                  <a:txBody>
                    <a:bodyPr/>
                    <a:lstStyle/>
                    <a:p>
                      <a:r>
                        <a:rPr lang="en-SG" dirty="0"/>
                        <a:t>0</a:t>
                      </a:r>
                    </a:p>
                  </a:txBody>
                  <a:tcPr/>
                </a:tc>
                <a:extLst>
                  <a:ext uri="{0D108BD9-81ED-4DB2-BD59-A6C34878D82A}">
                    <a16:rowId xmlns:a16="http://schemas.microsoft.com/office/drawing/2014/main" val="3645518492"/>
                  </a:ext>
                </a:extLst>
              </a:tr>
            </a:tbl>
          </a:graphicData>
        </a:graphic>
      </p:graphicFrame>
    </p:spTree>
    <p:extLst>
      <p:ext uri="{BB962C8B-B14F-4D97-AF65-F5344CB8AC3E}">
        <p14:creationId xmlns:p14="http://schemas.microsoft.com/office/powerpoint/2010/main" val="243529412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latin typeface="Arial" panose="020B0604020202020204" pitchFamily="34" charset="0"/>
                <a:cs typeface="Arial" panose="020B0604020202020204" pitchFamily="34" charset="0"/>
              </a:rPr>
              <a:t>Simple Massage Passing </a:t>
            </a:r>
            <a:endParaRPr lang="en-SG" b="1" dirty="0">
              <a:solidFill>
                <a:schemeClr val="bg1"/>
              </a:solidFill>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DECD6695-6972-402E-B144-10F9C1CD0E99}"/>
                  </a:ext>
                </a:extLst>
              </p:cNvPr>
              <p:cNvSpPr txBox="1"/>
              <p:nvPr/>
            </p:nvSpPr>
            <p:spPr>
              <a:xfrm>
                <a:off x="6271194" y="1227948"/>
                <a:ext cx="1746250" cy="307777"/>
              </a:xfrm>
              <a:prstGeom prst="rect">
                <a:avLst/>
              </a:prstGeom>
              <a:noFill/>
            </p:spPr>
            <p:txBody>
              <a:bodyPr wrap="square">
                <a:spAutoFit/>
              </a:bodyPr>
              <a:lstStyle/>
              <a:p>
                <a:r>
                  <a:rPr lang="en-SG" sz="1400" u="sng" dirty="0"/>
                  <a:t>Adjacent matrix, </a:t>
                </a:r>
                <a14:m>
                  <m:oMath xmlns:m="http://schemas.openxmlformats.org/officeDocument/2006/math">
                    <m:r>
                      <a:rPr lang="en-SG" sz="1400" b="0" i="1" u="sng" dirty="0" smtClean="0">
                        <a:latin typeface="Cambria Math" panose="02040503050406030204" pitchFamily="18" charset="0"/>
                      </a:rPr>
                      <m:t>𝐴</m:t>
                    </m:r>
                  </m:oMath>
                </a14:m>
                <a:endParaRPr lang="en-SG" u="sng" dirty="0"/>
              </a:p>
            </p:txBody>
          </p:sp>
        </mc:Choice>
        <mc:Fallback xmlns="">
          <p:sp>
            <p:nvSpPr>
              <p:cNvPr id="21" name="TextBox 20">
                <a:extLst>
                  <a:ext uri="{FF2B5EF4-FFF2-40B4-BE49-F238E27FC236}">
                    <a16:creationId xmlns:a16="http://schemas.microsoft.com/office/drawing/2014/main" id="{DECD6695-6972-402E-B144-10F9C1CD0E99}"/>
                  </a:ext>
                </a:extLst>
              </p:cNvPr>
              <p:cNvSpPr txBox="1">
                <a:spLocks noRot="1" noChangeAspect="1" noMove="1" noResize="1" noEditPoints="1" noAdjustHandles="1" noChangeArrowheads="1" noChangeShapeType="1" noTextEdit="1"/>
              </p:cNvSpPr>
              <p:nvPr/>
            </p:nvSpPr>
            <p:spPr>
              <a:xfrm>
                <a:off x="6271194" y="1227948"/>
                <a:ext cx="1746250" cy="307777"/>
              </a:xfrm>
              <a:prstGeom prst="rect">
                <a:avLst/>
              </a:prstGeom>
              <a:blipFill>
                <a:blip r:embed="rId3"/>
                <a:stretch>
                  <a:fillRect l="-1049" t="-1961" b="-19608"/>
                </a:stretch>
              </a:blipFill>
            </p:spPr>
            <p:txBody>
              <a:bodyPr/>
              <a:lstStyle/>
              <a:p>
                <a:r>
                  <a:rPr lang="en-SG">
                    <a:noFill/>
                  </a:rPr>
                  <a:t> </a:t>
                </a:r>
              </a:p>
            </p:txBody>
          </p:sp>
        </mc:Fallback>
      </mc:AlternateContent>
      <p:graphicFrame>
        <p:nvGraphicFramePr>
          <p:cNvPr id="39" name="Table 39">
            <a:extLst>
              <a:ext uri="{FF2B5EF4-FFF2-40B4-BE49-F238E27FC236}">
                <a16:creationId xmlns:a16="http://schemas.microsoft.com/office/drawing/2014/main" id="{204692B5-869A-404A-A576-8FEB55494759}"/>
              </a:ext>
            </a:extLst>
          </p:cNvPr>
          <p:cNvGraphicFramePr>
            <a:graphicFrameLocks noGrp="1"/>
          </p:cNvGraphicFramePr>
          <p:nvPr>
            <p:extLst>
              <p:ext uri="{D42A27DB-BD31-4B8C-83A1-F6EECF244321}">
                <p14:modId xmlns:p14="http://schemas.microsoft.com/office/powerpoint/2010/main" val="3864464204"/>
              </p:ext>
            </p:extLst>
          </p:nvPr>
        </p:nvGraphicFramePr>
        <p:xfrm>
          <a:off x="5338353" y="1535725"/>
          <a:ext cx="3546025" cy="2595880"/>
        </p:xfrm>
        <a:graphic>
          <a:graphicData uri="http://schemas.openxmlformats.org/drawingml/2006/table">
            <a:tbl>
              <a:tblPr firstRow="1" bandRow="1">
                <a:tableStyleId>{41BB2FF9-0E16-4628-8FA2-44D74F0A08B3}</a:tableStyleId>
              </a:tblPr>
              <a:tblGrid>
                <a:gridCol w="592184">
                  <a:extLst>
                    <a:ext uri="{9D8B030D-6E8A-4147-A177-3AD203B41FA5}">
                      <a16:colId xmlns:a16="http://schemas.microsoft.com/office/drawing/2014/main" val="38266181"/>
                    </a:ext>
                  </a:extLst>
                </a:gridCol>
                <a:gridCol w="420966">
                  <a:extLst>
                    <a:ext uri="{9D8B030D-6E8A-4147-A177-3AD203B41FA5}">
                      <a16:colId xmlns:a16="http://schemas.microsoft.com/office/drawing/2014/main" val="4096789487"/>
                    </a:ext>
                  </a:extLst>
                </a:gridCol>
                <a:gridCol w="506575">
                  <a:extLst>
                    <a:ext uri="{9D8B030D-6E8A-4147-A177-3AD203B41FA5}">
                      <a16:colId xmlns:a16="http://schemas.microsoft.com/office/drawing/2014/main" val="1238771008"/>
                    </a:ext>
                  </a:extLst>
                </a:gridCol>
                <a:gridCol w="506575">
                  <a:extLst>
                    <a:ext uri="{9D8B030D-6E8A-4147-A177-3AD203B41FA5}">
                      <a16:colId xmlns:a16="http://schemas.microsoft.com/office/drawing/2014/main" val="690484348"/>
                    </a:ext>
                  </a:extLst>
                </a:gridCol>
                <a:gridCol w="506575">
                  <a:extLst>
                    <a:ext uri="{9D8B030D-6E8A-4147-A177-3AD203B41FA5}">
                      <a16:colId xmlns:a16="http://schemas.microsoft.com/office/drawing/2014/main" val="2807986621"/>
                    </a:ext>
                  </a:extLst>
                </a:gridCol>
                <a:gridCol w="393207">
                  <a:extLst>
                    <a:ext uri="{9D8B030D-6E8A-4147-A177-3AD203B41FA5}">
                      <a16:colId xmlns:a16="http://schemas.microsoft.com/office/drawing/2014/main" val="1049358292"/>
                    </a:ext>
                  </a:extLst>
                </a:gridCol>
                <a:gridCol w="619943">
                  <a:extLst>
                    <a:ext uri="{9D8B030D-6E8A-4147-A177-3AD203B41FA5}">
                      <a16:colId xmlns:a16="http://schemas.microsoft.com/office/drawing/2014/main" val="2423721503"/>
                    </a:ext>
                  </a:extLst>
                </a:gridCol>
              </a:tblGrid>
              <a:tr h="370840">
                <a:tc>
                  <a:txBody>
                    <a:bodyPr/>
                    <a:lstStyle/>
                    <a:p>
                      <a:endParaRPr lang="en-SG"/>
                    </a:p>
                  </a:txBody>
                  <a:tcPr/>
                </a:tc>
                <a:tc>
                  <a:txBody>
                    <a:bodyPr/>
                    <a:lstStyle/>
                    <a:p>
                      <a:r>
                        <a:rPr lang="en-SG" dirty="0"/>
                        <a:t>1</a:t>
                      </a:r>
                    </a:p>
                  </a:txBody>
                  <a:tcPr/>
                </a:tc>
                <a:tc>
                  <a:txBody>
                    <a:bodyPr/>
                    <a:lstStyle/>
                    <a:p>
                      <a:r>
                        <a:rPr lang="en-SG" dirty="0"/>
                        <a:t>2</a:t>
                      </a:r>
                    </a:p>
                  </a:txBody>
                  <a:tcPr/>
                </a:tc>
                <a:tc>
                  <a:txBody>
                    <a:bodyPr/>
                    <a:lstStyle/>
                    <a:p>
                      <a:r>
                        <a:rPr lang="en-SG" dirty="0"/>
                        <a:t>3</a:t>
                      </a:r>
                    </a:p>
                  </a:txBody>
                  <a:tcPr/>
                </a:tc>
                <a:tc>
                  <a:txBody>
                    <a:bodyPr/>
                    <a:lstStyle/>
                    <a:p>
                      <a:r>
                        <a:rPr lang="en-SG" dirty="0"/>
                        <a:t>4</a:t>
                      </a:r>
                    </a:p>
                  </a:txBody>
                  <a:tcPr/>
                </a:tc>
                <a:tc>
                  <a:txBody>
                    <a:bodyPr/>
                    <a:lstStyle/>
                    <a:p>
                      <a:r>
                        <a:rPr lang="en-SG" dirty="0"/>
                        <a:t>5</a:t>
                      </a:r>
                    </a:p>
                  </a:txBody>
                  <a:tcPr/>
                </a:tc>
                <a:tc>
                  <a:txBody>
                    <a:bodyPr/>
                    <a:lstStyle/>
                    <a:p>
                      <a:pPr algn="ctr"/>
                      <a:r>
                        <a:rPr lang="en-SG" dirty="0"/>
                        <a:t>Sum</a:t>
                      </a:r>
                    </a:p>
                  </a:txBody>
                  <a:tcPr>
                    <a:solidFill>
                      <a:srgbClr val="FFFF00"/>
                    </a:solidFill>
                  </a:tcPr>
                </a:tc>
                <a:extLst>
                  <a:ext uri="{0D108BD9-81ED-4DB2-BD59-A6C34878D82A}">
                    <a16:rowId xmlns:a16="http://schemas.microsoft.com/office/drawing/2014/main" val="801059308"/>
                  </a:ext>
                </a:extLst>
              </a:tr>
              <a:tr h="370840">
                <a:tc>
                  <a:txBody>
                    <a:bodyPr/>
                    <a:lstStyle/>
                    <a:p>
                      <a:r>
                        <a:rPr lang="en-SG" b="1" dirty="0"/>
                        <a:t>1</a:t>
                      </a:r>
                    </a:p>
                  </a:txBody>
                  <a:tcPr/>
                </a:tc>
                <a:tc>
                  <a:txBody>
                    <a:bodyPr/>
                    <a:lstStyle/>
                    <a:p>
                      <a:r>
                        <a:rPr lang="en-SG" dirty="0"/>
                        <a:t>0</a:t>
                      </a:r>
                    </a:p>
                  </a:txBody>
                  <a:tcPr/>
                </a:tc>
                <a:tc>
                  <a:txBody>
                    <a:bodyPr/>
                    <a:lstStyle/>
                    <a:p>
                      <a:r>
                        <a:rPr lang="en-SG" dirty="0"/>
                        <a:t>1</a:t>
                      </a:r>
                    </a:p>
                  </a:txBody>
                  <a:tcPr/>
                </a:tc>
                <a:tc>
                  <a:txBody>
                    <a:bodyPr/>
                    <a:lstStyle/>
                    <a:p>
                      <a:r>
                        <a:rPr lang="en-SG" dirty="0"/>
                        <a:t>0</a:t>
                      </a:r>
                    </a:p>
                  </a:txBody>
                  <a:tcPr/>
                </a:tc>
                <a:tc>
                  <a:txBody>
                    <a:bodyPr/>
                    <a:lstStyle/>
                    <a:p>
                      <a:r>
                        <a:rPr lang="en-SG" dirty="0"/>
                        <a:t>0</a:t>
                      </a:r>
                    </a:p>
                  </a:txBody>
                  <a:tcPr/>
                </a:tc>
                <a:tc>
                  <a:txBody>
                    <a:bodyPr/>
                    <a:lstStyle/>
                    <a:p>
                      <a:r>
                        <a:rPr lang="en-SG" dirty="0"/>
                        <a:t>0</a:t>
                      </a:r>
                    </a:p>
                  </a:txBody>
                  <a:tcPr/>
                </a:tc>
                <a:tc>
                  <a:txBody>
                    <a:bodyPr/>
                    <a:lstStyle/>
                    <a:p>
                      <a:pPr algn="ctr"/>
                      <a:r>
                        <a:rPr lang="en-SG" dirty="0"/>
                        <a:t>1</a:t>
                      </a:r>
                    </a:p>
                  </a:txBody>
                  <a:tcPr>
                    <a:solidFill>
                      <a:srgbClr val="FFFF00"/>
                    </a:solidFill>
                  </a:tcPr>
                </a:tc>
                <a:extLst>
                  <a:ext uri="{0D108BD9-81ED-4DB2-BD59-A6C34878D82A}">
                    <a16:rowId xmlns:a16="http://schemas.microsoft.com/office/drawing/2014/main" val="1978366612"/>
                  </a:ext>
                </a:extLst>
              </a:tr>
              <a:tr h="370840">
                <a:tc>
                  <a:txBody>
                    <a:bodyPr/>
                    <a:lstStyle/>
                    <a:p>
                      <a:r>
                        <a:rPr lang="en-SG" b="1" dirty="0"/>
                        <a:t>2</a:t>
                      </a:r>
                    </a:p>
                  </a:txBody>
                  <a:tcPr/>
                </a:tc>
                <a:tc>
                  <a:txBody>
                    <a:bodyPr/>
                    <a:lstStyle/>
                    <a:p>
                      <a:r>
                        <a:rPr lang="en-SG" dirty="0"/>
                        <a:t>1</a:t>
                      </a:r>
                    </a:p>
                  </a:txBody>
                  <a:tcPr/>
                </a:tc>
                <a:tc>
                  <a:txBody>
                    <a:bodyPr/>
                    <a:lstStyle/>
                    <a:p>
                      <a:r>
                        <a:rPr lang="en-SG" dirty="0"/>
                        <a:t>0</a:t>
                      </a:r>
                    </a:p>
                  </a:txBody>
                  <a:tcPr/>
                </a:tc>
                <a:tc>
                  <a:txBody>
                    <a:bodyPr/>
                    <a:lstStyle/>
                    <a:p>
                      <a:r>
                        <a:rPr lang="en-SG" dirty="0"/>
                        <a:t>1</a:t>
                      </a:r>
                    </a:p>
                  </a:txBody>
                  <a:tcPr/>
                </a:tc>
                <a:tc>
                  <a:txBody>
                    <a:bodyPr/>
                    <a:lstStyle/>
                    <a:p>
                      <a:r>
                        <a:rPr lang="en-SG" dirty="0"/>
                        <a:t>0</a:t>
                      </a:r>
                    </a:p>
                  </a:txBody>
                  <a:tcPr/>
                </a:tc>
                <a:tc>
                  <a:txBody>
                    <a:bodyPr/>
                    <a:lstStyle/>
                    <a:p>
                      <a:r>
                        <a:rPr lang="en-SG" dirty="0"/>
                        <a:t>0</a:t>
                      </a:r>
                    </a:p>
                  </a:txBody>
                  <a:tcPr/>
                </a:tc>
                <a:tc>
                  <a:txBody>
                    <a:bodyPr/>
                    <a:lstStyle/>
                    <a:p>
                      <a:pPr algn="ctr"/>
                      <a:r>
                        <a:rPr lang="en-SG" dirty="0"/>
                        <a:t>2</a:t>
                      </a:r>
                    </a:p>
                  </a:txBody>
                  <a:tcPr>
                    <a:solidFill>
                      <a:srgbClr val="FFFF00"/>
                    </a:solidFill>
                  </a:tcPr>
                </a:tc>
                <a:extLst>
                  <a:ext uri="{0D108BD9-81ED-4DB2-BD59-A6C34878D82A}">
                    <a16:rowId xmlns:a16="http://schemas.microsoft.com/office/drawing/2014/main" val="3393085907"/>
                  </a:ext>
                </a:extLst>
              </a:tr>
              <a:tr h="370840">
                <a:tc>
                  <a:txBody>
                    <a:bodyPr/>
                    <a:lstStyle/>
                    <a:p>
                      <a:r>
                        <a:rPr lang="en-SG" b="1" dirty="0"/>
                        <a:t>3</a:t>
                      </a:r>
                    </a:p>
                  </a:txBody>
                  <a:tcPr/>
                </a:tc>
                <a:tc>
                  <a:txBody>
                    <a:bodyPr/>
                    <a:lstStyle/>
                    <a:p>
                      <a:r>
                        <a:rPr lang="en-SG" dirty="0"/>
                        <a:t>0</a:t>
                      </a:r>
                    </a:p>
                  </a:txBody>
                  <a:tcPr/>
                </a:tc>
                <a:tc>
                  <a:txBody>
                    <a:bodyPr/>
                    <a:lstStyle/>
                    <a:p>
                      <a:r>
                        <a:rPr lang="en-SG" dirty="0"/>
                        <a:t>1</a:t>
                      </a:r>
                    </a:p>
                  </a:txBody>
                  <a:tcPr/>
                </a:tc>
                <a:tc>
                  <a:txBody>
                    <a:bodyPr/>
                    <a:lstStyle/>
                    <a:p>
                      <a:r>
                        <a:rPr lang="en-SG" dirty="0"/>
                        <a:t>0</a:t>
                      </a:r>
                    </a:p>
                  </a:txBody>
                  <a:tcPr/>
                </a:tc>
                <a:tc>
                  <a:txBody>
                    <a:bodyPr/>
                    <a:lstStyle/>
                    <a:p>
                      <a:r>
                        <a:rPr lang="en-SG" dirty="0"/>
                        <a:t>1</a:t>
                      </a:r>
                    </a:p>
                  </a:txBody>
                  <a:tcPr/>
                </a:tc>
                <a:tc>
                  <a:txBody>
                    <a:bodyPr/>
                    <a:lstStyle/>
                    <a:p>
                      <a:r>
                        <a:rPr lang="en-SG" dirty="0"/>
                        <a:t>1</a:t>
                      </a:r>
                    </a:p>
                  </a:txBody>
                  <a:tcPr/>
                </a:tc>
                <a:tc>
                  <a:txBody>
                    <a:bodyPr/>
                    <a:lstStyle/>
                    <a:p>
                      <a:pPr algn="ctr"/>
                      <a:r>
                        <a:rPr lang="en-SG" dirty="0"/>
                        <a:t>3</a:t>
                      </a:r>
                    </a:p>
                  </a:txBody>
                  <a:tcPr>
                    <a:solidFill>
                      <a:srgbClr val="FFFF00"/>
                    </a:solidFill>
                  </a:tcPr>
                </a:tc>
                <a:extLst>
                  <a:ext uri="{0D108BD9-81ED-4DB2-BD59-A6C34878D82A}">
                    <a16:rowId xmlns:a16="http://schemas.microsoft.com/office/drawing/2014/main" val="4019935168"/>
                  </a:ext>
                </a:extLst>
              </a:tr>
              <a:tr h="370840">
                <a:tc>
                  <a:txBody>
                    <a:bodyPr/>
                    <a:lstStyle/>
                    <a:p>
                      <a:r>
                        <a:rPr lang="en-SG" b="1" dirty="0"/>
                        <a:t>4</a:t>
                      </a:r>
                    </a:p>
                  </a:txBody>
                  <a:tcPr/>
                </a:tc>
                <a:tc>
                  <a:txBody>
                    <a:bodyPr/>
                    <a:lstStyle/>
                    <a:p>
                      <a:r>
                        <a:rPr lang="en-SG" dirty="0"/>
                        <a:t>0</a:t>
                      </a:r>
                    </a:p>
                  </a:txBody>
                  <a:tcPr/>
                </a:tc>
                <a:tc>
                  <a:txBody>
                    <a:bodyPr/>
                    <a:lstStyle/>
                    <a:p>
                      <a:r>
                        <a:rPr lang="en-SG" dirty="0"/>
                        <a:t>0</a:t>
                      </a:r>
                    </a:p>
                  </a:txBody>
                  <a:tcPr/>
                </a:tc>
                <a:tc>
                  <a:txBody>
                    <a:bodyPr/>
                    <a:lstStyle/>
                    <a:p>
                      <a:r>
                        <a:rPr lang="en-SG" dirty="0"/>
                        <a:t>1</a:t>
                      </a:r>
                    </a:p>
                  </a:txBody>
                  <a:tcPr/>
                </a:tc>
                <a:tc>
                  <a:txBody>
                    <a:bodyPr/>
                    <a:lstStyle/>
                    <a:p>
                      <a:r>
                        <a:rPr lang="en-SG" dirty="0"/>
                        <a:t>0</a:t>
                      </a:r>
                    </a:p>
                  </a:txBody>
                  <a:tcPr/>
                </a:tc>
                <a:tc>
                  <a:txBody>
                    <a:bodyPr/>
                    <a:lstStyle/>
                    <a:p>
                      <a:r>
                        <a:rPr lang="en-SG" dirty="0"/>
                        <a:t>0</a:t>
                      </a:r>
                    </a:p>
                  </a:txBody>
                  <a:tcPr/>
                </a:tc>
                <a:tc>
                  <a:txBody>
                    <a:bodyPr/>
                    <a:lstStyle/>
                    <a:p>
                      <a:pPr algn="ctr"/>
                      <a:r>
                        <a:rPr lang="en-SG" dirty="0"/>
                        <a:t>1</a:t>
                      </a:r>
                    </a:p>
                  </a:txBody>
                  <a:tcPr>
                    <a:solidFill>
                      <a:srgbClr val="FFFF00"/>
                    </a:solidFill>
                  </a:tcPr>
                </a:tc>
                <a:extLst>
                  <a:ext uri="{0D108BD9-81ED-4DB2-BD59-A6C34878D82A}">
                    <a16:rowId xmlns:a16="http://schemas.microsoft.com/office/drawing/2014/main" val="2155548403"/>
                  </a:ext>
                </a:extLst>
              </a:tr>
              <a:tr h="370840">
                <a:tc>
                  <a:txBody>
                    <a:bodyPr/>
                    <a:lstStyle/>
                    <a:p>
                      <a:r>
                        <a:rPr lang="en-SG" b="1" dirty="0"/>
                        <a:t>5</a:t>
                      </a:r>
                    </a:p>
                  </a:txBody>
                  <a:tcPr/>
                </a:tc>
                <a:tc>
                  <a:txBody>
                    <a:bodyPr/>
                    <a:lstStyle/>
                    <a:p>
                      <a:r>
                        <a:rPr lang="en-SG" dirty="0"/>
                        <a:t>0</a:t>
                      </a:r>
                    </a:p>
                  </a:txBody>
                  <a:tcPr/>
                </a:tc>
                <a:tc>
                  <a:txBody>
                    <a:bodyPr/>
                    <a:lstStyle/>
                    <a:p>
                      <a:r>
                        <a:rPr lang="en-SG" dirty="0"/>
                        <a:t>0</a:t>
                      </a:r>
                    </a:p>
                  </a:txBody>
                  <a:tcPr/>
                </a:tc>
                <a:tc>
                  <a:txBody>
                    <a:bodyPr/>
                    <a:lstStyle/>
                    <a:p>
                      <a:r>
                        <a:rPr lang="en-SG" dirty="0"/>
                        <a:t>1</a:t>
                      </a:r>
                    </a:p>
                  </a:txBody>
                  <a:tcPr/>
                </a:tc>
                <a:tc>
                  <a:txBody>
                    <a:bodyPr/>
                    <a:lstStyle/>
                    <a:p>
                      <a:r>
                        <a:rPr lang="en-SG" dirty="0"/>
                        <a:t>0</a:t>
                      </a:r>
                    </a:p>
                  </a:txBody>
                  <a:tcPr/>
                </a:tc>
                <a:tc>
                  <a:txBody>
                    <a:bodyPr/>
                    <a:lstStyle/>
                    <a:p>
                      <a:r>
                        <a:rPr lang="en-SG" dirty="0"/>
                        <a:t>0</a:t>
                      </a:r>
                    </a:p>
                  </a:txBody>
                  <a:tcPr/>
                </a:tc>
                <a:tc>
                  <a:txBody>
                    <a:bodyPr/>
                    <a:lstStyle/>
                    <a:p>
                      <a:pPr algn="ctr"/>
                      <a:r>
                        <a:rPr lang="en-SG" dirty="0"/>
                        <a:t>1</a:t>
                      </a:r>
                    </a:p>
                  </a:txBody>
                  <a:tcPr>
                    <a:solidFill>
                      <a:srgbClr val="FFFF00"/>
                    </a:solidFill>
                  </a:tcPr>
                </a:tc>
                <a:extLst>
                  <a:ext uri="{0D108BD9-81ED-4DB2-BD59-A6C34878D82A}">
                    <a16:rowId xmlns:a16="http://schemas.microsoft.com/office/drawing/2014/main" val="3645518492"/>
                  </a:ext>
                </a:extLst>
              </a:tr>
              <a:tr h="370840">
                <a:tc>
                  <a:txBody>
                    <a:bodyPr/>
                    <a:lstStyle/>
                    <a:p>
                      <a:r>
                        <a:rPr lang="en-SG" b="1" dirty="0">
                          <a:highlight>
                            <a:srgbClr val="FFFF00"/>
                          </a:highlight>
                        </a:rPr>
                        <a:t>Sum</a:t>
                      </a:r>
                    </a:p>
                  </a:txBody>
                  <a:tcPr>
                    <a:solidFill>
                      <a:srgbClr val="FFFF00"/>
                    </a:solidFill>
                  </a:tcPr>
                </a:tc>
                <a:tc>
                  <a:txBody>
                    <a:bodyPr/>
                    <a:lstStyle/>
                    <a:p>
                      <a:r>
                        <a:rPr lang="en-SG" dirty="0">
                          <a:highlight>
                            <a:srgbClr val="FFFF00"/>
                          </a:highlight>
                        </a:rPr>
                        <a:t>1</a:t>
                      </a:r>
                    </a:p>
                  </a:txBody>
                  <a:tcPr>
                    <a:solidFill>
                      <a:srgbClr val="FFFF00"/>
                    </a:solidFill>
                  </a:tcPr>
                </a:tc>
                <a:tc>
                  <a:txBody>
                    <a:bodyPr/>
                    <a:lstStyle/>
                    <a:p>
                      <a:r>
                        <a:rPr lang="en-SG" dirty="0">
                          <a:highlight>
                            <a:srgbClr val="FFFF00"/>
                          </a:highlight>
                        </a:rPr>
                        <a:t>2</a:t>
                      </a:r>
                    </a:p>
                  </a:txBody>
                  <a:tcPr>
                    <a:solidFill>
                      <a:srgbClr val="FFFF00"/>
                    </a:solidFill>
                  </a:tcPr>
                </a:tc>
                <a:tc>
                  <a:txBody>
                    <a:bodyPr/>
                    <a:lstStyle/>
                    <a:p>
                      <a:r>
                        <a:rPr lang="en-SG" dirty="0">
                          <a:highlight>
                            <a:srgbClr val="FFFF00"/>
                          </a:highlight>
                        </a:rPr>
                        <a:t>3</a:t>
                      </a:r>
                    </a:p>
                  </a:txBody>
                  <a:tcPr>
                    <a:solidFill>
                      <a:srgbClr val="FFFF00"/>
                    </a:solidFill>
                  </a:tcPr>
                </a:tc>
                <a:tc>
                  <a:txBody>
                    <a:bodyPr/>
                    <a:lstStyle/>
                    <a:p>
                      <a:r>
                        <a:rPr lang="en-SG" dirty="0">
                          <a:highlight>
                            <a:srgbClr val="FFFF00"/>
                          </a:highlight>
                        </a:rPr>
                        <a:t>1</a:t>
                      </a:r>
                    </a:p>
                  </a:txBody>
                  <a:tcPr>
                    <a:solidFill>
                      <a:srgbClr val="FFFF00"/>
                    </a:solidFill>
                  </a:tcPr>
                </a:tc>
                <a:tc>
                  <a:txBody>
                    <a:bodyPr/>
                    <a:lstStyle/>
                    <a:p>
                      <a:r>
                        <a:rPr lang="en-SG" dirty="0">
                          <a:highlight>
                            <a:srgbClr val="FFFF00"/>
                          </a:highlight>
                        </a:rPr>
                        <a:t>1</a:t>
                      </a:r>
                    </a:p>
                  </a:txBody>
                  <a:tcPr>
                    <a:solidFill>
                      <a:srgbClr val="FFFF00"/>
                    </a:solidFill>
                  </a:tcPr>
                </a:tc>
                <a:tc>
                  <a:txBody>
                    <a:bodyPr/>
                    <a:lstStyle/>
                    <a:p>
                      <a:pPr algn="ctr"/>
                      <a:endParaRPr lang="en-SG" dirty="0"/>
                    </a:p>
                  </a:txBody>
                  <a:tcPr>
                    <a:noFill/>
                  </a:tcPr>
                </a:tc>
                <a:extLst>
                  <a:ext uri="{0D108BD9-81ED-4DB2-BD59-A6C34878D82A}">
                    <a16:rowId xmlns:a16="http://schemas.microsoft.com/office/drawing/2014/main" val="1558218918"/>
                  </a:ext>
                </a:extLst>
              </a:tr>
            </a:tbl>
          </a:graphicData>
        </a:graphic>
      </p:graphicFrame>
      <p:sp>
        <p:nvSpPr>
          <p:cNvPr id="15" name="TextBox 14">
            <a:extLst>
              <a:ext uri="{FF2B5EF4-FFF2-40B4-BE49-F238E27FC236}">
                <a16:creationId xmlns:a16="http://schemas.microsoft.com/office/drawing/2014/main" id="{A850A309-CB0B-4CCD-A9D8-8F7D9F52F1B3}"/>
              </a:ext>
            </a:extLst>
          </p:cNvPr>
          <p:cNvSpPr txBox="1"/>
          <p:nvPr/>
        </p:nvSpPr>
        <p:spPr>
          <a:xfrm>
            <a:off x="338001" y="1227948"/>
            <a:ext cx="4826182" cy="2062103"/>
          </a:xfrm>
          <a:prstGeom prst="rect">
            <a:avLst/>
          </a:prstGeom>
          <a:noFill/>
        </p:spPr>
        <p:txBody>
          <a:bodyPr wrap="square">
            <a:spAutoFit/>
          </a:bodyPr>
          <a:lstStyle/>
          <a:p>
            <a:pPr marL="254000" lvl="1">
              <a:spcAft>
                <a:spcPts val="1200"/>
              </a:spcAft>
            </a:pPr>
            <a:r>
              <a:rPr lang="en-SG" sz="1800" dirty="0">
                <a:solidFill>
                  <a:schemeClr val="tx1"/>
                </a:solidFill>
              </a:rPr>
              <a:t>Something to notice</a:t>
            </a:r>
          </a:p>
          <a:p>
            <a:pPr marL="539750" lvl="1" indent="-285750">
              <a:spcAft>
                <a:spcPts val="1200"/>
              </a:spcAft>
              <a:buFont typeface="Arial" panose="020B0604020202020204" pitchFamily="34" charset="0"/>
              <a:buChar char="•"/>
            </a:pPr>
            <a:r>
              <a:rPr lang="en-SG" sz="1800" dirty="0">
                <a:solidFill>
                  <a:schemeClr val="tx1"/>
                </a:solidFill>
              </a:rPr>
              <a:t>Matrix is symmetric – due to undirected edges</a:t>
            </a:r>
          </a:p>
          <a:p>
            <a:pPr marL="539750" lvl="1" indent="-285750">
              <a:spcAft>
                <a:spcPts val="1200"/>
              </a:spcAft>
              <a:buFont typeface="Arial" panose="020B0604020202020204" pitchFamily="34" charset="0"/>
              <a:buChar char="•"/>
            </a:pPr>
            <a:r>
              <a:rPr lang="en-SG" sz="1800" dirty="0">
                <a:solidFill>
                  <a:schemeClr val="tx1"/>
                </a:solidFill>
              </a:rPr>
              <a:t>Sum across the row and columns </a:t>
            </a:r>
            <a:r>
              <a:rPr lang="en-SG" sz="1800" dirty="0">
                <a:solidFill>
                  <a:schemeClr val="tx1"/>
                </a:solidFill>
                <a:sym typeface="Wingdings" panose="05000000000000000000" pitchFamily="2" charset="2"/>
              </a:rPr>
              <a:t> number of incoming and outgoing edges of each nodes  called degree of nodes</a:t>
            </a:r>
            <a:r>
              <a:rPr lang="en-SG" sz="1800" dirty="0">
                <a:solidFill>
                  <a:schemeClr val="tx1"/>
                </a:solidFill>
              </a:rPr>
              <a:t>   </a:t>
            </a:r>
          </a:p>
        </p:txBody>
      </p:sp>
    </p:spTree>
    <p:extLst>
      <p:ext uri="{BB962C8B-B14F-4D97-AF65-F5344CB8AC3E}">
        <p14:creationId xmlns:p14="http://schemas.microsoft.com/office/powerpoint/2010/main" val="424237130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latin typeface="Arial" panose="020B0604020202020204" pitchFamily="34" charset="0"/>
                <a:cs typeface="Arial" panose="020B0604020202020204" pitchFamily="34" charset="0"/>
              </a:rPr>
              <a:t>Simple Massage Passing </a:t>
            </a:r>
            <a:endParaRPr lang="en-SG" b="1" dirty="0">
              <a:solidFill>
                <a:schemeClr val="bg1"/>
              </a:solidFill>
              <a:latin typeface="Arial" panose="020B0604020202020204" pitchFamily="34" charset="0"/>
              <a:cs typeface="Arial" panose="020B0604020202020204" pitchFamily="34" charset="0"/>
            </a:endParaRPr>
          </a:p>
        </p:txBody>
      </p:sp>
      <p:sp>
        <p:nvSpPr>
          <p:cNvPr id="19" name="TextBox 18">
            <a:extLst>
              <a:ext uri="{FF2B5EF4-FFF2-40B4-BE49-F238E27FC236}">
                <a16:creationId xmlns:a16="http://schemas.microsoft.com/office/drawing/2014/main" id="{611DAB45-C82E-4975-9E9D-74ED12E172C4}"/>
              </a:ext>
            </a:extLst>
          </p:cNvPr>
          <p:cNvSpPr txBox="1"/>
          <p:nvPr/>
        </p:nvSpPr>
        <p:spPr>
          <a:xfrm>
            <a:off x="338001" y="1307367"/>
            <a:ext cx="7508422" cy="369332"/>
          </a:xfrm>
          <a:prstGeom prst="rect">
            <a:avLst/>
          </a:prstGeom>
          <a:noFill/>
        </p:spPr>
        <p:txBody>
          <a:bodyPr wrap="square">
            <a:spAutoFit/>
          </a:bodyPr>
          <a:lstStyle/>
          <a:p>
            <a:pPr marL="539750" lvl="1" indent="-285750">
              <a:spcAft>
                <a:spcPts val="1200"/>
              </a:spcAft>
              <a:buFont typeface="Arial" panose="020B0604020202020204" pitchFamily="34" charset="0"/>
              <a:buChar char="•"/>
            </a:pPr>
            <a:r>
              <a:rPr lang="en-SG" sz="1800" dirty="0">
                <a:solidFill>
                  <a:schemeClr val="tx1"/>
                </a:solidFill>
              </a:rPr>
              <a:t>Now we multiply adjacent matrix with node value </a:t>
            </a: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DECD6695-6972-402E-B144-10F9C1CD0E99}"/>
                  </a:ext>
                </a:extLst>
              </p:cNvPr>
              <p:cNvSpPr txBox="1"/>
              <p:nvPr/>
            </p:nvSpPr>
            <p:spPr>
              <a:xfrm>
                <a:off x="420641" y="3665768"/>
                <a:ext cx="1746250" cy="307777"/>
              </a:xfrm>
              <a:prstGeom prst="rect">
                <a:avLst/>
              </a:prstGeom>
              <a:noFill/>
            </p:spPr>
            <p:txBody>
              <a:bodyPr wrap="square">
                <a:spAutoFit/>
              </a:bodyPr>
              <a:lstStyle/>
              <a:p>
                <a:r>
                  <a:rPr lang="en-SG" sz="1400" dirty="0"/>
                  <a:t>Adjacent matrix, </a:t>
                </a:r>
                <a14:m>
                  <m:oMath xmlns:m="http://schemas.openxmlformats.org/officeDocument/2006/math">
                    <m:r>
                      <a:rPr lang="en-SG" sz="1400" b="0" i="1" dirty="0" smtClean="0">
                        <a:latin typeface="Cambria Math" panose="02040503050406030204" pitchFamily="18" charset="0"/>
                      </a:rPr>
                      <m:t>𝐴</m:t>
                    </m:r>
                  </m:oMath>
                </a14:m>
                <a:endParaRPr lang="en-SG" dirty="0"/>
              </a:p>
            </p:txBody>
          </p:sp>
        </mc:Choice>
        <mc:Fallback xmlns="">
          <p:sp>
            <p:nvSpPr>
              <p:cNvPr id="21" name="TextBox 20">
                <a:extLst>
                  <a:ext uri="{FF2B5EF4-FFF2-40B4-BE49-F238E27FC236}">
                    <a16:creationId xmlns:a16="http://schemas.microsoft.com/office/drawing/2014/main" id="{DECD6695-6972-402E-B144-10F9C1CD0E99}"/>
                  </a:ext>
                </a:extLst>
              </p:cNvPr>
              <p:cNvSpPr txBox="1">
                <a:spLocks noRot="1" noChangeAspect="1" noMove="1" noResize="1" noEditPoints="1" noAdjustHandles="1" noChangeArrowheads="1" noChangeShapeType="1" noTextEdit="1"/>
              </p:cNvSpPr>
              <p:nvPr/>
            </p:nvSpPr>
            <p:spPr>
              <a:xfrm>
                <a:off x="420641" y="3665768"/>
                <a:ext cx="1746250" cy="307777"/>
              </a:xfrm>
              <a:prstGeom prst="rect">
                <a:avLst/>
              </a:prstGeom>
              <a:blipFill>
                <a:blip r:embed="rId3"/>
                <a:stretch>
                  <a:fillRect l="-1049" t="-1961" b="-19608"/>
                </a:stretch>
              </a:blipFill>
            </p:spPr>
            <p:txBody>
              <a:bodyPr/>
              <a:lstStyle/>
              <a:p>
                <a:r>
                  <a:rPr lang="en-SG">
                    <a:noFill/>
                  </a:rPr>
                  <a:t> </a:t>
                </a:r>
              </a:p>
            </p:txBody>
          </p:sp>
        </mc:Fallback>
      </mc:AlternateContent>
      <p:graphicFrame>
        <p:nvGraphicFramePr>
          <p:cNvPr id="39" name="Table 39">
            <a:extLst>
              <a:ext uri="{FF2B5EF4-FFF2-40B4-BE49-F238E27FC236}">
                <a16:creationId xmlns:a16="http://schemas.microsoft.com/office/drawing/2014/main" id="{204692B5-869A-404A-A576-8FEB55494759}"/>
              </a:ext>
            </a:extLst>
          </p:cNvPr>
          <p:cNvGraphicFramePr>
            <a:graphicFrameLocks noGrp="1"/>
          </p:cNvGraphicFramePr>
          <p:nvPr>
            <p:extLst>
              <p:ext uri="{D42A27DB-BD31-4B8C-83A1-F6EECF244321}">
                <p14:modId xmlns:p14="http://schemas.microsoft.com/office/powerpoint/2010/main" val="2444069545"/>
              </p:ext>
            </p:extLst>
          </p:nvPr>
        </p:nvGraphicFramePr>
        <p:xfrm>
          <a:off x="421549" y="2063122"/>
          <a:ext cx="1628505" cy="1524000"/>
        </p:xfrm>
        <a:graphic>
          <a:graphicData uri="http://schemas.openxmlformats.org/drawingml/2006/table">
            <a:tbl>
              <a:tblPr firstRow="1" bandRow="1">
                <a:tableStyleId>{41BB2FF9-0E16-4628-8FA2-44D74F0A08B3}</a:tableStyleId>
              </a:tblPr>
              <a:tblGrid>
                <a:gridCol w="325701">
                  <a:extLst>
                    <a:ext uri="{9D8B030D-6E8A-4147-A177-3AD203B41FA5}">
                      <a16:colId xmlns:a16="http://schemas.microsoft.com/office/drawing/2014/main" val="4096789487"/>
                    </a:ext>
                  </a:extLst>
                </a:gridCol>
                <a:gridCol w="325701">
                  <a:extLst>
                    <a:ext uri="{9D8B030D-6E8A-4147-A177-3AD203B41FA5}">
                      <a16:colId xmlns:a16="http://schemas.microsoft.com/office/drawing/2014/main" val="1238771008"/>
                    </a:ext>
                  </a:extLst>
                </a:gridCol>
                <a:gridCol w="325701">
                  <a:extLst>
                    <a:ext uri="{9D8B030D-6E8A-4147-A177-3AD203B41FA5}">
                      <a16:colId xmlns:a16="http://schemas.microsoft.com/office/drawing/2014/main" val="690484348"/>
                    </a:ext>
                  </a:extLst>
                </a:gridCol>
                <a:gridCol w="325701">
                  <a:extLst>
                    <a:ext uri="{9D8B030D-6E8A-4147-A177-3AD203B41FA5}">
                      <a16:colId xmlns:a16="http://schemas.microsoft.com/office/drawing/2014/main" val="2807986621"/>
                    </a:ext>
                  </a:extLst>
                </a:gridCol>
                <a:gridCol w="325701">
                  <a:extLst>
                    <a:ext uri="{9D8B030D-6E8A-4147-A177-3AD203B41FA5}">
                      <a16:colId xmlns:a16="http://schemas.microsoft.com/office/drawing/2014/main" val="1049358292"/>
                    </a:ext>
                  </a:extLst>
                </a:gridCol>
              </a:tblGrid>
              <a:tr h="278687">
                <a:tc>
                  <a:txBody>
                    <a:bodyPr/>
                    <a:lstStyle/>
                    <a:p>
                      <a:pPr algn="ctr"/>
                      <a:r>
                        <a:rPr lang="en-SG" b="0" dirty="0"/>
                        <a:t>0</a:t>
                      </a:r>
                    </a:p>
                  </a:txBody>
                  <a:tcPr>
                    <a:lnL w="12700" cap="flat" cmpd="sng">
                      <a:noFill/>
                      <a:prstDash val="solid"/>
                      <a:round/>
                      <a:headEnd type="none" w="sm" len="sm"/>
                      <a:tailEnd type="none" w="sm" len="sm"/>
                    </a:lnL>
                    <a:lnR w="12700" cap="flat" cmpd="sng">
                      <a:noFill/>
                      <a:prstDash val="solid"/>
                      <a:round/>
                      <a:headEnd type="none" w="sm" len="sm"/>
                      <a:tailEnd type="none" w="sm" len="sm"/>
                    </a:lnR>
                    <a:lnT w="12700" cap="flat" cmpd="sng">
                      <a:noFill/>
                      <a:prstDash val="solid"/>
                      <a:round/>
                      <a:headEnd type="none" w="sm" len="sm"/>
                      <a:tailEnd type="none" w="sm" len="sm"/>
                    </a:lnT>
                    <a:lnB w="12700" cap="flat" cmpd="sng">
                      <a:noFill/>
                      <a:prstDash val="solid"/>
                      <a:round/>
                      <a:headEnd type="none" w="sm" len="sm"/>
                      <a:tailEnd type="none" w="sm" len="sm"/>
                    </a:lnB>
                    <a:lnTlToBr w="12700" cmpd="sng">
                      <a:noFill/>
                      <a:prstDash val="solid"/>
                    </a:lnTlToBr>
                    <a:lnBlToTr w="12700" cmpd="sng">
                      <a:noFill/>
                      <a:prstDash val="solid"/>
                    </a:lnBlToTr>
                    <a:noFill/>
                  </a:tcPr>
                </a:tc>
                <a:tc>
                  <a:txBody>
                    <a:bodyPr/>
                    <a:lstStyle/>
                    <a:p>
                      <a:pPr algn="ctr"/>
                      <a:r>
                        <a:rPr lang="en-SG" b="0" dirty="0"/>
                        <a:t>1</a:t>
                      </a:r>
                    </a:p>
                  </a:txBody>
                  <a:tcPr>
                    <a:lnL w="12700" cap="flat" cmpd="sng">
                      <a:noFill/>
                      <a:prstDash val="solid"/>
                      <a:round/>
                      <a:headEnd type="none" w="sm" len="sm"/>
                      <a:tailEnd type="none" w="sm" len="sm"/>
                    </a:lnL>
                    <a:lnR w="12700" cap="flat" cmpd="sng">
                      <a:noFill/>
                      <a:prstDash val="solid"/>
                      <a:round/>
                      <a:headEnd type="none" w="sm" len="sm"/>
                      <a:tailEnd type="none" w="sm" len="sm"/>
                    </a:lnR>
                    <a:lnT w="12700" cap="flat" cmpd="sng">
                      <a:noFill/>
                      <a:prstDash val="solid"/>
                      <a:round/>
                      <a:headEnd type="none" w="sm" len="sm"/>
                      <a:tailEnd type="none" w="sm" len="sm"/>
                    </a:lnT>
                    <a:lnB w="12700" cap="flat" cmpd="sng">
                      <a:noFill/>
                      <a:prstDash val="solid"/>
                      <a:round/>
                      <a:headEnd type="none" w="sm" len="sm"/>
                      <a:tailEnd type="none" w="sm" len="sm"/>
                    </a:lnB>
                    <a:lnTlToBr w="12700" cmpd="sng">
                      <a:noFill/>
                      <a:prstDash val="solid"/>
                    </a:lnTlToBr>
                    <a:lnBlToTr w="12700" cmpd="sng">
                      <a:noFill/>
                      <a:prstDash val="solid"/>
                    </a:lnBlToTr>
                    <a:noFill/>
                  </a:tcPr>
                </a:tc>
                <a:tc>
                  <a:txBody>
                    <a:bodyPr/>
                    <a:lstStyle/>
                    <a:p>
                      <a:pPr algn="ctr"/>
                      <a:r>
                        <a:rPr lang="en-SG" b="0" dirty="0"/>
                        <a:t>0</a:t>
                      </a:r>
                    </a:p>
                  </a:txBody>
                  <a:tcPr>
                    <a:lnL w="12700" cap="flat" cmpd="sng">
                      <a:noFill/>
                      <a:prstDash val="solid"/>
                      <a:round/>
                      <a:headEnd type="none" w="sm" len="sm"/>
                      <a:tailEnd type="none" w="sm" len="sm"/>
                    </a:lnL>
                    <a:lnR w="12700" cap="flat" cmpd="sng">
                      <a:noFill/>
                      <a:prstDash val="solid"/>
                      <a:round/>
                      <a:headEnd type="none" w="sm" len="sm"/>
                      <a:tailEnd type="none" w="sm" len="sm"/>
                    </a:lnR>
                    <a:lnT w="12700" cap="flat" cmpd="sng">
                      <a:noFill/>
                      <a:prstDash val="solid"/>
                      <a:round/>
                      <a:headEnd type="none" w="sm" len="sm"/>
                      <a:tailEnd type="none" w="sm" len="sm"/>
                    </a:lnT>
                    <a:lnB w="12700" cap="flat" cmpd="sng">
                      <a:noFill/>
                      <a:prstDash val="solid"/>
                      <a:round/>
                      <a:headEnd type="none" w="sm" len="sm"/>
                      <a:tailEnd type="none" w="sm" len="sm"/>
                    </a:lnB>
                    <a:lnTlToBr w="12700" cmpd="sng">
                      <a:noFill/>
                      <a:prstDash val="solid"/>
                    </a:lnTlToBr>
                    <a:lnBlToTr w="12700" cmpd="sng">
                      <a:noFill/>
                      <a:prstDash val="solid"/>
                    </a:lnBlToTr>
                    <a:noFill/>
                  </a:tcPr>
                </a:tc>
                <a:tc>
                  <a:txBody>
                    <a:bodyPr/>
                    <a:lstStyle/>
                    <a:p>
                      <a:pPr algn="ctr"/>
                      <a:r>
                        <a:rPr lang="en-SG" b="0" dirty="0"/>
                        <a:t>0</a:t>
                      </a:r>
                    </a:p>
                  </a:txBody>
                  <a:tcPr>
                    <a:lnL w="12700" cap="flat" cmpd="sng">
                      <a:noFill/>
                      <a:prstDash val="solid"/>
                      <a:round/>
                      <a:headEnd type="none" w="sm" len="sm"/>
                      <a:tailEnd type="none" w="sm" len="sm"/>
                    </a:lnL>
                    <a:lnR w="12700" cap="flat" cmpd="sng">
                      <a:noFill/>
                      <a:prstDash val="solid"/>
                      <a:round/>
                      <a:headEnd type="none" w="sm" len="sm"/>
                      <a:tailEnd type="none" w="sm" len="sm"/>
                    </a:lnR>
                    <a:lnT w="12700" cap="flat" cmpd="sng">
                      <a:noFill/>
                      <a:prstDash val="solid"/>
                      <a:round/>
                      <a:headEnd type="none" w="sm" len="sm"/>
                      <a:tailEnd type="none" w="sm" len="sm"/>
                    </a:lnT>
                    <a:lnB w="12700" cap="flat" cmpd="sng">
                      <a:noFill/>
                      <a:prstDash val="solid"/>
                      <a:round/>
                      <a:headEnd type="none" w="sm" len="sm"/>
                      <a:tailEnd type="none" w="sm" len="sm"/>
                    </a:lnB>
                    <a:lnTlToBr w="12700" cmpd="sng">
                      <a:noFill/>
                      <a:prstDash val="solid"/>
                    </a:lnTlToBr>
                    <a:lnBlToTr w="12700" cmpd="sng">
                      <a:noFill/>
                      <a:prstDash val="solid"/>
                    </a:lnBlToTr>
                    <a:noFill/>
                  </a:tcPr>
                </a:tc>
                <a:tc>
                  <a:txBody>
                    <a:bodyPr/>
                    <a:lstStyle/>
                    <a:p>
                      <a:pPr algn="ctr"/>
                      <a:r>
                        <a:rPr lang="en-SG" b="0" dirty="0"/>
                        <a:t>0</a:t>
                      </a:r>
                    </a:p>
                  </a:txBody>
                  <a:tcPr>
                    <a:lnL w="12700" cap="flat" cmpd="sng">
                      <a:noFill/>
                      <a:prstDash val="solid"/>
                      <a:round/>
                      <a:headEnd type="none" w="sm" len="sm"/>
                      <a:tailEnd type="none" w="sm" len="sm"/>
                    </a:lnL>
                    <a:lnR w="12700" cap="flat" cmpd="sng">
                      <a:noFill/>
                      <a:prstDash val="solid"/>
                      <a:round/>
                      <a:headEnd type="none" w="sm" len="sm"/>
                      <a:tailEnd type="none" w="sm" len="sm"/>
                    </a:lnR>
                    <a:lnT w="12700" cap="flat" cmpd="sng">
                      <a:noFill/>
                      <a:prstDash val="solid"/>
                      <a:round/>
                      <a:headEnd type="none" w="sm" len="sm"/>
                      <a:tailEnd type="none" w="sm" len="sm"/>
                    </a:lnT>
                    <a:lnB w="12700" cap="flat" cmpd="sng">
                      <a:noFill/>
                      <a:prstDash val="solid"/>
                      <a:round/>
                      <a:headEnd type="none" w="sm" len="sm"/>
                      <a:tailEnd type="none" w="sm" len="sm"/>
                    </a:lnB>
                    <a:lnTlToBr w="12700" cmpd="sng">
                      <a:noFill/>
                      <a:prstDash val="solid"/>
                    </a:lnTlToBr>
                    <a:lnBlToTr w="12700" cmpd="sng">
                      <a:noFill/>
                      <a:prstDash val="solid"/>
                    </a:lnBlToTr>
                    <a:noFill/>
                  </a:tcPr>
                </a:tc>
                <a:extLst>
                  <a:ext uri="{0D108BD9-81ED-4DB2-BD59-A6C34878D82A}">
                    <a16:rowId xmlns:a16="http://schemas.microsoft.com/office/drawing/2014/main" val="1978366612"/>
                  </a:ext>
                </a:extLst>
              </a:tr>
              <a:tr h="278687">
                <a:tc>
                  <a:txBody>
                    <a:bodyPr/>
                    <a:lstStyle/>
                    <a:p>
                      <a:pPr algn="ctr"/>
                      <a:r>
                        <a:rPr lang="en-SG" dirty="0"/>
                        <a:t>1</a:t>
                      </a:r>
                    </a:p>
                  </a:txBody>
                  <a:tcPr>
                    <a:lnL w="12700" cap="flat" cmpd="sng">
                      <a:noFill/>
                      <a:prstDash val="solid"/>
                      <a:round/>
                      <a:headEnd type="none" w="sm" len="sm"/>
                      <a:tailEnd type="none" w="sm" len="sm"/>
                    </a:lnL>
                    <a:lnR w="12700" cap="flat" cmpd="sng">
                      <a:noFill/>
                      <a:prstDash val="solid"/>
                      <a:round/>
                      <a:headEnd type="none" w="sm" len="sm"/>
                      <a:tailEnd type="none" w="sm" len="sm"/>
                    </a:lnR>
                    <a:lnT w="12700" cap="flat" cmpd="sng">
                      <a:noFill/>
                      <a:prstDash val="solid"/>
                      <a:round/>
                      <a:headEnd type="none" w="sm" len="sm"/>
                      <a:tailEnd type="none" w="sm" len="sm"/>
                    </a:lnT>
                    <a:lnB w="12700" cap="flat" cmpd="sng">
                      <a:noFill/>
                      <a:prstDash val="solid"/>
                      <a:round/>
                      <a:headEnd type="none" w="sm" len="sm"/>
                      <a:tailEnd type="none" w="sm" len="sm"/>
                    </a:lnB>
                    <a:lnTlToBr w="12700" cmpd="sng">
                      <a:noFill/>
                      <a:prstDash val="solid"/>
                    </a:lnTlToBr>
                    <a:lnBlToTr w="12700" cmpd="sng">
                      <a:noFill/>
                      <a:prstDash val="solid"/>
                    </a:lnBlToTr>
                    <a:noFill/>
                  </a:tcPr>
                </a:tc>
                <a:tc>
                  <a:txBody>
                    <a:bodyPr/>
                    <a:lstStyle/>
                    <a:p>
                      <a:pPr algn="ctr"/>
                      <a:r>
                        <a:rPr lang="en-SG" dirty="0"/>
                        <a:t>0</a:t>
                      </a:r>
                    </a:p>
                  </a:txBody>
                  <a:tcPr>
                    <a:lnL w="12700" cap="flat" cmpd="sng">
                      <a:noFill/>
                      <a:prstDash val="solid"/>
                      <a:round/>
                      <a:headEnd type="none" w="sm" len="sm"/>
                      <a:tailEnd type="none" w="sm" len="sm"/>
                    </a:lnL>
                    <a:lnR w="12700" cap="flat" cmpd="sng">
                      <a:noFill/>
                      <a:prstDash val="solid"/>
                      <a:round/>
                      <a:headEnd type="none" w="sm" len="sm"/>
                      <a:tailEnd type="none" w="sm" len="sm"/>
                    </a:lnR>
                    <a:lnT w="12700" cap="flat" cmpd="sng">
                      <a:noFill/>
                      <a:prstDash val="solid"/>
                      <a:round/>
                      <a:headEnd type="none" w="sm" len="sm"/>
                      <a:tailEnd type="none" w="sm" len="sm"/>
                    </a:lnT>
                    <a:lnB w="12700" cap="flat" cmpd="sng">
                      <a:noFill/>
                      <a:prstDash val="solid"/>
                      <a:round/>
                      <a:headEnd type="none" w="sm" len="sm"/>
                      <a:tailEnd type="none" w="sm" len="sm"/>
                    </a:lnB>
                    <a:lnTlToBr w="12700" cmpd="sng">
                      <a:noFill/>
                      <a:prstDash val="solid"/>
                    </a:lnTlToBr>
                    <a:lnBlToTr w="12700" cmpd="sng">
                      <a:noFill/>
                      <a:prstDash val="solid"/>
                    </a:lnBlToTr>
                    <a:noFill/>
                  </a:tcPr>
                </a:tc>
                <a:tc>
                  <a:txBody>
                    <a:bodyPr/>
                    <a:lstStyle/>
                    <a:p>
                      <a:pPr algn="ctr"/>
                      <a:r>
                        <a:rPr lang="en-SG" dirty="0"/>
                        <a:t>1</a:t>
                      </a:r>
                    </a:p>
                  </a:txBody>
                  <a:tcPr>
                    <a:lnL w="12700" cap="flat" cmpd="sng">
                      <a:noFill/>
                      <a:prstDash val="solid"/>
                      <a:round/>
                      <a:headEnd type="none" w="sm" len="sm"/>
                      <a:tailEnd type="none" w="sm" len="sm"/>
                    </a:lnL>
                    <a:lnR w="12700" cap="flat" cmpd="sng">
                      <a:noFill/>
                      <a:prstDash val="solid"/>
                      <a:round/>
                      <a:headEnd type="none" w="sm" len="sm"/>
                      <a:tailEnd type="none" w="sm" len="sm"/>
                    </a:lnR>
                    <a:lnT w="12700" cap="flat" cmpd="sng">
                      <a:noFill/>
                      <a:prstDash val="solid"/>
                      <a:round/>
                      <a:headEnd type="none" w="sm" len="sm"/>
                      <a:tailEnd type="none" w="sm" len="sm"/>
                    </a:lnT>
                    <a:lnB w="12700" cap="flat" cmpd="sng">
                      <a:noFill/>
                      <a:prstDash val="solid"/>
                      <a:round/>
                      <a:headEnd type="none" w="sm" len="sm"/>
                      <a:tailEnd type="none" w="sm" len="sm"/>
                    </a:lnB>
                    <a:lnTlToBr w="12700" cmpd="sng">
                      <a:noFill/>
                      <a:prstDash val="solid"/>
                    </a:lnTlToBr>
                    <a:lnBlToTr w="12700" cmpd="sng">
                      <a:noFill/>
                      <a:prstDash val="solid"/>
                    </a:lnBlToTr>
                    <a:noFill/>
                  </a:tcPr>
                </a:tc>
                <a:tc>
                  <a:txBody>
                    <a:bodyPr/>
                    <a:lstStyle/>
                    <a:p>
                      <a:pPr algn="ctr"/>
                      <a:r>
                        <a:rPr lang="en-SG" dirty="0"/>
                        <a:t>0</a:t>
                      </a:r>
                    </a:p>
                  </a:txBody>
                  <a:tcPr>
                    <a:lnL w="12700" cap="flat" cmpd="sng">
                      <a:noFill/>
                      <a:prstDash val="solid"/>
                      <a:round/>
                      <a:headEnd type="none" w="sm" len="sm"/>
                      <a:tailEnd type="none" w="sm" len="sm"/>
                    </a:lnL>
                    <a:lnR w="12700" cap="flat" cmpd="sng">
                      <a:noFill/>
                      <a:prstDash val="solid"/>
                      <a:round/>
                      <a:headEnd type="none" w="sm" len="sm"/>
                      <a:tailEnd type="none" w="sm" len="sm"/>
                    </a:lnR>
                    <a:lnT w="12700" cap="flat" cmpd="sng">
                      <a:noFill/>
                      <a:prstDash val="solid"/>
                      <a:round/>
                      <a:headEnd type="none" w="sm" len="sm"/>
                      <a:tailEnd type="none" w="sm" len="sm"/>
                    </a:lnT>
                    <a:lnB w="12700" cap="flat" cmpd="sng">
                      <a:noFill/>
                      <a:prstDash val="solid"/>
                      <a:round/>
                      <a:headEnd type="none" w="sm" len="sm"/>
                      <a:tailEnd type="none" w="sm" len="sm"/>
                    </a:lnB>
                    <a:lnTlToBr w="12700" cmpd="sng">
                      <a:noFill/>
                      <a:prstDash val="solid"/>
                    </a:lnTlToBr>
                    <a:lnBlToTr w="12700" cmpd="sng">
                      <a:noFill/>
                      <a:prstDash val="solid"/>
                    </a:lnBlToTr>
                    <a:noFill/>
                  </a:tcPr>
                </a:tc>
                <a:tc>
                  <a:txBody>
                    <a:bodyPr/>
                    <a:lstStyle/>
                    <a:p>
                      <a:pPr algn="ctr"/>
                      <a:r>
                        <a:rPr lang="en-SG" dirty="0"/>
                        <a:t>0</a:t>
                      </a:r>
                    </a:p>
                  </a:txBody>
                  <a:tcPr>
                    <a:lnL w="12700" cap="flat" cmpd="sng">
                      <a:noFill/>
                      <a:prstDash val="solid"/>
                      <a:round/>
                      <a:headEnd type="none" w="sm" len="sm"/>
                      <a:tailEnd type="none" w="sm" len="sm"/>
                    </a:lnL>
                    <a:lnR w="12700" cap="flat" cmpd="sng">
                      <a:noFill/>
                      <a:prstDash val="solid"/>
                      <a:round/>
                      <a:headEnd type="none" w="sm" len="sm"/>
                      <a:tailEnd type="none" w="sm" len="sm"/>
                    </a:lnR>
                    <a:lnT w="12700" cap="flat" cmpd="sng">
                      <a:noFill/>
                      <a:prstDash val="solid"/>
                      <a:round/>
                      <a:headEnd type="none" w="sm" len="sm"/>
                      <a:tailEnd type="none" w="sm" len="sm"/>
                    </a:lnT>
                    <a:lnB w="12700" cap="flat" cmpd="sng">
                      <a:noFill/>
                      <a:prstDash val="solid"/>
                      <a:round/>
                      <a:headEnd type="none" w="sm" len="sm"/>
                      <a:tailEnd type="none" w="sm" len="sm"/>
                    </a:lnB>
                    <a:lnTlToBr w="12700" cmpd="sng">
                      <a:noFill/>
                      <a:prstDash val="solid"/>
                    </a:lnTlToBr>
                    <a:lnBlToTr w="12700" cmpd="sng">
                      <a:noFill/>
                      <a:prstDash val="solid"/>
                    </a:lnBlToTr>
                    <a:noFill/>
                  </a:tcPr>
                </a:tc>
                <a:extLst>
                  <a:ext uri="{0D108BD9-81ED-4DB2-BD59-A6C34878D82A}">
                    <a16:rowId xmlns:a16="http://schemas.microsoft.com/office/drawing/2014/main" val="3393085907"/>
                  </a:ext>
                </a:extLst>
              </a:tr>
              <a:tr h="278687">
                <a:tc>
                  <a:txBody>
                    <a:bodyPr/>
                    <a:lstStyle/>
                    <a:p>
                      <a:pPr algn="ctr"/>
                      <a:r>
                        <a:rPr lang="en-SG" dirty="0"/>
                        <a:t>0</a:t>
                      </a:r>
                    </a:p>
                  </a:txBody>
                  <a:tcPr>
                    <a:lnL w="12700" cap="flat" cmpd="sng">
                      <a:noFill/>
                      <a:prstDash val="solid"/>
                      <a:round/>
                      <a:headEnd type="none" w="sm" len="sm"/>
                      <a:tailEnd type="none" w="sm" len="sm"/>
                    </a:lnL>
                    <a:lnR w="12700" cap="flat" cmpd="sng">
                      <a:noFill/>
                      <a:prstDash val="solid"/>
                      <a:round/>
                      <a:headEnd type="none" w="sm" len="sm"/>
                      <a:tailEnd type="none" w="sm" len="sm"/>
                    </a:lnR>
                    <a:lnT w="12700" cap="flat" cmpd="sng">
                      <a:noFill/>
                      <a:prstDash val="solid"/>
                      <a:round/>
                      <a:headEnd type="none" w="sm" len="sm"/>
                      <a:tailEnd type="none" w="sm" len="sm"/>
                    </a:lnT>
                    <a:lnB w="12700" cap="flat" cmpd="sng">
                      <a:noFill/>
                      <a:prstDash val="solid"/>
                      <a:round/>
                      <a:headEnd type="none" w="sm" len="sm"/>
                      <a:tailEnd type="none" w="sm" len="sm"/>
                    </a:lnB>
                    <a:lnTlToBr w="12700" cmpd="sng">
                      <a:noFill/>
                      <a:prstDash val="solid"/>
                    </a:lnTlToBr>
                    <a:lnBlToTr w="12700" cmpd="sng">
                      <a:noFill/>
                      <a:prstDash val="solid"/>
                    </a:lnBlToTr>
                    <a:noFill/>
                  </a:tcPr>
                </a:tc>
                <a:tc>
                  <a:txBody>
                    <a:bodyPr/>
                    <a:lstStyle/>
                    <a:p>
                      <a:pPr algn="ctr"/>
                      <a:r>
                        <a:rPr lang="en-SG" dirty="0"/>
                        <a:t>1</a:t>
                      </a:r>
                    </a:p>
                  </a:txBody>
                  <a:tcPr>
                    <a:lnL w="12700" cap="flat" cmpd="sng">
                      <a:noFill/>
                      <a:prstDash val="solid"/>
                      <a:round/>
                      <a:headEnd type="none" w="sm" len="sm"/>
                      <a:tailEnd type="none" w="sm" len="sm"/>
                    </a:lnL>
                    <a:lnR w="12700" cap="flat" cmpd="sng">
                      <a:noFill/>
                      <a:prstDash val="solid"/>
                      <a:round/>
                      <a:headEnd type="none" w="sm" len="sm"/>
                      <a:tailEnd type="none" w="sm" len="sm"/>
                    </a:lnR>
                    <a:lnT w="12700" cap="flat" cmpd="sng">
                      <a:noFill/>
                      <a:prstDash val="solid"/>
                      <a:round/>
                      <a:headEnd type="none" w="sm" len="sm"/>
                      <a:tailEnd type="none" w="sm" len="sm"/>
                    </a:lnT>
                    <a:lnB w="12700" cap="flat" cmpd="sng">
                      <a:noFill/>
                      <a:prstDash val="solid"/>
                      <a:round/>
                      <a:headEnd type="none" w="sm" len="sm"/>
                      <a:tailEnd type="none" w="sm" len="sm"/>
                    </a:lnB>
                    <a:lnTlToBr w="12700" cmpd="sng">
                      <a:noFill/>
                      <a:prstDash val="solid"/>
                    </a:lnTlToBr>
                    <a:lnBlToTr w="12700" cmpd="sng">
                      <a:noFill/>
                      <a:prstDash val="solid"/>
                    </a:lnBlToTr>
                    <a:noFill/>
                  </a:tcPr>
                </a:tc>
                <a:tc>
                  <a:txBody>
                    <a:bodyPr/>
                    <a:lstStyle/>
                    <a:p>
                      <a:pPr algn="ctr"/>
                      <a:r>
                        <a:rPr lang="en-SG" dirty="0"/>
                        <a:t>0</a:t>
                      </a:r>
                    </a:p>
                  </a:txBody>
                  <a:tcPr>
                    <a:lnL w="12700" cap="flat" cmpd="sng">
                      <a:noFill/>
                      <a:prstDash val="solid"/>
                      <a:round/>
                      <a:headEnd type="none" w="sm" len="sm"/>
                      <a:tailEnd type="none" w="sm" len="sm"/>
                    </a:lnL>
                    <a:lnR w="12700" cap="flat" cmpd="sng">
                      <a:noFill/>
                      <a:prstDash val="solid"/>
                      <a:round/>
                      <a:headEnd type="none" w="sm" len="sm"/>
                      <a:tailEnd type="none" w="sm" len="sm"/>
                    </a:lnR>
                    <a:lnT w="12700" cap="flat" cmpd="sng">
                      <a:noFill/>
                      <a:prstDash val="solid"/>
                      <a:round/>
                      <a:headEnd type="none" w="sm" len="sm"/>
                      <a:tailEnd type="none" w="sm" len="sm"/>
                    </a:lnT>
                    <a:lnB w="12700" cap="flat" cmpd="sng">
                      <a:noFill/>
                      <a:prstDash val="solid"/>
                      <a:round/>
                      <a:headEnd type="none" w="sm" len="sm"/>
                      <a:tailEnd type="none" w="sm" len="sm"/>
                    </a:lnB>
                    <a:lnTlToBr w="12700" cmpd="sng">
                      <a:noFill/>
                      <a:prstDash val="solid"/>
                    </a:lnTlToBr>
                    <a:lnBlToTr w="12700" cmpd="sng">
                      <a:noFill/>
                      <a:prstDash val="solid"/>
                    </a:lnBlToTr>
                    <a:noFill/>
                  </a:tcPr>
                </a:tc>
                <a:tc>
                  <a:txBody>
                    <a:bodyPr/>
                    <a:lstStyle/>
                    <a:p>
                      <a:pPr algn="ctr"/>
                      <a:r>
                        <a:rPr lang="en-SG" dirty="0"/>
                        <a:t>1</a:t>
                      </a:r>
                    </a:p>
                  </a:txBody>
                  <a:tcPr>
                    <a:lnL w="12700" cap="flat" cmpd="sng">
                      <a:noFill/>
                      <a:prstDash val="solid"/>
                      <a:round/>
                      <a:headEnd type="none" w="sm" len="sm"/>
                      <a:tailEnd type="none" w="sm" len="sm"/>
                    </a:lnL>
                    <a:lnR w="12700" cap="flat" cmpd="sng">
                      <a:noFill/>
                      <a:prstDash val="solid"/>
                      <a:round/>
                      <a:headEnd type="none" w="sm" len="sm"/>
                      <a:tailEnd type="none" w="sm" len="sm"/>
                    </a:lnR>
                    <a:lnT w="12700" cap="flat" cmpd="sng">
                      <a:noFill/>
                      <a:prstDash val="solid"/>
                      <a:round/>
                      <a:headEnd type="none" w="sm" len="sm"/>
                      <a:tailEnd type="none" w="sm" len="sm"/>
                    </a:lnT>
                    <a:lnB w="12700" cap="flat" cmpd="sng">
                      <a:noFill/>
                      <a:prstDash val="solid"/>
                      <a:round/>
                      <a:headEnd type="none" w="sm" len="sm"/>
                      <a:tailEnd type="none" w="sm" len="sm"/>
                    </a:lnB>
                    <a:lnTlToBr w="12700" cmpd="sng">
                      <a:noFill/>
                      <a:prstDash val="solid"/>
                    </a:lnTlToBr>
                    <a:lnBlToTr w="12700" cmpd="sng">
                      <a:noFill/>
                      <a:prstDash val="solid"/>
                    </a:lnBlToTr>
                    <a:noFill/>
                  </a:tcPr>
                </a:tc>
                <a:tc>
                  <a:txBody>
                    <a:bodyPr/>
                    <a:lstStyle/>
                    <a:p>
                      <a:pPr algn="ctr"/>
                      <a:r>
                        <a:rPr lang="en-SG" dirty="0"/>
                        <a:t>1</a:t>
                      </a:r>
                    </a:p>
                  </a:txBody>
                  <a:tcPr>
                    <a:lnL w="12700" cap="flat" cmpd="sng">
                      <a:noFill/>
                      <a:prstDash val="solid"/>
                      <a:round/>
                      <a:headEnd type="none" w="sm" len="sm"/>
                      <a:tailEnd type="none" w="sm" len="sm"/>
                    </a:lnL>
                    <a:lnR w="12700" cap="flat" cmpd="sng">
                      <a:noFill/>
                      <a:prstDash val="solid"/>
                      <a:round/>
                      <a:headEnd type="none" w="sm" len="sm"/>
                      <a:tailEnd type="none" w="sm" len="sm"/>
                    </a:lnR>
                    <a:lnT w="12700" cap="flat" cmpd="sng">
                      <a:noFill/>
                      <a:prstDash val="solid"/>
                      <a:round/>
                      <a:headEnd type="none" w="sm" len="sm"/>
                      <a:tailEnd type="none" w="sm" len="sm"/>
                    </a:lnT>
                    <a:lnB w="12700" cap="flat" cmpd="sng">
                      <a:noFill/>
                      <a:prstDash val="solid"/>
                      <a:round/>
                      <a:headEnd type="none" w="sm" len="sm"/>
                      <a:tailEnd type="none" w="sm" len="sm"/>
                    </a:lnB>
                    <a:lnTlToBr w="12700" cmpd="sng">
                      <a:noFill/>
                      <a:prstDash val="solid"/>
                    </a:lnTlToBr>
                    <a:lnBlToTr w="12700" cmpd="sng">
                      <a:noFill/>
                      <a:prstDash val="solid"/>
                    </a:lnBlToTr>
                    <a:noFill/>
                  </a:tcPr>
                </a:tc>
                <a:extLst>
                  <a:ext uri="{0D108BD9-81ED-4DB2-BD59-A6C34878D82A}">
                    <a16:rowId xmlns:a16="http://schemas.microsoft.com/office/drawing/2014/main" val="4019935168"/>
                  </a:ext>
                </a:extLst>
              </a:tr>
              <a:tr h="278687">
                <a:tc>
                  <a:txBody>
                    <a:bodyPr/>
                    <a:lstStyle/>
                    <a:p>
                      <a:pPr algn="ctr"/>
                      <a:r>
                        <a:rPr lang="en-SG" dirty="0"/>
                        <a:t>0</a:t>
                      </a:r>
                    </a:p>
                  </a:txBody>
                  <a:tcPr>
                    <a:lnL w="12700" cap="flat" cmpd="sng">
                      <a:noFill/>
                      <a:prstDash val="solid"/>
                      <a:round/>
                      <a:headEnd type="none" w="sm" len="sm"/>
                      <a:tailEnd type="none" w="sm" len="sm"/>
                    </a:lnL>
                    <a:lnR w="12700" cap="flat" cmpd="sng">
                      <a:noFill/>
                      <a:prstDash val="solid"/>
                      <a:round/>
                      <a:headEnd type="none" w="sm" len="sm"/>
                      <a:tailEnd type="none" w="sm" len="sm"/>
                    </a:lnR>
                    <a:lnT w="12700" cap="flat" cmpd="sng">
                      <a:noFill/>
                      <a:prstDash val="solid"/>
                      <a:round/>
                      <a:headEnd type="none" w="sm" len="sm"/>
                      <a:tailEnd type="none" w="sm" len="sm"/>
                    </a:lnT>
                    <a:lnB w="12700" cap="flat" cmpd="sng">
                      <a:noFill/>
                      <a:prstDash val="solid"/>
                      <a:round/>
                      <a:headEnd type="none" w="sm" len="sm"/>
                      <a:tailEnd type="none" w="sm" len="sm"/>
                    </a:lnB>
                    <a:lnTlToBr w="12700" cmpd="sng">
                      <a:noFill/>
                      <a:prstDash val="solid"/>
                    </a:lnTlToBr>
                    <a:lnBlToTr w="12700" cmpd="sng">
                      <a:noFill/>
                      <a:prstDash val="solid"/>
                    </a:lnBlToTr>
                    <a:noFill/>
                  </a:tcPr>
                </a:tc>
                <a:tc>
                  <a:txBody>
                    <a:bodyPr/>
                    <a:lstStyle/>
                    <a:p>
                      <a:pPr algn="ctr"/>
                      <a:r>
                        <a:rPr lang="en-SG" dirty="0"/>
                        <a:t>0</a:t>
                      </a:r>
                    </a:p>
                  </a:txBody>
                  <a:tcPr>
                    <a:lnL w="12700" cap="flat" cmpd="sng">
                      <a:noFill/>
                      <a:prstDash val="solid"/>
                      <a:round/>
                      <a:headEnd type="none" w="sm" len="sm"/>
                      <a:tailEnd type="none" w="sm" len="sm"/>
                    </a:lnL>
                    <a:lnR w="12700" cap="flat" cmpd="sng">
                      <a:noFill/>
                      <a:prstDash val="solid"/>
                      <a:round/>
                      <a:headEnd type="none" w="sm" len="sm"/>
                      <a:tailEnd type="none" w="sm" len="sm"/>
                    </a:lnR>
                    <a:lnT w="12700" cap="flat" cmpd="sng">
                      <a:noFill/>
                      <a:prstDash val="solid"/>
                      <a:round/>
                      <a:headEnd type="none" w="sm" len="sm"/>
                      <a:tailEnd type="none" w="sm" len="sm"/>
                    </a:lnT>
                    <a:lnB w="12700" cap="flat" cmpd="sng">
                      <a:noFill/>
                      <a:prstDash val="solid"/>
                      <a:round/>
                      <a:headEnd type="none" w="sm" len="sm"/>
                      <a:tailEnd type="none" w="sm" len="sm"/>
                    </a:lnB>
                    <a:lnTlToBr w="12700" cmpd="sng">
                      <a:noFill/>
                      <a:prstDash val="solid"/>
                    </a:lnTlToBr>
                    <a:lnBlToTr w="12700" cmpd="sng">
                      <a:noFill/>
                      <a:prstDash val="solid"/>
                    </a:lnBlToTr>
                    <a:noFill/>
                  </a:tcPr>
                </a:tc>
                <a:tc>
                  <a:txBody>
                    <a:bodyPr/>
                    <a:lstStyle/>
                    <a:p>
                      <a:pPr algn="ctr"/>
                      <a:r>
                        <a:rPr lang="en-SG" dirty="0"/>
                        <a:t>1</a:t>
                      </a:r>
                    </a:p>
                  </a:txBody>
                  <a:tcPr>
                    <a:lnL w="12700" cap="flat" cmpd="sng">
                      <a:noFill/>
                      <a:prstDash val="solid"/>
                      <a:round/>
                      <a:headEnd type="none" w="sm" len="sm"/>
                      <a:tailEnd type="none" w="sm" len="sm"/>
                    </a:lnL>
                    <a:lnR w="12700" cap="flat" cmpd="sng">
                      <a:noFill/>
                      <a:prstDash val="solid"/>
                      <a:round/>
                      <a:headEnd type="none" w="sm" len="sm"/>
                      <a:tailEnd type="none" w="sm" len="sm"/>
                    </a:lnR>
                    <a:lnT w="12700" cap="flat" cmpd="sng">
                      <a:noFill/>
                      <a:prstDash val="solid"/>
                      <a:round/>
                      <a:headEnd type="none" w="sm" len="sm"/>
                      <a:tailEnd type="none" w="sm" len="sm"/>
                    </a:lnT>
                    <a:lnB w="12700" cap="flat" cmpd="sng">
                      <a:noFill/>
                      <a:prstDash val="solid"/>
                      <a:round/>
                      <a:headEnd type="none" w="sm" len="sm"/>
                      <a:tailEnd type="none" w="sm" len="sm"/>
                    </a:lnB>
                    <a:lnTlToBr w="12700" cmpd="sng">
                      <a:noFill/>
                      <a:prstDash val="solid"/>
                    </a:lnTlToBr>
                    <a:lnBlToTr w="12700" cmpd="sng">
                      <a:noFill/>
                      <a:prstDash val="solid"/>
                    </a:lnBlToTr>
                    <a:noFill/>
                  </a:tcPr>
                </a:tc>
                <a:tc>
                  <a:txBody>
                    <a:bodyPr/>
                    <a:lstStyle/>
                    <a:p>
                      <a:pPr algn="ctr"/>
                      <a:r>
                        <a:rPr lang="en-SG" dirty="0"/>
                        <a:t>0</a:t>
                      </a:r>
                    </a:p>
                  </a:txBody>
                  <a:tcPr>
                    <a:lnL w="12700" cap="flat" cmpd="sng">
                      <a:noFill/>
                      <a:prstDash val="solid"/>
                      <a:round/>
                      <a:headEnd type="none" w="sm" len="sm"/>
                      <a:tailEnd type="none" w="sm" len="sm"/>
                    </a:lnL>
                    <a:lnR w="12700" cap="flat" cmpd="sng">
                      <a:noFill/>
                      <a:prstDash val="solid"/>
                      <a:round/>
                      <a:headEnd type="none" w="sm" len="sm"/>
                      <a:tailEnd type="none" w="sm" len="sm"/>
                    </a:lnR>
                    <a:lnT w="12700" cap="flat" cmpd="sng">
                      <a:noFill/>
                      <a:prstDash val="solid"/>
                      <a:round/>
                      <a:headEnd type="none" w="sm" len="sm"/>
                      <a:tailEnd type="none" w="sm" len="sm"/>
                    </a:lnT>
                    <a:lnB w="12700" cap="flat" cmpd="sng">
                      <a:noFill/>
                      <a:prstDash val="solid"/>
                      <a:round/>
                      <a:headEnd type="none" w="sm" len="sm"/>
                      <a:tailEnd type="none" w="sm" len="sm"/>
                    </a:lnB>
                    <a:lnTlToBr w="12700" cmpd="sng">
                      <a:noFill/>
                      <a:prstDash val="solid"/>
                    </a:lnTlToBr>
                    <a:lnBlToTr w="12700" cmpd="sng">
                      <a:noFill/>
                      <a:prstDash val="solid"/>
                    </a:lnBlToTr>
                    <a:noFill/>
                  </a:tcPr>
                </a:tc>
                <a:tc>
                  <a:txBody>
                    <a:bodyPr/>
                    <a:lstStyle/>
                    <a:p>
                      <a:pPr algn="ctr"/>
                      <a:r>
                        <a:rPr lang="en-SG" dirty="0"/>
                        <a:t>0</a:t>
                      </a:r>
                    </a:p>
                  </a:txBody>
                  <a:tcPr>
                    <a:lnL w="12700" cap="flat" cmpd="sng">
                      <a:noFill/>
                      <a:prstDash val="solid"/>
                      <a:round/>
                      <a:headEnd type="none" w="sm" len="sm"/>
                      <a:tailEnd type="none" w="sm" len="sm"/>
                    </a:lnL>
                    <a:lnR w="12700" cap="flat" cmpd="sng">
                      <a:noFill/>
                      <a:prstDash val="solid"/>
                      <a:round/>
                      <a:headEnd type="none" w="sm" len="sm"/>
                      <a:tailEnd type="none" w="sm" len="sm"/>
                    </a:lnR>
                    <a:lnT w="12700" cap="flat" cmpd="sng">
                      <a:noFill/>
                      <a:prstDash val="solid"/>
                      <a:round/>
                      <a:headEnd type="none" w="sm" len="sm"/>
                      <a:tailEnd type="none" w="sm" len="sm"/>
                    </a:lnT>
                    <a:lnB w="12700" cap="flat" cmpd="sng">
                      <a:noFill/>
                      <a:prstDash val="solid"/>
                      <a:round/>
                      <a:headEnd type="none" w="sm" len="sm"/>
                      <a:tailEnd type="none" w="sm" len="sm"/>
                    </a:lnB>
                    <a:lnTlToBr w="12700" cmpd="sng">
                      <a:noFill/>
                      <a:prstDash val="solid"/>
                    </a:lnTlToBr>
                    <a:lnBlToTr w="12700" cmpd="sng">
                      <a:noFill/>
                      <a:prstDash val="solid"/>
                    </a:lnBlToTr>
                    <a:noFill/>
                  </a:tcPr>
                </a:tc>
                <a:extLst>
                  <a:ext uri="{0D108BD9-81ED-4DB2-BD59-A6C34878D82A}">
                    <a16:rowId xmlns:a16="http://schemas.microsoft.com/office/drawing/2014/main" val="2155548403"/>
                  </a:ext>
                </a:extLst>
              </a:tr>
              <a:tr h="278687">
                <a:tc>
                  <a:txBody>
                    <a:bodyPr/>
                    <a:lstStyle/>
                    <a:p>
                      <a:pPr algn="ctr"/>
                      <a:r>
                        <a:rPr lang="en-SG" dirty="0"/>
                        <a:t>0</a:t>
                      </a:r>
                    </a:p>
                  </a:txBody>
                  <a:tcPr>
                    <a:lnL w="12700" cap="flat" cmpd="sng">
                      <a:noFill/>
                      <a:prstDash val="solid"/>
                      <a:round/>
                      <a:headEnd type="none" w="sm" len="sm"/>
                      <a:tailEnd type="none" w="sm" len="sm"/>
                    </a:lnL>
                    <a:lnR w="12700" cap="flat" cmpd="sng">
                      <a:noFill/>
                      <a:prstDash val="solid"/>
                      <a:round/>
                      <a:headEnd type="none" w="sm" len="sm"/>
                      <a:tailEnd type="none" w="sm" len="sm"/>
                    </a:lnR>
                    <a:lnT w="12700" cap="flat" cmpd="sng">
                      <a:noFill/>
                      <a:prstDash val="solid"/>
                      <a:round/>
                      <a:headEnd type="none" w="sm" len="sm"/>
                      <a:tailEnd type="none" w="sm" len="sm"/>
                    </a:lnT>
                    <a:lnB w="12700" cap="flat" cmpd="sng">
                      <a:noFill/>
                      <a:prstDash val="solid"/>
                      <a:round/>
                      <a:headEnd type="none" w="sm" len="sm"/>
                      <a:tailEnd type="none" w="sm" len="sm"/>
                    </a:lnB>
                    <a:lnTlToBr w="12700" cmpd="sng">
                      <a:noFill/>
                      <a:prstDash val="solid"/>
                    </a:lnTlToBr>
                    <a:lnBlToTr w="12700" cmpd="sng">
                      <a:noFill/>
                      <a:prstDash val="solid"/>
                    </a:lnBlToTr>
                    <a:noFill/>
                  </a:tcPr>
                </a:tc>
                <a:tc>
                  <a:txBody>
                    <a:bodyPr/>
                    <a:lstStyle/>
                    <a:p>
                      <a:pPr algn="ctr"/>
                      <a:r>
                        <a:rPr lang="en-SG" dirty="0"/>
                        <a:t>0</a:t>
                      </a:r>
                    </a:p>
                  </a:txBody>
                  <a:tcPr>
                    <a:lnL w="12700" cap="flat" cmpd="sng">
                      <a:noFill/>
                      <a:prstDash val="solid"/>
                      <a:round/>
                      <a:headEnd type="none" w="sm" len="sm"/>
                      <a:tailEnd type="none" w="sm" len="sm"/>
                    </a:lnL>
                    <a:lnR w="12700" cap="flat" cmpd="sng">
                      <a:noFill/>
                      <a:prstDash val="solid"/>
                      <a:round/>
                      <a:headEnd type="none" w="sm" len="sm"/>
                      <a:tailEnd type="none" w="sm" len="sm"/>
                    </a:lnR>
                    <a:lnT w="12700" cap="flat" cmpd="sng">
                      <a:noFill/>
                      <a:prstDash val="solid"/>
                      <a:round/>
                      <a:headEnd type="none" w="sm" len="sm"/>
                      <a:tailEnd type="none" w="sm" len="sm"/>
                    </a:lnT>
                    <a:lnB w="12700" cap="flat" cmpd="sng">
                      <a:noFill/>
                      <a:prstDash val="solid"/>
                      <a:round/>
                      <a:headEnd type="none" w="sm" len="sm"/>
                      <a:tailEnd type="none" w="sm" len="sm"/>
                    </a:lnB>
                    <a:lnTlToBr w="12700" cmpd="sng">
                      <a:noFill/>
                      <a:prstDash val="solid"/>
                    </a:lnTlToBr>
                    <a:lnBlToTr w="12700" cmpd="sng">
                      <a:noFill/>
                      <a:prstDash val="solid"/>
                    </a:lnBlToTr>
                    <a:noFill/>
                  </a:tcPr>
                </a:tc>
                <a:tc>
                  <a:txBody>
                    <a:bodyPr/>
                    <a:lstStyle/>
                    <a:p>
                      <a:pPr algn="ctr"/>
                      <a:r>
                        <a:rPr lang="en-SG" dirty="0"/>
                        <a:t>1</a:t>
                      </a:r>
                    </a:p>
                  </a:txBody>
                  <a:tcPr>
                    <a:lnL w="12700" cap="flat" cmpd="sng">
                      <a:noFill/>
                      <a:prstDash val="solid"/>
                      <a:round/>
                      <a:headEnd type="none" w="sm" len="sm"/>
                      <a:tailEnd type="none" w="sm" len="sm"/>
                    </a:lnL>
                    <a:lnR w="12700" cap="flat" cmpd="sng">
                      <a:noFill/>
                      <a:prstDash val="solid"/>
                      <a:round/>
                      <a:headEnd type="none" w="sm" len="sm"/>
                      <a:tailEnd type="none" w="sm" len="sm"/>
                    </a:lnR>
                    <a:lnT w="12700" cap="flat" cmpd="sng">
                      <a:noFill/>
                      <a:prstDash val="solid"/>
                      <a:round/>
                      <a:headEnd type="none" w="sm" len="sm"/>
                      <a:tailEnd type="none" w="sm" len="sm"/>
                    </a:lnT>
                    <a:lnB w="12700" cap="flat" cmpd="sng">
                      <a:noFill/>
                      <a:prstDash val="solid"/>
                      <a:round/>
                      <a:headEnd type="none" w="sm" len="sm"/>
                      <a:tailEnd type="none" w="sm" len="sm"/>
                    </a:lnB>
                    <a:lnTlToBr w="12700" cmpd="sng">
                      <a:noFill/>
                      <a:prstDash val="solid"/>
                    </a:lnTlToBr>
                    <a:lnBlToTr w="12700" cmpd="sng">
                      <a:noFill/>
                      <a:prstDash val="solid"/>
                    </a:lnBlToTr>
                    <a:noFill/>
                  </a:tcPr>
                </a:tc>
                <a:tc>
                  <a:txBody>
                    <a:bodyPr/>
                    <a:lstStyle/>
                    <a:p>
                      <a:pPr algn="ctr"/>
                      <a:r>
                        <a:rPr lang="en-SG" dirty="0"/>
                        <a:t>0</a:t>
                      </a:r>
                    </a:p>
                  </a:txBody>
                  <a:tcPr>
                    <a:lnL w="12700" cap="flat" cmpd="sng">
                      <a:noFill/>
                      <a:prstDash val="solid"/>
                      <a:round/>
                      <a:headEnd type="none" w="sm" len="sm"/>
                      <a:tailEnd type="none" w="sm" len="sm"/>
                    </a:lnL>
                    <a:lnR w="12700" cap="flat" cmpd="sng">
                      <a:noFill/>
                      <a:prstDash val="solid"/>
                      <a:round/>
                      <a:headEnd type="none" w="sm" len="sm"/>
                      <a:tailEnd type="none" w="sm" len="sm"/>
                    </a:lnR>
                    <a:lnT w="12700" cap="flat" cmpd="sng">
                      <a:noFill/>
                      <a:prstDash val="solid"/>
                      <a:round/>
                      <a:headEnd type="none" w="sm" len="sm"/>
                      <a:tailEnd type="none" w="sm" len="sm"/>
                    </a:lnT>
                    <a:lnB w="12700" cap="flat" cmpd="sng">
                      <a:noFill/>
                      <a:prstDash val="solid"/>
                      <a:round/>
                      <a:headEnd type="none" w="sm" len="sm"/>
                      <a:tailEnd type="none" w="sm" len="sm"/>
                    </a:lnB>
                    <a:lnTlToBr w="12700" cmpd="sng">
                      <a:noFill/>
                      <a:prstDash val="solid"/>
                    </a:lnTlToBr>
                    <a:lnBlToTr w="12700" cmpd="sng">
                      <a:noFill/>
                      <a:prstDash val="solid"/>
                    </a:lnBlToTr>
                    <a:noFill/>
                  </a:tcPr>
                </a:tc>
                <a:tc>
                  <a:txBody>
                    <a:bodyPr/>
                    <a:lstStyle/>
                    <a:p>
                      <a:pPr algn="ctr"/>
                      <a:r>
                        <a:rPr lang="en-SG" dirty="0"/>
                        <a:t>0</a:t>
                      </a:r>
                    </a:p>
                  </a:txBody>
                  <a:tcPr>
                    <a:lnL w="12700" cap="flat" cmpd="sng">
                      <a:noFill/>
                      <a:prstDash val="solid"/>
                      <a:round/>
                      <a:headEnd type="none" w="sm" len="sm"/>
                      <a:tailEnd type="none" w="sm" len="sm"/>
                    </a:lnL>
                    <a:lnR w="12700" cap="flat" cmpd="sng">
                      <a:noFill/>
                      <a:prstDash val="solid"/>
                      <a:round/>
                      <a:headEnd type="none" w="sm" len="sm"/>
                      <a:tailEnd type="none" w="sm" len="sm"/>
                    </a:lnR>
                    <a:lnT w="12700" cap="flat" cmpd="sng">
                      <a:noFill/>
                      <a:prstDash val="solid"/>
                      <a:round/>
                      <a:headEnd type="none" w="sm" len="sm"/>
                      <a:tailEnd type="none" w="sm" len="sm"/>
                    </a:lnT>
                    <a:lnB w="12700" cap="flat" cmpd="sng">
                      <a:noFill/>
                      <a:prstDash val="solid"/>
                      <a:round/>
                      <a:headEnd type="none" w="sm" len="sm"/>
                      <a:tailEnd type="none" w="sm" len="sm"/>
                    </a:lnB>
                    <a:lnTlToBr w="12700" cmpd="sng">
                      <a:noFill/>
                      <a:prstDash val="solid"/>
                    </a:lnTlToBr>
                    <a:lnBlToTr w="12700" cmpd="sng">
                      <a:noFill/>
                      <a:prstDash val="solid"/>
                    </a:lnBlToTr>
                    <a:noFill/>
                  </a:tcPr>
                </a:tc>
                <a:extLst>
                  <a:ext uri="{0D108BD9-81ED-4DB2-BD59-A6C34878D82A}">
                    <a16:rowId xmlns:a16="http://schemas.microsoft.com/office/drawing/2014/main" val="3645518492"/>
                  </a:ext>
                </a:extLst>
              </a:tr>
            </a:tbl>
          </a:graphicData>
        </a:graphic>
      </p:graphicFrame>
      <p:sp>
        <p:nvSpPr>
          <p:cNvPr id="4" name="Left Bracket 3">
            <a:extLst>
              <a:ext uri="{FF2B5EF4-FFF2-40B4-BE49-F238E27FC236}">
                <a16:creationId xmlns:a16="http://schemas.microsoft.com/office/drawing/2014/main" id="{6D9E9F4C-2E88-443F-A5FE-7EA99DA85C0C}"/>
              </a:ext>
            </a:extLst>
          </p:cNvPr>
          <p:cNvSpPr/>
          <p:nvPr/>
        </p:nvSpPr>
        <p:spPr>
          <a:xfrm>
            <a:off x="345802" y="2063122"/>
            <a:ext cx="149679" cy="1563323"/>
          </a:xfrm>
          <a:prstGeom prst="leftBracket">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SG"/>
          </a:p>
        </p:txBody>
      </p:sp>
      <p:sp>
        <p:nvSpPr>
          <p:cNvPr id="16" name="Left Bracket 15">
            <a:extLst>
              <a:ext uri="{FF2B5EF4-FFF2-40B4-BE49-F238E27FC236}">
                <a16:creationId xmlns:a16="http://schemas.microsoft.com/office/drawing/2014/main" id="{2BA603FA-E136-4DCA-AC8F-7A8F647FECE2}"/>
              </a:ext>
            </a:extLst>
          </p:cNvPr>
          <p:cNvSpPr/>
          <p:nvPr/>
        </p:nvSpPr>
        <p:spPr>
          <a:xfrm flipH="1">
            <a:off x="1905729" y="2063122"/>
            <a:ext cx="149679" cy="1563323"/>
          </a:xfrm>
          <a:prstGeom prst="leftBracket">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SG"/>
          </a:p>
        </p:txBody>
      </p:sp>
      <p:graphicFrame>
        <p:nvGraphicFramePr>
          <p:cNvPr id="17" name="Table 39">
            <a:extLst>
              <a:ext uri="{FF2B5EF4-FFF2-40B4-BE49-F238E27FC236}">
                <a16:creationId xmlns:a16="http://schemas.microsoft.com/office/drawing/2014/main" id="{AF76F991-9DE3-4BA8-A6F1-C86F31ADEA38}"/>
              </a:ext>
            </a:extLst>
          </p:cNvPr>
          <p:cNvGraphicFramePr>
            <a:graphicFrameLocks noGrp="1"/>
          </p:cNvGraphicFramePr>
          <p:nvPr>
            <p:extLst>
              <p:ext uri="{D42A27DB-BD31-4B8C-83A1-F6EECF244321}">
                <p14:modId xmlns:p14="http://schemas.microsoft.com/office/powerpoint/2010/main" val="2701013927"/>
              </p:ext>
            </p:extLst>
          </p:nvPr>
        </p:nvGraphicFramePr>
        <p:xfrm>
          <a:off x="2233930" y="2063122"/>
          <a:ext cx="325701" cy="1524000"/>
        </p:xfrm>
        <a:graphic>
          <a:graphicData uri="http://schemas.openxmlformats.org/drawingml/2006/table">
            <a:tbl>
              <a:tblPr firstRow="1" bandRow="1">
                <a:tableStyleId>{41BB2FF9-0E16-4628-8FA2-44D74F0A08B3}</a:tableStyleId>
              </a:tblPr>
              <a:tblGrid>
                <a:gridCol w="325701">
                  <a:extLst>
                    <a:ext uri="{9D8B030D-6E8A-4147-A177-3AD203B41FA5}">
                      <a16:colId xmlns:a16="http://schemas.microsoft.com/office/drawing/2014/main" val="4096789487"/>
                    </a:ext>
                  </a:extLst>
                </a:gridCol>
              </a:tblGrid>
              <a:tr h="278687">
                <a:tc>
                  <a:txBody>
                    <a:bodyPr/>
                    <a:lstStyle/>
                    <a:p>
                      <a:pPr algn="ctr"/>
                      <a:r>
                        <a:rPr lang="en-SG" b="0" dirty="0"/>
                        <a:t>1</a:t>
                      </a:r>
                    </a:p>
                  </a:txBody>
                  <a:tcPr>
                    <a:lnL w="12700" cap="flat" cmpd="sng">
                      <a:noFill/>
                      <a:prstDash val="solid"/>
                      <a:round/>
                      <a:headEnd type="none" w="sm" len="sm"/>
                      <a:tailEnd type="none" w="sm" len="sm"/>
                    </a:lnL>
                    <a:lnR w="12700" cap="flat" cmpd="sng">
                      <a:noFill/>
                      <a:prstDash val="solid"/>
                      <a:round/>
                      <a:headEnd type="none" w="sm" len="sm"/>
                      <a:tailEnd type="none" w="sm" len="sm"/>
                    </a:lnR>
                    <a:lnT w="12700" cap="flat" cmpd="sng">
                      <a:noFill/>
                      <a:prstDash val="solid"/>
                      <a:round/>
                      <a:headEnd type="none" w="sm" len="sm"/>
                      <a:tailEnd type="none" w="sm" len="sm"/>
                    </a:lnT>
                    <a:lnB w="12700" cap="flat" cmpd="sng">
                      <a:noFill/>
                      <a:prstDash val="solid"/>
                      <a:round/>
                      <a:headEnd type="none" w="sm" len="sm"/>
                      <a:tailEnd type="none" w="sm" len="sm"/>
                    </a:lnB>
                    <a:lnTlToBr w="12700" cmpd="sng">
                      <a:noFill/>
                      <a:prstDash val="solid"/>
                    </a:lnTlToBr>
                    <a:lnBlToTr w="12700" cmpd="sng">
                      <a:noFill/>
                      <a:prstDash val="solid"/>
                    </a:lnBlToTr>
                    <a:noFill/>
                  </a:tcPr>
                </a:tc>
                <a:extLst>
                  <a:ext uri="{0D108BD9-81ED-4DB2-BD59-A6C34878D82A}">
                    <a16:rowId xmlns:a16="http://schemas.microsoft.com/office/drawing/2014/main" val="1978366612"/>
                  </a:ext>
                </a:extLst>
              </a:tr>
              <a:tr h="278687">
                <a:tc>
                  <a:txBody>
                    <a:bodyPr/>
                    <a:lstStyle/>
                    <a:p>
                      <a:pPr algn="ctr"/>
                      <a:r>
                        <a:rPr lang="en-SG" dirty="0"/>
                        <a:t>2</a:t>
                      </a:r>
                    </a:p>
                  </a:txBody>
                  <a:tcPr>
                    <a:lnL w="12700" cap="flat" cmpd="sng">
                      <a:noFill/>
                      <a:prstDash val="solid"/>
                      <a:round/>
                      <a:headEnd type="none" w="sm" len="sm"/>
                      <a:tailEnd type="none" w="sm" len="sm"/>
                    </a:lnL>
                    <a:lnR w="12700" cap="flat" cmpd="sng">
                      <a:noFill/>
                      <a:prstDash val="solid"/>
                      <a:round/>
                      <a:headEnd type="none" w="sm" len="sm"/>
                      <a:tailEnd type="none" w="sm" len="sm"/>
                    </a:lnR>
                    <a:lnT w="12700" cap="flat" cmpd="sng">
                      <a:noFill/>
                      <a:prstDash val="solid"/>
                      <a:round/>
                      <a:headEnd type="none" w="sm" len="sm"/>
                      <a:tailEnd type="none" w="sm" len="sm"/>
                    </a:lnT>
                    <a:lnB w="12700" cap="flat" cmpd="sng">
                      <a:noFill/>
                      <a:prstDash val="solid"/>
                      <a:round/>
                      <a:headEnd type="none" w="sm" len="sm"/>
                      <a:tailEnd type="none" w="sm" len="sm"/>
                    </a:lnB>
                    <a:lnTlToBr w="12700" cmpd="sng">
                      <a:noFill/>
                      <a:prstDash val="solid"/>
                    </a:lnTlToBr>
                    <a:lnBlToTr w="12700" cmpd="sng">
                      <a:noFill/>
                      <a:prstDash val="solid"/>
                    </a:lnBlToTr>
                    <a:noFill/>
                  </a:tcPr>
                </a:tc>
                <a:extLst>
                  <a:ext uri="{0D108BD9-81ED-4DB2-BD59-A6C34878D82A}">
                    <a16:rowId xmlns:a16="http://schemas.microsoft.com/office/drawing/2014/main" val="3393085907"/>
                  </a:ext>
                </a:extLst>
              </a:tr>
              <a:tr h="278687">
                <a:tc>
                  <a:txBody>
                    <a:bodyPr/>
                    <a:lstStyle/>
                    <a:p>
                      <a:pPr algn="ctr"/>
                      <a:r>
                        <a:rPr lang="en-SG" dirty="0"/>
                        <a:t>3</a:t>
                      </a:r>
                    </a:p>
                  </a:txBody>
                  <a:tcPr>
                    <a:lnL w="12700" cap="flat" cmpd="sng">
                      <a:noFill/>
                      <a:prstDash val="solid"/>
                      <a:round/>
                      <a:headEnd type="none" w="sm" len="sm"/>
                      <a:tailEnd type="none" w="sm" len="sm"/>
                    </a:lnL>
                    <a:lnR w="12700" cap="flat" cmpd="sng">
                      <a:noFill/>
                      <a:prstDash val="solid"/>
                      <a:round/>
                      <a:headEnd type="none" w="sm" len="sm"/>
                      <a:tailEnd type="none" w="sm" len="sm"/>
                    </a:lnR>
                    <a:lnT w="12700" cap="flat" cmpd="sng">
                      <a:noFill/>
                      <a:prstDash val="solid"/>
                      <a:round/>
                      <a:headEnd type="none" w="sm" len="sm"/>
                      <a:tailEnd type="none" w="sm" len="sm"/>
                    </a:lnT>
                    <a:lnB w="12700" cap="flat" cmpd="sng">
                      <a:noFill/>
                      <a:prstDash val="solid"/>
                      <a:round/>
                      <a:headEnd type="none" w="sm" len="sm"/>
                      <a:tailEnd type="none" w="sm" len="sm"/>
                    </a:lnB>
                    <a:lnTlToBr w="12700" cmpd="sng">
                      <a:noFill/>
                      <a:prstDash val="solid"/>
                    </a:lnTlToBr>
                    <a:lnBlToTr w="12700" cmpd="sng">
                      <a:noFill/>
                      <a:prstDash val="solid"/>
                    </a:lnBlToTr>
                    <a:noFill/>
                  </a:tcPr>
                </a:tc>
                <a:extLst>
                  <a:ext uri="{0D108BD9-81ED-4DB2-BD59-A6C34878D82A}">
                    <a16:rowId xmlns:a16="http://schemas.microsoft.com/office/drawing/2014/main" val="4019935168"/>
                  </a:ext>
                </a:extLst>
              </a:tr>
              <a:tr h="278687">
                <a:tc>
                  <a:txBody>
                    <a:bodyPr/>
                    <a:lstStyle/>
                    <a:p>
                      <a:pPr algn="ctr"/>
                      <a:r>
                        <a:rPr lang="en-SG" dirty="0"/>
                        <a:t>4</a:t>
                      </a:r>
                    </a:p>
                  </a:txBody>
                  <a:tcPr>
                    <a:lnL w="12700" cap="flat" cmpd="sng">
                      <a:noFill/>
                      <a:prstDash val="solid"/>
                      <a:round/>
                      <a:headEnd type="none" w="sm" len="sm"/>
                      <a:tailEnd type="none" w="sm" len="sm"/>
                    </a:lnL>
                    <a:lnR w="12700" cap="flat" cmpd="sng">
                      <a:noFill/>
                      <a:prstDash val="solid"/>
                      <a:round/>
                      <a:headEnd type="none" w="sm" len="sm"/>
                      <a:tailEnd type="none" w="sm" len="sm"/>
                    </a:lnR>
                    <a:lnT w="12700" cap="flat" cmpd="sng">
                      <a:noFill/>
                      <a:prstDash val="solid"/>
                      <a:round/>
                      <a:headEnd type="none" w="sm" len="sm"/>
                      <a:tailEnd type="none" w="sm" len="sm"/>
                    </a:lnT>
                    <a:lnB w="12700" cap="flat" cmpd="sng">
                      <a:noFill/>
                      <a:prstDash val="solid"/>
                      <a:round/>
                      <a:headEnd type="none" w="sm" len="sm"/>
                      <a:tailEnd type="none" w="sm" len="sm"/>
                    </a:lnB>
                    <a:lnTlToBr w="12700" cmpd="sng">
                      <a:noFill/>
                      <a:prstDash val="solid"/>
                    </a:lnTlToBr>
                    <a:lnBlToTr w="12700" cmpd="sng">
                      <a:noFill/>
                      <a:prstDash val="solid"/>
                    </a:lnBlToTr>
                    <a:noFill/>
                  </a:tcPr>
                </a:tc>
                <a:extLst>
                  <a:ext uri="{0D108BD9-81ED-4DB2-BD59-A6C34878D82A}">
                    <a16:rowId xmlns:a16="http://schemas.microsoft.com/office/drawing/2014/main" val="2155548403"/>
                  </a:ext>
                </a:extLst>
              </a:tr>
              <a:tr h="278687">
                <a:tc>
                  <a:txBody>
                    <a:bodyPr/>
                    <a:lstStyle/>
                    <a:p>
                      <a:pPr algn="ctr"/>
                      <a:r>
                        <a:rPr lang="en-SG" dirty="0"/>
                        <a:t>5</a:t>
                      </a:r>
                    </a:p>
                  </a:txBody>
                  <a:tcPr>
                    <a:lnL w="12700" cap="flat" cmpd="sng">
                      <a:noFill/>
                      <a:prstDash val="solid"/>
                      <a:round/>
                      <a:headEnd type="none" w="sm" len="sm"/>
                      <a:tailEnd type="none" w="sm" len="sm"/>
                    </a:lnL>
                    <a:lnR w="12700" cap="flat" cmpd="sng">
                      <a:noFill/>
                      <a:prstDash val="solid"/>
                      <a:round/>
                      <a:headEnd type="none" w="sm" len="sm"/>
                      <a:tailEnd type="none" w="sm" len="sm"/>
                    </a:lnR>
                    <a:lnT w="12700" cap="flat" cmpd="sng">
                      <a:noFill/>
                      <a:prstDash val="solid"/>
                      <a:round/>
                      <a:headEnd type="none" w="sm" len="sm"/>
                      <a:tailEnd type="none" w="sm" len="sm"/>
                    </a:lnT>
                    <a:lnB w="12700" cap="flat" cmpd="sng">
                      <a:noFill/>
                      <a:prstDash val="solid"/>
                      <a:round/>
                      <a:headEnd type="none" w="sm" len="sm"/>
                      <a:tailEnd type="none" w="sm" len="sm"/>
                    </a:lnB>
                    <a:lnTlToBr w="12700" cmpd="sng">
                      <a:noFill/>
                      <a:prstDash val="solid"/>
                    </a:lnTlToBr>
                    <a:lnBlToTr w="12700" cmpd="sng">
                      <a:noFill/>
                      <a:prstDash val="solid"/>
                    </a:lnBlToTr>
                    <a:noFill/>
                  </a:tcPr>
                </a:tc>
                <a:extLst>
                  <a:ext uri="{0D108BD9-81ED-4DB2-BD59-A6C34878D82A}">
                    <a16:rowId xmlns:a16="http://schemas.microsoft.com/office/drawing/2014/main" val="3645518492"/>
                  </a:ext>
                </a:extLst>
              </a:tr>
            </a:tbl>
          </a:graphicData>
        </a:graphic>
      </p:graphicFrame>
      <p:sp>
        <p:nvSpPr>
          <p:cNvPr id="18" name="Left Bracket 17">
            <a:extLst>
              <a:ext uri="{FF2B5EF4-FFF2-40B4-BE49-F238E27FC236}">
                <a16:creationId xmlns:a16="http://schemas.microsoft.com/office/drawing/2014/main" id="{9EE79DBE-CDB4-48E3-9724-D4DAB18B3C74}"/>
              </a:ext>
            </a:extLst>
          </p:cNvPr>
          <p:cNvSpPr/>
          <p:nvPr/>
        </p:nvSpPr>
        <p:spPr>
          <a:xfrm>
            <a:off x="2158183" y="2063122"/>
            <a:ext cx="149679" cy="1563323"/>
          </a:xfrm>
          <a:prstGeom prst="leftBracket">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SG"/>
          </a:p>
        </p:txBody>
      </p:sp>
      <p:sp>
        <p:nvSpPr>
          <p:cNvPr id="20" name="Left Bracket 19">
            <a:extLst>
              <a:ext uri="{FF2B5EF4-FFF2-40B4-BE49-F238E27FC236}">
                <a16:creationId xmlns:a16="http://schemas.microsoft.com/office/drawing/2014/main" id="{168ED0B1-A7DE-44F8-B4C9-DD116F427340}"/>
              </a:ext>
            </a:extLst>
          </p:cNvPr>
          <p:cNvSpPr/>
          <p:nvPr/>
        </p:nvSpPr>
        <p:spPr>
          <a:xfrm flipH="1">
            <a:off x="2485699" y="2063122"/>
            <a:ext cx="149679" cy="1563323"/>
          </a:xfrm>
          <a:prstGeom prst="leftBracket">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SG"/>
          </a:p>
        </p:txBody>
      </p:sp>
      <p:sp>
        <p:nvSpPr>
          <p:cNvPr id="33" name="Left Bracket 32">
            <a:extLst>
              <a:ext uri="{FF2B5EF4-FFF2-40B4-BE49-F238E27FC236}">
                <a16:creationId xmlns:a16="http://schemas.microsoft.com/office/drawing/2014/main" id="{A8285188-C35B-48D6-B614-E8A6253A675E}"/>
              </a:ext>
            </a:extLst>
          </p:cNvPr>
          <p:cNvSpPr/>
          <p:nvPr/>
        </p:nvSpPr>
        <p:spPr>
          <a:xfrm>
            <a:off x="2989670" y="2063122"/>
            <a:ext cx="149679" cy="1563323"/>
          </a:xfrm>
          <a:prstGeom prst="leftBracket">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SG"/>
          </a:p>
        </p:txBody>
      </p:sp>
      <p:sp>
        <p:nvSpPr>
          <p:cNvPr id="34" name="Left Bracket 33">
            <a:extLst>
              <a:ext uri="{FF2B5EF4-FFF2-40B4-BE49-F238E27FC236}">
                <a16:creationId xmlns:a16="http://schemas.microsoft.com/office/drawing/2014/main" id="{5E6BC5E0-BC0B-419D-AA48-BA660001ED76}"/>
              </a:ext>
            </a:extLst>
          </p:cNvPr>
          <p:cNvSpPr/>
          <p:nvPr/>
        </p:nvSpPr>
        <p:spPr>
          <a:xfrm flipH="1">
            <a:off x="6054547" y="2063122"/>
            <a:ext cx="149679" cy="1563323"/>
          </a:xfrm>
          <a:prstGeom prst="leftBracket">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SG"/>
          </a:p>
        </p:txBody>
      </p:sp>
      <p:sp>
        <p:nvSpPr>
          <p:cNvPr id="35" name="Left Bracket 34">
            <a:extLst>
              <a:ext uri="{FF2B5EF4-FFF2-40B4-BE49-F238E27FC236}">
                <a16:creationId xmlns:a16="http://schemas.microsoft.com/office/drawing/2014/main" id="{7C6EB71E-AA60-4743-93E7-B4A042791DDC}"/>
              </a:ext>
            </a:extLst>
          </p:cNvPr>
          <p:cNvSpPr/>
          <p:nvPr/>
        </p:nvSpPr>
        <p:spPr>
          <a:xfrm>
            <a:off x="6508622" y="2063122"/>
            <a:ext cx="149679" cy="1563323"/>
          </a:xfrm>
          <a:prstGeom prst="leftBracket">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SG"/>
          </a:p>
        </p:txBody>
      </p:sp>
      <p:sp>
        <p:nvSpPr>
          <p:cNvPr id="37" name="Left Bracket 36">
            <a:extLst>
              <a:ext uri="{FF2B5EF4-FFF2-40B4-BE49-F238E27FC236}">
                <a16:creationId xmlns:a16="http://schemas.microsoft.com/office/drawing/2014/main" id="{9DF732DC-7C87-40D9-96B3-F4CFF372347D}"/>
              </a:ext>
            </a:extLst>
          </p:cNvPr>
          <p:cNvSpPr/>
          <p:nvPr/>
        </p:nvSpPr>
        <p:spPr>
          <a:xfrm flipH="1">
            <a:off x="6836138" y="2063122"/>
            <a:ext cx="149679" cy="1563323"/>
          </a:xfrm>
          <a:prstGeom prst="leftBracket">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SG"/>
          </a:p>
        </p:txBody>
      </p:sp>
      <p:sp>
        <p:nvSpPr>
          <p:cNvPr id="5" name="TextBox 4">
            <a:extLst>
              <a:ext uri="{FF2B5EF4-FFF2-40B4-BE49-F238E27FC236}">
                <a16:creationId xmlns:a16="http://schemas.microsoft.com/office/drawing/2014/main" id="{7E27B2AC-C15B-46B4-8221-78B74E2FABCE}"/>
              </a:ext>
            </a:extLst>
          </p:cNvPr>
          <p:cNvSpPr txBox="1"/>
          <p:nvPr/>
        </p:nvSpPr>
        <p:spPr>
          <a:xfrm flipH="1">
            <a:off x="6211354" y="2690894"/>
            <a:ext cx="446947" cy="369332"/>
          </a:xfrm>
          <a:prstGeom prst="rect">
            <a:avLst/>
          </a:prstGeom>
          <a:noFill/>
        </p:spPr>
        <p:txBody>
          <a:bodyPr wrap="square" rtlCol="0">
            <a:spAutoFit/>
          </a:bodyPr>
          <a:lstStyle/>
          <a:p>
            <a:r>
              <a:rPr lang="en-SG" sz="1800" dirty="0"/>
              <a:t>=</a:t>
            </a:r>
          </a:p>
        </p:txBody>
      </p:sp>
      <p:sp>
        <p:nvSpPr>
          <p:cNvPr id="40" name="TextBox 39">
            <a:extLst>
              <a:ext uri="{FF2B5EF4-FFF2-40B4-BE49-F238E27FC236}">
                <a16:creationId xmlns:a16="http://schemas.microsoft.com/office/drawing/2014/main" id="{A68BC2A2-2245-4578-BE62-7BC09ED15DE2}"/>
              </a:ext>
            </a:extLst>
          </p:cNvPr>
          <p:cNvSpPr txBox="1"/>
          <p:nvPr/>
        </p:nvSpPr>
        <p:spPr>
          <a:xfrm>
            <a:off x="2071136" y="3665768"/>
            <a:ext cx="829126" cy="523220"/>
          </a:xfrm>
          <a:prstGeom prst="rect">
            <a:avLst/>
          </a:prstGeom>
          <a:noFill/>
        </p:spPr>
        <p:txBody>
          <a:bodyPr wrap="square">
            <a:spAutoFit/>
          </a:bodyPr>
          <a:lstStyle/>
          <a:p>
            <a:r>
              <a:rPr lang="en-SG" sz="1400" dirty="0"/>
              <a:t>Feature Vector</a:t>
            </a:r>
            <a:endParaRPr lang="en-SG" dirty="0"/>
          </a:p>
        </p:txBody>
      </p:sp>
    </p:spTree>
    <p:extLst>
      <p:ext uri="{BB962C8B-B14F-4D97-AF65-F5344CB8AC3E}">
        <p14:creationId xmlns:p14="http://schemas.microsoft.com/office/powerpoint/2010/main" val="170770278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latin typeface="Arial" panose="020B0604020202020204" pitchFamily="34" charset="0"/>
                <a:cs typeface="Arial" panose="020B0604020202020204" pitchFamily="34" charset="0"/>
              </a:rPr>
              <a:t>Simple Massage Passing </a:t>
            </a:r>
            <a:endParaRPr lang="en-SG" b="1" dirty="0">
              <a:solidFill>
                <a:schemeClr val="bg1"/>
              </a:solidFill>
              <a:latin typeface="Arial" panose="020B0604020202020204" pitchFamily="34" charset="0"/>
              <a:cs typeface="Arial" panose="020B0604020202020204" pitchFamily="34" charset="0"/>
            </a:endParaRPr>
          </a:p>
        </p:txBody>
      </p:sp>
      <p:sp>
        <p:nvSpPr>
          <p:cNvPr id="19" name="TextBox 18">
            <a:extLst>
              <a:ext uri="{FF2B5EF4-FFF2-40B4-BE49-F238E27FC236}">
                <a16:creationId xmlns:a16="http://schemas.microsoft.com/office/drawing/2014/main" id="{611DAB45-C82E-4975-9E9D-74ED12E172C4}"/>
              </a:ext>
            </a:extLst>
          </p:cNvPr>
          <p:cNvSpPr txBox="1"/>
          <p:nvPr/>
        </p:nvSpPr>
        <p:spPr>
          <a:xfrm>
            <a:off x="338001" y="1210477"/>
            <a:ext cx="8484266" cy="1508105"/>
          </a:xfrm>
          <a:prstGeom prst="rect">
            <a:avLst/>
          </a:prstGeom>
          <a:noFill/>
        </p:spPr>
        <p:txBody>
          <a:bodyPr wrap="square">
            <a:spAutoFit/>
          </a:bodyPr>
          <a:lstStyle/>
          <a:p>
            <a:pPr marL="539750" lvl="1" indent="-285750">
              <a:spcAft>
                <a:spcPts val="1200"/>
              </a:spcAft>
              <a:buFont typeface="Arial" panose="020B0604020202020204" pitchFamily="34" charset="0"/>
              <a:buChar char="•"/>
            </a:pPr>
            <a:r>
              <a:rPr lang="en-SG" sz="1800" dirty="0">
                <a:solidFill>
                  <a:schemeClr val="tx1"/>
                </a:solidFill>
              </a:rPr>
              <a:t>Notice that values in the nodes with connection will have values</a:t>
            </a:r>
          </a:p>
          <a:p>
            <a:pPr marL="539750" lvl="1" indent="-285750">
              <a:spcAft>
                <a:spcPts val="1200"/>
              </a:spcAft>
              <a:buFont typeface="Arial" panose="020B0604020202020204" pitchFamily="34" charset="0"/>
              <a:buChar char="•"/>
            </a:pPr>
            <a:r>
              <a:rPr lang="en-SG" sz="1800" dirty="0">
                <a:solidFill>
                  <a:schemeClr val="tx1"/>
                </a:solidFill>
              </a:rPr>
              <a:t>Values in the nodes without connection will become zero</a:t>
            </a:r>
          </a:p>
          <a:p>
            <a:pPr marL="539750" lvl="1" indent="-285750">
              <a:spcAft>
                <a:spcPts val="1200"/>
              </a:spcAft>
              <a:buFont typeface="Arial" panose="020B0604020202020204" pitchFamily="34" charset="0"/>
              <a:buChar char="•"/>
            </a:pPr>
            <a:r>
              <a:rPr lang="en-SG" sz="1800" dirty="0">
                <a:solidFill>
                  <a:schemeClr val="tx1"/>
                </a:solidFill>
              </a:rPr>
              <a:t>Adjacent matrix mask out all the values except  for the one that node1 has connection with</a:t>
            </a: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DECD6695-6972-402E-B144-10F9C1CD0E99}"/>
                  </a:ext>
                </a:extLst>
              </p:cNvPr>
              <p:cNvSpPr txBox="1"/>
              <p:nvPr/>
            </p:nvSpPr>
            <p:spPr>
              <a:xfrm>
                <a:off x="979441" y="4476200"/>
                <a:ext cx="1746250" cy="307777"/>
              </a:xfrm>
              <a:prstGeom prst="rect">
                <a:avLst/>
              </a:prstGeom>
              <a:noFill/>
            </p:spPr>
            <p:txBody>
              <a:bodyPr wrap="square">
                <a:spAutoFit/>
              </a:bodyPr>
              <a:lstStyle/>
              <a:p>
                <a:r>
                  <a:rPr lang="en-SG" sz="1400" dirty="0"/>
                  <a:t>Adjacent matrix, </a:t>
                </a:r>
                <a14:m>
                  <m:oMath xmlns:m="http://schemas.openxmlformats.org/officeDocument/2006/math">
                    <m:r>
                      <a:rPr lang="en-SG" sz="1400" b="0" i="1" dirty="0" smtClean="0">
                        <a:latin typeface="Cambria Math" panose="02040503050406030204" pitchFamily="18" charset="0"/>
                      </a:rPr>
                      <m:t>𝐴</m:t>
                    </m:r>
                  </m:oMath>
                </a14:m>
                <a:endParaRPr lang="en-SG" dirty="0"/>
              </a:p>
            </p:txBody>
          </p:sp>
        </mc:Choice>
        <mc:Fallback xmlns="">
          <p:sp>
            <p:nvSpPr>
              <p:cNvPr id="21" name="TextBox 20">
                <a:extLst>
                  <a:ext uri="{FF2B5EF4-FFF2-40B4-BE49-F238E27FC236}">
                    <a16:creationId xmlns:a16="http://schemas.microsoft.com/office/drawing/2014/main" id="{DECD6695-6972-402E-B144-10F9C1CD0E99}"/>
                  </a:ext>
                </a:extLst>
              </p:cNvPr>
              <p:cNvSpPr txBox="1">
                <a:spLocks noRot="1" noChangeAspect="1" noMove="1" noResize="1" noEditPoints="1" noAdjustHandles="1" noChangeArrowheads="1" noChangeShapeType="1" noTextEdit="1"/>
              </p:cNvSpPr>
              <p:nvPr/>
            </p:nvSpPr>
            <p:spPr>
              <a:xfrm>
                <a:off x="979441" y="4476200"/>
                <a:ext cx="1746250" cy="307777"/>
              </a:xfrm>
              <a:prstGeom prst="rect">
                <a:avLst/>
              </a:prstGeom>
              <a:blipFill>
                <a:blip r:embed="rId3"/>
                <a:stretch>
                  <a:fillRect l="-1049" t="-1961" b="-19608"/>
                </a:stretch>
              </a:blipFill>
            </p:spPr>
            <p:txBody>
              <a:bodyPr/>
              <a:lstStyle/>
              <a:p>
                <a:r>
                  <a:rPr lang="en-SG">
                    <a:noFill/>
                  </a:rPr>
                  <a:t> </a:t>
                </a:r>
              </a:p>
            </p:txBody>
          </p:sp>
        </mc:Fallback>
      </mc:AlternateContent>
      <p:graphicFrame>
        <p:nvGraphicFramePr>
          <p:cNvPr id="39" name="Table 39">
            <a:extLst>
              <a:ext uri="{FF2B5EF4-FFF2-40B4-BE49-F238E27FC236}">
                <a16:creationId xmlns:a16="http://schemas.microsoft.com/office/drawing/2014/main" id="{204692B5-869A-404A-A576-8FEB55494759}"/>
              </a:ext>
            </a:extLst>
          </p:cNvPr>
          <p:cNvGraphicFramePr>
            <a:graphicFrameLocks noGrp="1"/>
          </p:cNvGraphicFramePr>
          <p:nvPr>
            <p:extLst>
              <p:ext uri="{D42A27DB-BD31-4B8C-83A1-F6EECF244321}">
                <p14:modId xmlns:p14="http://schemas.microsoft.com/office/powerpoint/2010/main" val="1640480693"/>
              </p:ext>
            </p:extLst>
          </p:nvPr>
        </p:nvGraphicFramePr>
        <p:xfrm>
          <a:off x="980349" y="2873554"/>
          <a:ext cx="1628505" cy="1524000"/>
        </p:xfrm>
        <a:graphic>
          <a:graphicData uri="http://schemas.openxmlformats.org/drawingml/2006/table">
            <a:tbl>
              <a:tblPr firstRow="1" bandRow="1">
                <a:tableStyleId>{41BB2FF9-0E16-4628-8FA2-44D74F0A08B3}</a:tableStyleId>
              </a:tblPr>
              <a:tblGrid>
                <a:gridCol w="325701">
                  <a:extLst>
                    <a:ext uri="{9D8B030D-6E8A-4147-A177-3AD203B41FA5}">
                      <a16:colId xmlns:a16="http://schemas.microsoft.com/office/drawing/2014/main" val="4096789487"/>
                    </a:ext>
                  </a:extLst>
                </a:gridCol>
                <a:gridCol w="325701">
                  <a:extLst>
                    <a:ext uri="{9D8B030D-6E8A-4147-A177-3AD203B41FA5}">
                      <a16:colId xmlns:a16="http://schemas.microsoft.com/office/drawing/2014/main" val="1238771008"/>
                    </a:ext>
                  </a:extLst>
                </a:gridCol>
                <a:gridCol w="325701">
                  <a:extLst>
                    <a:ext uri="{9D8B030D-6E8A-4147-A177-3AD203B41FA5}">
                      <a16:colId xmlns:a16="http://schemas.microsoft.com/office/drawing/2014/main" val="690484348"/>
                    </a:ext>
                  </a:extLst>
                </a:gridCol>
                <a:gridCol w="325701">
                  <a:extLst>
                    <a:ext uri="{9D8B030D-6E8A-4147-A177-3AD203B41FA5}">
                      <a16:colId xmlns:a16="http://schemas.microsoft.com/office/drawing/2014/main" val="2807986621"/>
                    </a:ext>
                  </a:extLst>
                </a:gridCol>
                <a:gridCol w="325701">
                  <a:extLst>
                    <a:ext uri="{9D8B030D-6E8A-4147-A177-3AD203B41FA5}">
                      <a16:colId xmlns:a16="http://schemas.microsoft.com/office/drawing/2014/main" val="1049358292"/>
                    </a:ext>
                  </a:extLst>
                </a:gridCol>
              </a:tblGrid>
              <a:tr h="278687">
                <a:tc>
                  <a:txBody>
                    <a:bodyPr/>
                    <a:lstStyle/>
                    <a:p>
                      <a:pPr algn="ctr"/>
                      <a:r>
                        <a:rPr lang="en-SG" b="0" dirty="0"/>
                        <a:t>0</a:t>
                      </a:r>
                    </a:p>
                  </a:txBody>
                  <a:tcPr>
                    <a:lnL w="12700" cap="flat" cmpd="sng">
                      <a:noFill/>
                      <a:prstDash val="solid"/>
                      <a:round/>
                      <a:headEnd type="none" w="sm" len="sm"/>
                      <a:tailEnd type="none" w="sm" len="sm"/>
                    </a:lnL>
                    <a:lnR w="12700" cap="flat" cmpd="sng">
                      <a:noFill/>
                      <a:prstDash val="solid"/>
                      <a:round/>
                      <a:headEnd type="none" w="sm" len="sm"/>
                      <a:tailEnd type="none" w="sm" len="sm"/>
                    </a:lnR>
                    <a:lnT w="12700" cap="flat" cmpd="sng">
                      <a:noFill/>
                      <a:prstDash val="solid"/>
                      <a:round/>
                      <a:headEnd type="none" w="sm" len="sm"/>
                      <a:tailEnd type="none" w="sm" len="sm"/>
                    </a:lnT>
                    <a:lnB w="12700" cap="flat" cmpd="sng">
                      <a:noFill/>
                      <a:prstDash val="solid"/>
                      <a:round/>
                      <a:headEnd type="none" w="sm" len="sm"/>
                      <a:tailEnd type="none" w="sm" len="sm"/>
                    </a:lnB>
                    <a:lnTlToBr w="12700" cmpd="sng">
                      <a:noFill/>
                      <a:prstDash val="solid"/>
                    </a:lnTlToBr>
                    <a:lnBlToTr w="12700" cmpd="sng">
                      <a:noFill/>
                      <a:prstDash val="solid"/>
                    </a:lnBlToTr>
                    <a:noFill/>
                  </a:tcPr>
                </a:tc>
                <a:tc>
                  <a:txBody>
                    <a:bodyPr/>
                    <a:lstStyle/>
                    <a:p>
                      <a:pPr algn="ctr"/>
                      <a:r>
                        <a:rPr lang="en-SG" b="0" dirty="0"/>
                        <a:t>1</a:t>
                      </a:r>
                    </a:p>
                  </a:txBody>
                  <a:tcPr>
                    <a:lnL w="12700" cap="flat" cmpd="sng">
                      <a:noFill/>
                      <a:prstDash val="solid"/>
                      <a:round/>
                      <a:headEnd type="none" w="sm" len="sm"/>
                      <a:tailEnd type="none" w="sm" len="sm"/>
                    </a:lnL>
                    <a:lnR w="12700" cap="flat" cmpd="sng">
                      <a:noFill/>
                      <a:prstDash val="solid"/>
                      <a:round/>
                      <a:headEnd type="none" w="sm" len="sm"/>
                      <a:tailEnd type="none" w="sm" len="sm"/>
                    </a:lnR>
                    <a:lnT w="12700" cap="flat" cmpd="sng">
                      <a:noFill/>
                      <a:prstDash val="solid"/>
                      <a:round/>
                      <a:headEnd type="none" w="sm" len="sm"/>
                      <a:tailEnd type="none" w="sm" len="sm"/>
                    </a:lnT>
                    <a:lnB w="12700" cap="flat" cmpd="sng">
                      <a:noFill/>
                      <a:prstDash val="solid"/>
                      <a:round/>
                      <a:headEnd type="none" w="sm" len="sm"/>
                      <a:tailEnd type="none" w="sm" len="sm"/>
                    </a:lnB>
                    <a:lnTlToBr w="12700" cmpd="sng">
                      <a:noFill/>
                      <a:prstDash val="solid"/>
                    </a:lnTlToBr>
                    <a:lnBlToTr w="12700" cmpd="sng">
                      <a:noFill/>
                      <a:prstDash val="solid"/>
                    </a:lnBlToTr>
                    <a:noFill/>
                  </a:tcPr>
                </a:tc>
                <a:tc>
                  <a:txBody>
                    <a:bodyPr/>
                    <a:lstStyle/>
                    <a:p>
                      <a:pPr algn="ctr"/>
                      <a:r>
                        <a:rPr lang="en-SG" b="0" dirty="0"/>
                        <a:t>0</a:t>
                      </a:r>
                    </a:p>
                  </a:txBody>
                  <a:tcPr>
                    <a:lnL w="12700" cap="flat" cmpd="sng">
                      <a:noFill/>
                      <a:prstDash val="solid"/>
                      <a:round/>
                      <a:headEnd type="none" w="sm" len="sm"/>
                      <a:tailEnd type="none" w="sm" len="sm"/>
                    </a:lnL>
                    <a:lnR w="12700" cap="flat" cmpd="sng">
                      <a:noFill/>
                      <a:prstDash val="solid"/>
                      <a:round/>
                      <a:headEnd type="none" w="sm" len="sm"/>
                      <a:tailEnd type="none" w="sm" len="sm"/>
                    </a:lnR>
                    <a:lnT w="12700" cap="flat" cmpd="sng">
                      <a:noFill/>
                      <a:prstDash val="solid"/>
                      <a:round/>
                      <a:headEnd type="none" w="sm" len="sm"/>
                      <a:tailEnd type="none" w="sm" len="sm"/>
                    </a:lnT>
                    <a:lnB w="12700" cap="flat" cmpd="sng">
                      <a:noFill/>
                      <a:prstDash val="solid"/>
                      <a:round/>
                      <a:headEnd type="none" w="sm" len="sm"/>
                      <a:tailEnd type="none" w="sm" len="sm"/>
                    </a:lnB>
                    <a:lnTlToBr w="12700" cmpd="sng">
                      <a:noFill/>
                      <a:prstDash val="solid"/>
                    </a:lnTlToBr>
                    <a:lnBlToTr w="12700" cmpd="sng">
                      <a:noFill/>
                      <a:prstDash val="solid"/>
                    </a:lnBlToTr>
                    <a:noFill/>
                  </a:tcPr>
                </a:tc>
                <a:tc>
                  <a:txBody>
                    <a:bodyPr/>
                    <a:lstStyle/>
                    <a:p>
                      <a:pPr algn="ctr"/>
                      <a:r>
                        <a:rPr lang="en-SG" b="0" dirty="0"/>
                        <a:t>0</a:t>
                      </a:r>
                    </a:p>
                  </a:txBody>
                  <a:tcPr>
                    <a:lnL w="12700" cap="flat" cmpd="sng">
                      <a:noFill/>
                      <a:prstDash val="solid"/>
                      <a:round/>
                      <a:headEnd type="none" w="sm" len="sm"/>
                      <a:tailEnd type="none" w="sm" len="sm"/>
                    </a:lnL>
                    <a:lnR w="12700" cap="flat" cmpd="sng">
                      <a:noFill/>
                      <a:prstDash val="solid"/>
                      <a:round/>
                      <a:headEnd type="none" w="sm" len="sm"/>
                      <a:tailEnd type="none" w="sm" len="sm"/>
                    </a:lnR>
                    <a:lnT w="12700" cap="flat" cmpd="sng">
                      <a:noFill/>
                      <a:prstDash val="solid"/>
                      <a:round/>
                      <a:headEnd type="none" w="sm" len="sm"/>
                      <a:tailEnd type="none" w="sm" len="sm"/>
                    </a:lnT>
                    <a:lnB w="12700" cap="flat" cmpd="sng">
                      <a:noFill/>
                      <a:prstDash val="solid"/>
                      <a:round/>
                      <a:headEnd type="none" w="sm" len="sm"/>
                      <a:tailEnd type="none" w="sm" len="sm"/>
                    </a:lnB>
                    <a:lnTlToBr w="12700" cmpd="sng">
                      <a:noFill/>
                      <a:prstDash val="solid"/>
                    </a:lnTlToBr>
                    <a:lnBlToTr w="12700" cmpd="sng">
                      <a:noFill/>
                      <a:prstDash val="solid"/>
                    </a:lnBlToTr>
                    <a:noFill/>
                  </a:tcPr>
                </a:tc>
                <a:tc>
                  <a:txBody>
                    <a:bodyPr/>
                    <a:lstStyle/>
                    <a:p>
                      <a:pPr algn="ctr"/>
                      <a:r>
                        <a:rPr lang="en-SG" b="0" dirty="0"/>
                        <a:t>0</a:t>
                      </a:r>
                    </a:p>
                  </a:txBody>
                  <a:tcPr>
                    <a:lnL w="12700" cap="flat" cmpd="sng">
                      <a:noFill/>
                      <a:prstDash val="solid"/>
                      <a:round/>
                      <a:headEnd type="none" w="sm" len="sm"/>
                      <a:tailEnd type="none" w="sm" len="sm"/>
                    </a:lnL>
                    <a:lnR w="12700" cap="flat" cmpd="sng">
                      <a:noFill/>
                      <a:prstDash val="solid"/>
                      <a:round/>
                      <a:headEnd type="none" w="sm" len="sm"/>
                      <a:tailEnd type="none" w="sm" len="sm"/>
                    </a:lnR>
                    <a:lnT w="12700" cap="flat" cmpd="sng">
                      <a:noFill/>
                      <a:prstDash val="solid"/>
                      <a:round/>
                      <a:headEnd type="none" w="sm" len="sm"/>
                      <a:tailEnd type="none" w="sm" len="sm"/>
                    </a:lnT>
                    <a:lnB w="12700" cap="flat" cmpd="sng">
                      <a:noFill/>
                      <a:prstDash val="solid"/>
                      <a:round/>
                      <a:headEnd type="none" w="sm" len="sm"/>
                      <a:tailEnd type="none" w="sm" len="sm"/>
                    </a:lnB>
                    <a:lnTlToBr w="12700" cmpd="sng">
                      <a:noFill/>
                      <a:prstDash val="solid"/>
                    </a:lnTlToBr>
                    <a:lnBlToTr w="12700" cmpd="sng">
                      <a:noFill/>
                      <a:prstDash val="solid"/>
                    </a:lnBlToTr>
                    <a:noFill/>
                  </a:tcPr>
                </a:tc>
                <a:extLst>
                  <a:ext uri="{0D108BD9-81ED-4DB2-BD59-A6C34878D82A}">
                    <a16:rowId xmlns:a16="http://schemas.microsoft.com/office/drawing/2014/main" val="1978366612"/>
                  </a:ext>
                </a:extLst>
              </a:tr>
              <a:tr h="278687">
                <a:tc>
                  <a:txBody>
                    <a:bodyPr/>
                    <a:lstStyle/>
                    <a:p>
                      <a:pPr algn="ctr"/>
                      <a:r>
                        <a:rPr lang="en-SG" dirty="0"/>
                        <a:t>1</a:t>
                      </a:r>
                    </a:p>
                  </a:txBody>
                  <a:tcPr>
                    <a:lnL w="12700" cap="flat" cmpd="sng">
                      <a:noFill/>
                      <a:prstDash val="solid"/>
                      <a:round/>
                      <a:headEnd type="none" w="sm" len="sm"/>
                      <a:tailEnd type="none" w="sm" len="sm"/>
                    </a:lnL>
                    <a:lnR w="12700" cap="flat" cmpd="sng">
                      <a:noFill/>
                      <a:prstDash val="solid"/>
                      <a:round/>
                      <a:headEnd type="none" w="sm" len="sm"/>
                      <a:tailEnd type="none" w="sm" len="sm"/>
                    </a:lnR>
                    <a:lnT w="12700" cap="flat" cmpd="sng">
                      <a:noFill/>
                      <a:prstDash val="solid"/>
                      <a:round/>
                      <a:headEnd type="none" w="sm" len="sm"/>
                      <a:tailEnd type="none" w="sm" len="sm"/>
                    </a:lnT>
                    <a:lnB w="12700" cap="flat" cmpd="sng">
                      <a:noFill/>
                      <a:prstDash val="solid"/>
                      <a:round/>
                      <a:headEnd type="none" w="sm" len="sm"/>
                      <a:tailEnd type="none" w="sm" len="sm"/>
                    </a:lnB>
                    <a:lnTlToBr w="12700" cmpd="sng">
                      <a:noFill/>
                      <a:prstDash val="solid"/>
                    </a:lnTlToBr>
                    <a:lnBlToTr w="12700" cmpd="sng">
                      <a:noFill/>
                      <a:prstDash val="solid"/>
                    </a:lnBlToTr>
                    <a:noFill/>
                  </a:tcPr>
                </a:tc>
                <a:tc>
                  <a:txBody>
                    <a:bodyPr/>
                    <a:lstStyle/>
                    <a:p>
                      <a:pPr algn="ctr"/>
                      <a:r>
                        <a:rPr lang="en-SG" dirty="0"/>
                        <a:t>0</a:t>
                      </a:r>
                    </a:p>
                  </a:txBody>
                  <a:tcPr>
                    <a:lnL w="12700" cap="flat" cmpd="sng">
                      <a:noFill/>
                      <a:prstDash val="solid"/>
                      <a:round/>
                      <a:headEnd type="none" w="sm" len="sm"/>
                      <a:tailEnd type="none" w="sm" len="sm"/>
                    </a:lnL>
                    <a:lnR w="12700" cap="flat" cmpd="sng">
                      <a:noFill/>
                      <a:prstDash val="solid"/>
                      <a:round/>
                      <a:headEnd type="none" w="sm" len="sm"/>
                      <a:tailEnd type="none" w="sm" len="sm"/>
                    </a:lnR>
                    <a:lnT w="12700" cap="flat" cmpd="sng">
                      <a:noFill/>
                      <a:prstDash val="solid"/>
                      <a:round/>
                      <a:headEnd type="none" w="sm" len="sm"/>
                      <a:tailEnd type="none" w="sm" len="sm"/>
                    </a:lnT>
                    <a:lnB w="12700" cap="flat" cmpd="sng">
                      <a:noFill/>
                      <a:prstDash val="solid"/>
                      <a:round/>
                      <a:headEnd type="none" w="sm" len="sm"/>
                      <a:tailEnd type="none" w="sm" len="sm"/>
                    </a:lnB>
                    <a:lnTlToBr w="12700" cmpd="sng">
                      <a:noFill/>
                      <a:prstDash val="solid"/>
                    </a:lnTlToBr>
                    <a:lnBlToTr w="12700" cmpd="sng">
                      <a:noFill/>
                      <a:prstDash val="solid"/>
                    </a:lnBlToTr>
                    <a:noFill/>
                  </a:tcPr>
                </a:tc>
                <a:tc>
                  <a:txBody>
                    <a:bodyPr/>
                    <a:lstStyle/>
                    <a:p>
                      <a:pPr algn="ctr"/>
                      <a:r>
                        <a:rPr lang="en-SG" dirty="0"/>
                        <a:t>1</a:t>
                      </a:r>
                    </a:p>
                  </a:txBody>
                  <a:tcPr>
                    <a:lnL w="12700" cap="flat" cmpd="sng">
                      <a:noFill/>
                      <a:prstDash val="solid"/>
                      <a:round/>
                      <a:headEnd type="none" w="sm" len="sm"/>
                      <a:tailEnd type="none" w="sm" len="sm"/>
                    </a:lnL>
                    <a:lnR w="12700" cap="flat" cmpd="sng">
                      <a:noFill/>
                      <a:prstDash val="solid"/>
                      <a:round/>
                      <a:headEnd type="none" w="sm" len="sm"/>
                      <a:tailEnd type="none" w="sm" len="sm"/>
                    </a:lnR>
                    <a:lnT w="12700" cap="flat" cmpd="sng">
                      <a:noFill/>
                      <a:prstDash val="solid"/>
                      <a:round/>
                      <a:headEnd type="none" w="sm" len="sm"/>
                      <a:tailEnd type="none" w="sm" len="sm"/>
                    </a:lnT>
                    <a:lnB w="12700" cap="flat" cmpd="sng">
                      <a:noFill/>
                      <a:prstDash val="solid"/>
                      <a:round/>
                      <a:headEnd type="none" w="sm" len="sm"/>
                      <a:tailEnd type="none" w="sm" len="sm"/>
                    </a:lnB>
                    <a:lnTlToBr w="12700" cmpd="sng">
                      <a:noFill/>
                      <a:prstDash val="solid"/>
                    </a:lnTlToBr>
                    <a:lnBlToTr w="12700" cmpd="sng">
                      <a:noFill/>
                      <a:prstDash val="solid"/>
                    </a:lnBlToTr>
                    <a:noFill/>
                  </a:tcPr>
                </a:tc>
                <a:tc>
                  <a:txBody>
                    <a:bodyPr/>
                    <a:lstStyle/>
                    <a:p>
                      <a:pPr algn="ctr"/>
                      <a:r>
                        <a:rPr lang="en-SG" dirty="0"/>
                        <a:t>0</a:t>
                      </a:r>
                    </a:p>
                  </a:txBody>
                  <a:tcPr>
                    <a:lnL w="12700" cap="flat" cmpd="sng">
                      <a:noFill/>
                      <a:prstDash val="solid"/>
                      <a:round/>
                      <a:headEnd type="none" w="sm" len="sm"/>
                      <a:tailEnd type="none" w="sm" len="sm"/>
                    </a:lnL>
                    <a:lnR w="12700" cap="flat" cmpd="sng">
                      <a:noFill/>
                      <a:prstDash val="solid"/>
                      <a:round/>
                      <a:headEnd type="none" w="sm" len="sm"/>
                      <a:tailEnd type="none" w="sm" len="sm"/>
                    </a:lnR>
                    <a:lnT w="12700" cap="flat" cmpd="sng">
                      <a:noFill/>
                      <a:prstDash val="solid"/>
                      <a:round/>
                      <a:headEnd type="none" w="sm" len="sm"/>
                      <a:tailEnd type="none" w="sm" len="sm"/>
                    </a:lnT>
                    <a:lnB w="12700" cap="flat" cmpd="sng">
                      <a:noFill/>
                      <a:prstDash val="solid"/>
                      <a:round/>
                      <a:headEnd type="none" w="sm" len="sm"/>
                      <a:tailEnd type="none" w="sm" len="sm"/>
                    </a:lnB>
                    <a:lnTlToBr w="12700" cmpd="sng">
                      <a:noFill/>
                      <a:prstDash val="solid"/>
                    </a:lnTlToBr>
                    <a:lnBlToTr w="12700" cmpd="sng">
                      <a:noFill/>
                      <a:prstDash val="solid"/>
                    </a:lnBlToTr>
                    <a:noFill/>
                  </a:tcPr>
                </a:tc>
                <a:tc>
                  <a:txBody>
                    <a:bodyPr/>
                    <a:lstStyle/>
                    <a:p>
                      <a:pPr algn="ctr"/>
                      <a:r>
                        <a:rPr lang="en-SG" dirty="0"/>
                        <a:t>0</a:t>
                      </a:r>
                    </a:p>
                  </a:txBody>
                  <a:tcPr>
                    <a:lnL w="12700" cap="flat" cmpd="sng">
                      <a:noFill/>
                      <a:prstDash val="solid"/>
                      <a:round/>
                      <a:headEnd type="none" w="sm" len="sm"/>
                      <a:tailEnd type="none" w="sm" len="sm"/>
                    </a:lnL>
                    <a:lnR w="12700" cap="flat" cmpd="sng">
                      <a:noFill/>
                      <a:prstDash val="solid"/>
                      <a:round/>
                      <a:headEnd type="none" w="sm" len="sm"/>
                      <a:tailEnd type="none" w="sm" len="sm"/>
                    </a:lnR>
                    <a:lnT w="12700" cap="flat" cmpd="sng">
                      <a:noFill/>
                      <a:prstDash val="solid"/>
                      <a:round/>
                      <a:headEnd type="none" w="sm" len="sm"/>
                      <a:tailEnd type="none" w="sm" len="sm"/>
                    </a:lnT>
                    <a:lnB w="12700" cap="flat" cmpd="sng">
                      <a:noFill/>
                      <a:prstDash val="solid"/>
                      <a:round/>
                      <a:headEnd type="none" w="sm" len="sm"/>
                      <a:tailEnd type="none" w="sm" len="sm"/>
                    </a:lnB>
                    <a:lnTlToBr w="12700" cmpd="sng">
                      <a:noFill/>
                      <a:prstDash val="solid"/>
                    </a:lnTlToBr>
                    <a:lnBlToTr w="12700" cmpd="sng">
                      <a:noFill/>
                      <a:prstDash val="solid"/>
                    </a:lnBlToTr>
                    <a:noFill/>
                  </a:tcPr>
                </a:tc>
                <a:extLst>
                  <a:ext uri="{0D108BD9-81ED-4DB2-BD59-A6C34878D82A}">
                    <a16:rowId xmlns:a16="http://schemas.microsoft.com/office/drawing/2014/main" val="3393085907"/>
                  </a:ext>
                </a:extLst>
              </a:tr>
              <a:tr h="278687">
                <a:tc>
                  <a:txBody>
                    <a:bodyPr/>
                    <a:lstStyle/>
                    <a:p>
                      <a:pPr algn="ctr"/>
                      <a:r>
                        <a:rPr lang="en-SG" dirty="0"/>
                        <a:t>0</a:t>
                      </a:r>
                    </a:p>
                  </a:txBody>
                  <a:tcPr>
                    <a:lnL w="12700" cap="flat" cmpd="sng">
                      <a:noFill/>
                      <a:prstDash val="solid"/>
                      <a:round/>
                      <a:headEnd type="none" w="sm" len="sm"/>
                      <a:tailEnd type="none" w="sm" len="sm"/>
                    </a:lnL>
                    <a:lnR w="12700" cap="flat" cmpd="sng">
                      <a:noFill/>
                      <a:prstDash val="solid"/>
                      <a:round/>
                      <a:headEnd type="none" w="sm" len="sm"/>
                      <a:tailEnd type="none" w="sm" len="sm"/>
                    </a:lnR>
                    <a:lnT w="12700" cap="flat" cmpd="sng">
                      <a:noFill/>
                      <a:prstDash val="solid"/>
                      <a:round/>
                      <a:headEnd type="none" w="sm" len="sm"/>
                      <a:tailEnd type="none" w="sm" len="sm"/>
                    </a:lnT>
                    <a:lnB w="12700" cap="flat" cmpd="sng">
                      <a:noFill/>
                      <a:prstDash val="solid"/>
                      <a:round/>
                      <a:headEnd type="none" w="sm" len="sm"/>
                      <a:tailEnd type="none" w="sm" len="sm"/>
                    </a:lnB>
                    <a:lnTlToBr w="12700" cmpd="sng">
                      <a:noFill/>
                      <a:prstDash val="solid"/>
                    </a:lnTlToBr>
                    <a:lnBlToTr w="12700" cmpd="sng">
                      <a:noFill/>
                      <a:prstDash val="solid"/>
                    </a:lnBlToTr>
                    <a:noFill/>
                  </a:tcPr>
                </a:tc>
                <a:tc>
                  <a:txBody>
                    <a:bodyPr/>
                    <a:lstStyle/>
                    <a:p>
                      <a:pPr algn="ctr"/>
                      <a:r>
                        <a:rPr lang="en-SG" dirty="0"/>
                        <a:t>1</a:t>
                      </a:r>
                    </a:p>
                  </a:txBody>
                  <a:tcPr>
                    <a:lnL w="12700" cap="flat" cmpd="sng">
                      <a:noFill/>
                      <a:prstDash val="solid"/>
                      <a:round/>
                      <a:headEnd type="none" w="sm" len="sm"/>
                      <a:tailEnd type="none" w="sm" len="sm"/>
                    </a:lnL>
                    <a:lnR w="12700" cap="flat" cmpd="sng">
                      <a:noFill/>
                      <a:prstDash val="solid"/>
                      <a:round/>
                      <a:headEnd type="none" w="sm" len="sm"/>
                      <a:tailEnd type="none" w="sm" len="sm"/>
                    </a:lnR>
                    <a:lnT w="12700" cap="flat" cmpd="sng">
                      <a:noFill/>
                      <a:prstDash val="solid"/>
                      <a:round/>
                      <a:headEnd type="none" w="sm" len="sm"/>
                      <a:tailEnd type="none" w="sm" len="sm"/>
                    </a:lnT>
                    <a:lnB w="12700" cap="flat" cmpd="sng">
                      <a:noFill/>
                      <a:prstDash val="solid"/>
                      <a:round/>
                      <a:headEnd type="none" w="sm" len="sm"/>
                      <a:tailEnd type="none" w="sm" len="sm"/>
                    </a:lnB>
                    <a:lnTlToBr w="12700" cmpd="sng">
                      <a:noFill/>
                      <a:prstDash val="solid"/>
                    </a:lnTlToBr>
                    <a:lnBlToTr w="12700" cmpd="sng">
                      <a:noFill/>
                      <a:prstDash val="solid"/>
                    </a:lnBlToTr>
                    <a:noFill/>
                  </a:tcPr>
                </a:tc>
                <a:tc>
                  <a:txBody>
                    <a:bodyPr/>
                    <a:lstStyle/>
                    <a:p>
                      <a:pPr algn="ctr"/>
                      <a:r>
                        <a:rPr lang="en-SG" dirty="0"/>
                        <a:t>0</a:t>
                      </a:r>
                    </a:p>
                  </a:txBody>
                  <a:tcPr>
                    <a:lnL w="12700" cap="flat" cmpd="sng">
                      <a:noFill/>
                      <a:prstDash val="solid"/>
                      <a:round/>
                      <a:headEnd type="none" w="sm" len="sm"/>
                      <a:tailEnd type="none" w="sm" len="sm"/>
                    </a:lnL>
                    <a:lnR w="12700" cap="flat" cmpd="sng">
                      <a:noFill/>
                      <a:prstDash val="solid"/>
                      <a:round/>
                      <a:headEnd type="none" w="sm" len="sm"/>
                      <a:tailEnd type="none" w="sm" len="sm"/>
                    </a:lnR>
                    <a:lnT w="12700" cap="flat" cmpd="sng">
                      <a:noFill/>
                      <a:prstDash val="solid"/>
                      <a:round/>
                      <a:headEnd type="none" w="sm" len="sm"/>
                      <a:tailEnd type="none" w="sm" len="sm"/>
                    </a:lnT>
                    <a:lnB w="12700" cap="flat" cmpd="sng">
                      <a:noFill/>
                      <a:prstDash val="solid"/>
                      <a:round/>
                      <a:headEnd type="none" w="sm" len="sm"/>
                      <a:tailEnd type="none" w="sm" len="sm"/>
                    </a:lnB>
                    <a:lnTlToBr w="12700" cmpd="sng">
                      <a:noFill/>
                      <a:prstDash val="solid"/>
                    </a:lnTlToBr>
                    <a:lnBlToTr w="12700" cmpd="sng">
                      <a:noFill/>
                      <a:prstDash val="solid"/>
                    </a:lnBlToTr>
                    <a:noFill/>
                  </a:tcPr>
                </a:tc>
                <a:tc>
                  <a:txBody>
                    <a:bodyPr/>
                    <a:lstStyle/>
                    <a:p>
                      <a:pPr algn="ctr"/>
                      <a:r>
                        <a:rPr lang="en-SG" dirty="0"/>
                        <a:t>1</a:t>
                      </a:r>
                    </a:p>
                  </a:txBody>
                  <a:tcPr>
                    <a:lnL w="12700" cap="flat" cmpd="sng">
                      <a:noFill/>
                      <a:prstDash val="solid"/>
                      <a:round/>
                      <a:headEnd type="none" w="sm" len="sm"/>
                      <a:tailEnd type="none" w="sm" len="sm"/>
                    </a:lnL>
                    <a:lnR w="12700" cap="flat" cmpd="sng">
                      <a:noFill/>
                      <a:prstDash val="solid"/>
                      <a:round/>
                      <a:headEnd type="none" w="sm" len="sm"/>
                      <a:tailEnd type="none" w="sm" len="sm"/>
                    </a:lnR>
                    <a:lnT w="12700" cap="flat" cmpd="sng">
                      <a:noFill/>
                      <a:prstDash val="solid"/>
                      <a:round/>
                      <a:headEnd type="none" w="sm" len="sm"/>
                      <a:tailEnd type="none" w="sm" len="sm"/>
                    </a:lnT>
                    <a:lnB w="12700" cap="flat" cmpd="sng">
                      <a:noFill/>
                      <a:prstDash val="solid"/>
                      <a:round/>
                      <a:headEnd type="none" w="sm" len="sm"/>
                      <a:tailEnd type="none" w="sm" len="sm"/>
                    </a:lnB>
                    <a:lnTlToBr w="12700" cmpd="sng">
                      <a:noFill/>
                      <a:prstDash val="solid"/>
                    </a:lnTlToBr>
                    <a:lnBlToTr w="12700" cmpd="sng">
                      <a:noFill/>
                      <a:prstDash val="solid"/>
                    </a:lnBlToTr>
                    <a:noFill/>
                  </a:tcPr>
                </a:tc>
                <a:tc>
                  <a:txBody>
                    <a:bodyPr/>
                    <a:lstStyle/>
                    <a:p>
                      <a:pPr algn="ctr"/>
                      <a:r>
                        <a:rPr lang="en-SG" dirty="0"/>
                        <a:t>1</a:t>
                      </a:r>
                    </a:p>
                  </a:txBody>
                  <a:tcPr>
                    <a:lnL w="12700" cap="flat" cmpd="sng">
                      <a:noFill/>
                      <a:prstDash val="solid"/>
                      <a:round/>
                      <a:headEnd type="none" w="sm" len="sm"/>
                      <a:tailEnd type="none" w="sm" len="sm"/>
                    </a:lnL>
                    <a:lnR w="12700" cap="flat" cmpd="sng">
                      <a:noFill/>
                      <a:prstDash val="solid"/>
                      <a:round/>
                      <a:headEnd type="none" w="sm" len="sm"/>
                      <a:tailEnd type="none" w="sm" len="sm"/>
                    </a:lnR>
                    <a:lnT w="12700" cap="flat" cmpd="sng">
                      <a:noFill/>
                      <a:prstDash val="solid"/>
                      <a:round/>
                      <a:headEnd type="none" w="sm" len="sm"/>
                      <a:tailEnd type="none" w="sm" len="sm"/>
                    </a:lnT>
                    <a:lnB w="12700" cap="flat" cmpd="sng">
                      <a:noFill/>
                      <a:prstDash val="solid"/>
                      <a:round/>
                      <a:headEnd type="none" w="sm" len="sm"/>
                      <a:tailEnd type="none" w="sm" len="sm"/>
                    </a:lnB>
                    <a:lnTlToBr w="12700" cmpd="sng">
                      <a:noFill/>
                      <a:prstDash val="solid"/>
                    </a:lnTlToBr>
                    <a:lnBlToTr w="12700" cmpd="sng">
                      <a:noFill/>
                      <a:prstDash val="solid"/>
                    </a:lnBlToTr>
                    <a:noFill/>
                  </a:tcPr>
                </a:tc>
                <a:extLst>
                  <a:ext uri="{0D108BD9-81ED-4DB2-BD59-A6C34878D82A}">
                    <a16:rowId xmlns:a16="http://schemas.microsoft.com/office/drawing/2014/main" val="4019935168"/>
                  </a:ext>
                </a:extLst>
              </a:tr>
              <a:tr h="278687">
                <a:tc>
                  <a:txBody>
                    <a:bodyPr/>
                    <a:lstStyle/>
                    <a:p>
                      <a:pPr algn="ctr"/>
                      <a:r>
                        <a:rPr lang="en-SG" dirty="0"/>
                        <a:t>0</a:t>
                      </a:r>
                    </a:p>
                  </a:txBody>
                  <a:tcPr>
                    <a:lnL w="12700" cap="flat" cmpd="sng">
                      <a:noFill/>
                      <a:prstDash val="solid"/>
                      <a:round/>
                      <a:headEnd type="none" w="sm" len="sm"/>
                      <a:tailEnd type="none" w="sm" len="sm"/>
                    </a:lnL>
                    <a:lnR w="12700" cap="flat" cmpd="sng">
                      <a:noFill/>
                      <a:prstDash val="solid"/>
                      <a:round/>
                      <a:headEnd type="none" w="sm" len="sm"/>
                      <a:tailEnd type="none" w="sm" len="sm"/>
                    </a:lnR>
                    <a:lnT w="12700" cap="flat" cmpd="sng">
                      <a:noFill/>
                      <a:prstDash val="solid"/>
                      <a:round/>
                      <a:headEnd type="none" w="sm" len="sm"/>
                      <a:tailEnd type="none" w="sm" len="sm"/>
                    </a:lnT>
                    <a:lnB w="12700" cap="flat" cmpd="sng">
                      <a:noFill/>
                      <a:prstDash val="solid"/>
                      <a:round/>
                      <a:headEnd type="none" w="sm" len="sm"/>
                      <a:tailEnd type="none" w="sm" len="sm"/>
                    </a:lnB>
                    <a:lnTlToBr w="12700" cmpd="sng">
                      <a:noFill/>
                      <a:prstDash val="solid"/>
                    </a:lnTlToBr>
                    <a:lnBlToTr w="12700" cmpd="sng">
                      <a:noFill/>
                      <a:prstDash val="solid"/>
                    </a:lnBlToTr>
                    <a:noFill/>
                  </a:tcPr>
                </a:tc>
                <a:tc>
                  <a:txBody>
                    <a:bodyPr/>
                    <a:lstStyle/>
                    <a:p>
                      <a:pPr algn="ctr"/>
                      <a:r>
                        <a:rPr lang="en-SG" dirty="0"/>
                        <a:t>0</a:t>
                      </a:r>
                    </a:p>
                  </a:txBody>
                  <a:tcPr>
                    <a:lnL w="12700" cap="flat" cmpd="sng">
                      <a:noFill/>
                      <a:prstDash val="solid"/>
                      <a:round/>
                      <a:headEnd type="none" w="sm" len="sm"/>
                      <a:tailEnd type="none" w="sm" len="sm"/>
                    </a:lnL>
                    <a:lnR w="12700" cap="flat" cmpd="sng">
                      <a:noFill/>
                      <a:prstDash val="solid"/>
                      <a:round/>
                      <a:headEnd type="none" w="sm" len="sm"/>
                      <a:tailEnd type="none" w="sm" len="sm"/>
                    </a:lnR>
                    <a:lnT w="12700" cap="flat" cmpd="sng">
                      <a:noFill/>
                      <a:prstDash val="solid"/>
                      <a:round/>
                      <a:headEnd type="none" w="sm" len="sm"/>
                      <a:tailEnd type="none" w="sm" len="sm"/>
                    </a:lnT>
                    <a:lnB w="12700" cap="flat" cmpd="sng">
                      <a:noFill/>
                      <a:prstDash val="solid"/>
                      <a:round/>
                      <a:headEnd type="none" w="sm" len="sm"/>
                      <a:tailEnd type="none" w="sm" len="sm"/>
                    </a:lnB>
                    <a:lnTlToBr w="12700" cmpd="sng">
                      <a:noFill/>
                      <a:prstDash val="solid"/>
                    </a:lnTlToBr>
                    <a:lnBlToTr w="12700" cmpd="sng">
                      <a:noFill/>
                      <a:prstDash val="solid"/>
                    </a:lnBlToTr>
                    <a:noFill/>
                  </a:tcPr>
                </a:tc>
                <a:tc>
                  <a:txBody>
                    <a:bodyPr/>
                    <a:lstStyle/>
                    <a:p>
                      <a:pPr algn="ctr"/>
                      <a:r>
                        <a:rPr lang="en-SG" dirty="0"/>
                        <a:t>1</a:t>
                      </a:r>
                    </a:p>
                  </a:txBody>
                  <a:tcPr>
                    <a:lnL w="12700" cap="flat" cmpd="sng">
                      <a:noFill/>
                      <a:prstDash val="solid"/>
                      <a:round/>
                      <a:headEnd type="none" w="sm" len="sm"/>
                      <a:tailEnd type="none" w="sm" len="sm"/>
                    </a:lnL>
                    <a:lnR w="12700" cap="flat" cmpd="sng">
                      <a:noFill/>
                      <a:prstDash val="solid"/>
                      <a:round/>
                      <a:headEnd type="none" w="sm" len="sm"/>
                      <a:tailEnd type="none" w="sm" len="sm"/>
                    </a:lnR>
                    <a:lnT w="12700" cap="flat" cmpd="sng">
                      <a:noFill/>
                      <a:prstDash val="solid"/>
                      <a:round/>
                      <a:headEnd type="none" w="sm" len="sm"/>
                      <a:tailEnd type="none" w="sm" len="sm"/>
                    </a:lnT>
                    <a:lnB w="12700" cap="flat" cmpd="sng">
                      <a:noFill/>
                      <a:prstDash val="solid"/>
                      <a:round/>
                      <a:headEnd type="none" w="sm" len="sm"/>
                      <a:tailEnd type="none" w="sm" len="sm"/>
                    </a:lnB>
                    <a:lnTlToBr w="12700" cmpd="sng">
                      <a:noFill/>
                      <a:prstDash val="solid"/>
                    </a:lnTlToBr>
                    <a:lnBlToTr w="12700" cmpd="sng">
                      <a:noFill/>
                      <a:prstDash val="solid"/>
                    </a:lnBlToTr>
                    <a:noFill/>
                  </a:tcPr>
                </a:tc>
                <a:tc>
                  <a:txBody>
                    <a:bodyPr/>
                    <a:lstStyle/>
                    <a:p>
                      <a:pPr algn="ctr"/>
                      <a:r>
                        <a:rPr lang="en-SG" dirty="0"/>
                        <a:t>0</a:t>
                      </a:r>
                    </a:p>
                  </a:txBody>
                  <a:tcPr>
                    <a:lnL w="12700" cap="flat" cmpd="sng">
                      <a:noFill/>
                      <a:prstDash val="solid"/>
                      <a:round/>
                      <a:headEnd type="none" w="sm" len="sm"/>
                      <a:tailEnd type="none" w="sm" len="sm"/>
                    </a:lnL>
                    <a:lnR w="12700" cap="flat" cmpd="sng">
                      <a:noFill/>
                      <a:prstDash val="solid"/>
                      <a:round/>
                      <a:headEnd type="none" w="sm" len="sm"/>
                      <a:tailEnd type="none" w="sm" len="sm"/>
                    </a:lnR>
                    <a:lnT w="12700" cap="flat" cmpd="sng">
                      <a:noFill/>
                      <a:prstDash val="solid"/>
                      <a:round/>
                      <a:headEnd type="none" w="sm" len="sm"/>
                      <a:tailEnd type="none" w="sm" len="sm"/>
                    </a:lnT>
                    <a:lnB w="12700" cap="flat" cmpd="sng">
                      <a:noFill/>
                      <a:prstDash val="solid"/>
                      <a:round/>
                      <a:headEnd type="none" w="sm" len="sm"/>
                      <a:tailEnd type="none" w="sm" len="sm"/>
                    </a:lnB>
                    <a:lnTlToBr w="12700" cmpd="sng">
                      <a:noFill/>
                      <a:prstDash val="solid"/>
                    </a:lnTlToBr>
                    <a:lnBlToTr w="12700" cmpd="sng">
                      <a:noFill/>
                      <a:prstDash val="solid"/>
                    </a:lnBlToTr>
                    <a:noFill/>
                  </a:tcPr>
                </a:tc>
                <a:tc>
                  <a:txBody>
                    <a:bodyPr/>
                    <a:lstStyle/>
                    <a:p>
                      <a:pPr algn="ctr"/>
                      <a:r>
                        <a:rPr lang="en-SG" dirty="0"/>
                        <a:t>0</a:t>
                      </a:r>
                    </a:p>
                  </a:txBody>
                  <a:tcPr>
                    <a:lnL w="12700" cap="flat" cmpd="sng">
                      <a:noFill/>
                      <a:prstDash val="solid"/>
                      <a:round/>
                      <a:headEnd type="none" w="sm" len="sm"/>
                      <a:tailEnd type="none" w="sm" len="sm"/>
                    </a:lnL>
                    <a:lnR w="12700" cap="flat" cmpd="sng">
                      <a:noFill/>
                      <a:prstDash val="solid"/>
                      <a:round/>
                      <a:headEnd type="none" w="sm" len="sm"/>
                      <a:tailEnd type="none" w="sm" len="sm"/>
                    </a:lnR>
                    <a:lnT w="12700" cap="flat" cmpd="sng">
                      <a:noFill/>
                      <a:prstDash val="solid"/>
                      <a:round/>
                      <a:headEnd type="none" w="sm" len="sm"/>
                      <a:tailEnd type="none" w="sm" len="sm"/>
                    </a:lnT>
                    <a:lnB w="12700" cap="flat" cmpd="sng">
                      <a:noFill/>
                      <a:prstDash val="solid"/>
                      <a:round/>
                      <a:headEnd type="none" w="sm" len="sm"/>
                      <a:tailEnd type="none" w="sm" len="sm"/>
                    </a:lnB>
                    <a:lnTlToBr w="12700" cmpd="sng">
                      <a:noFill/>
                      <a:prstDash val="solid"/>
                    </a:lnTlToBr>
                    <a:lnBlToTr w="12700" cmpd="sng">
                      <a:noFill/>
                      <a:prstDash val="solid"/>
                    </a:lnBlToTr>
                    <a:noFill/>
                  </a:tcPr>
                </a:tc>
                <a:extLst>
                  <a:ext uri="{0D108BD9-81ED-4DB2-BD59-A6C34878D82A}">
                    <a16:rowId xmlns:a16="http://schemas.microsoft.com/office/drawing/2014/main" val="2155548403"/>
                  </a:ext>
                </a:extLst>
              </a:tr>
              <a:tr h="278687">
                <a:tc>
                  <a:txBody>
                    <a:bodyPr/>
                    <a:lstStyle/>
                    <a:p>
                      <a:pPr algn="ctr"/>
                      <a:r>
                        <a:rPr lang="en-SG" dirty="0"/>
                        <a:t>0</a:t>
                      </a:r>
                    </a:p>
                  </a:txBody>
                  <a:tcPr>
                    <a:lnL w="12700" cap="flat" cmpd="sng">
                      <a:noFill/>
                      <a:prstDash val="solid"/>
                      <a:round/>
                      <a:headEnd type="none" w="sm" len="sm"/>
                      <a:tailEnd type="none" w="sm" len="sm"/>
                    </a:lnL>
                    <a:lnR w="12700" cap="flat" cmpd="sng">
                      <a:noFill/>
                      <a:prstDash val="solid"/>
                      <a:round/>
                      <a:headEnd type="none" w="sm" len="sm"/>
                      <a:tailEnd type="none" w="sm" len="sm"/>
                    </a:lnR>
                    <a:lnT w="12700" cap="flat" cmpd="sng">
                      <a:noFill/>
                      <a:prstDash val="solid"/>
                      <a:round/>
                      <a:headEnd type="none" w="sm" len="sm"/>
                      <a:tailEnd type="none" w="sm" len="sm"/>
                    </a:lnT>
                    <a:lnB w="12700" cap="flat" cmpd="sng">
                      <a:noFill/>
                      <a:prstDash val="solid"/>
                      <a:round/>
                      <a:headEnd type="none" w="sm" len="sm"/>
                      <a:tailEnd type="none" w="sm" len="sm"/>
                    </a:lnB>
                    <a:lnTlToBr w="12700" cmpd="sng">
                      <a:noFill/>
                      <a:prstDash val="solid"/>
                    </a:lnTlToBr>
                    <a:lnBlToTr w="12700" cmpd="sng">
                      <a:noFill/>
                      <a:prstDash val="solid"/>
                    </a:lnBlToTr>
                    <a:noFill/>
                  </a:tcPr>
                </a:tc>
                <a:tc>
                  <a:txBody>
                    <a:bodyPr/>
                    <a:lstStyle/>
                    <a:p>
                      <a:pPr algn="ctr"/>
                      <a:r>
                        <a:rPr lang="en-SG" dirty="0"/>
                        <a:t>0</a:t>
                      </a:r>
                    </a:p>
                  </a:txBody>
                  <a:tcPr>
                    <a:lnL w="12700" cap="flat" cmpd="sng">
                      <a:noFill/>
                      <a:prstDash val="solid"/>
                      <a:round/>
                      <a:headEnd type="none" w="sm" len="sm"/>
                      <a:tailEnd type="none" w="sm" len="sm"/>
                    </a:lnL>
                    <a:lnR w="12700" cap="flat" cmpd="sng">
                      <a:noFill/>
                      <a:prstDash val="solid"/>
                      <a:round/>
                      <a:headEnd type="none" w="sm" len="sm"/>
                      <a:tailEnd type="none" w="sm" len="sm"/>
                    </a:lnR>
                    <a:lnT w="12700" cap="flat" cmpd="sng">
                      <a:noFill/>
                      <a:prstDash val="solid"/>
                      <a:round/>
                      <a:headEnd type="none" w="sm" len="sm"/>
                      <a:tailEnd type="none" w="sm" len="sm"/>
                    </a:lnT>
                    <a:lnB w="12700" cap="flat" cmpd="sng">
                      <a:noFill/>
                      <a:prstDash val="solid"/>
                      <a:round/>
                      <a:headEnd type="none" w="sm" len="sm"/>
                      <a:tailEnd type="none" w="sm" len="sm"/>
                    </a:lnB>
                    <a:lnTlToBr w="12700" cmpd="sng">
                      <a:noFill/>
                      <a:prstDash val="solid"/>
                    </a:lnTlToBr>
                    <a:lnBlToTr w="12700" cmpd="sng">
                      <a:noFill/>
                      <a:prstDash val="solid"/>
                    </a:lnBlToTr>
                    <a:noFill/>
                  </a:tcPr>
                </a:tc>
                <a:tc>
                  <a:txBody>
                    <a:bodyPr/>
                    <a:lstStyle/>
                    <a:p>
                      <a:pPr algn="ctr"/>
                      <a:r>
                        <a:rPr lang="en-SG" dirty="0"/>
                        <a:t>1</a:t>
                      </a:r>
                    </a:p>
                  </a:txBody>
                  <a:tcPr>
                    <a:lnL w="12700" cap="flat" cmpd="sng">
                      <a:noFill/>
                      <a:prstDash val="solid"/>
                      <a:round/>
                      <a:headEnd type="none" w="sm" len="sm"/>
                      <a:tailEnd type="none" w="sm" len="sm"/>
                    </a:lnL>
                    <a:lnR w="12700" cap="flat" cmpd="sng">
                      <a:noFill/>
                      <a:prstDash val="solid"/>
                      <a:round/>
                      <a:headEnd type="none" w="sm" len="sm"/>
                      <a:tailEnd type="none" w="sm" len="sm"/>
                    </a:lnR>
                    <a:lnT w="12700" cap="flat" cmpd="sng">
                      <a:noFill/>
                      <a:prstDash val="solid"/>
                      <a:round/>
                      <a:headEnd type="none" w="sm" len="sm"/>
                      <a:tailEnd type="none" w="sm" len="sm"/>
                    </a:lnT>
                    <a:lnB w="12700" cap="flat" cmpd="sng">
                      <a:noFill/>
                      <a:prstDash val="solid"/>
                      <a:round/>
                      <a:headEnd type="none" w="sm" len="sm"/>
                      <a:tailEnd type="none" w="sm" len="sm"/>
                    </a:lnB>
                    <a:lnTlToBr w="12700" cmpd="sng">
                      <a:noFill/>
                      <a:prstDash val="solid"/>
                    </a:lnTlToBr>
                    <a:lnBlToTr w="12700" cmpd="sng">
                      <a:noFill/>
                      <a:prstDash val="solid"/>
                    </a:lnBlToTr>
                    <a:noFill/>
                  </a:tcPr>
                </a:tc>
                <a:tc>
                  <a:txBody>
                    <a:bodyPr/>
                    <a:lstStyle/>
                    <a:p>
                      <a:pPr algn="ctr"/>
                      <a:r>
                        <a:rPr lang="en-SG" dirty="0"/>
                        <a:t>0</a:t>
                      </a:r>
                    </a:p>
                  </a:txBody>
                  <a:tcPr>
                    <a:lnL w="12700" cap="flat" cmpd="sng">
                      <a:noFill/>
                      <a:prstDash val="solid"/>
                      <a:round/>
                      <a:headEnd type="none" w="sm" len="sm"/>
                      <a:tailEnd type="none" w="sm" len="sm"/>
                    </a:lnL>
                    <a:lnR w="12700" cap="flat" cmpd="sng">
                      <a:noFill/>
                      <a:prstDash val="solid"/>
                      <a:round/>
                      <a:headEnd type="none" w="sm" len="sm"/>
                      <a:tailEnd type="none" w="sm" len="sm"/>
                    </a:lnR>
                    <a:lnT w="12700" cap="flat" cmpd="sng">
                      <a:noFill/>
                      <a:prstDash val="solid"/>
                      <a:round/>
                      <a:headEnd type="none" w="sm" len="sm"/>
                      <a:tailEnd type="none" w="sm" len="sm"/>
                    </a:lnT>
                    <a:lnB w="12700" cap="flat" cmpd="sng">
                      <a:noFill/>
                      <a:prstDash val="solid"/>
                      <a:round/>
                      <a:headEnd type="none" w="sm" len="sm"/>
                      <a:tailEnd type="none" w="sm" len="sm"/>
                    </a:lnB>
                    <a:lnTlToBr w="12700" cmpd="sng">
                      <a:noFill/>
                      <a:prstDash val="solid"/>
                    </a:lnTlToBr>
                    <a:lnBlToTr w="12700" cmpd="sng">
                      <a:noFill/>
                      <a:prstDash val="solid"/>
                    </a:lnBlToTr>
                    <a:noFill/>
                  </a:tcPr>
                </a:tc>
                <a:tc>
                  <a:txBody>
                    <a:bodyPr/>
                    <a:lstStyle/>
                    <a:p>
                      <a:pPr algn="ctr"/>
                      <a:r>
                        <a:rPr lang="en-SG" dirty="0"/>
                        <a:t>0</a:t>
                      </a:r>
                    </a:p>
                  </a:txBody>
                  <a:tcPr>
                    <a:lnL w="12700" cap="flat" cmpd="sng">
                      <a:noFill/>
                      <a:prstDash val="solid"/>
                      <a:round/>
                      <a:headEnd type="none" w="sm" len="sm"/>
                      <a:tailEnd type="none" w="sm" len="sm"/>
                    </a:lnL>
                    <a:lnR w="12700" cap="flat" cmpd="sng">
                      <a:noFill/>
                      <a:prstDash val="solid"/>
                      <a:round/>
                      <a:headEnd type="none" w="sm" len="sm"/>
                      <a:tailEnd type="none" w="sm" len="sm"/>
                    </a:lnR>
                    <a:lnT w="12700" cap="flat" cmpd="sng">
                      <a:noFill/>
                      <a:prstDash val="solid"/>
                      <a:round/>
                      <a:headEnd type="none" w="sm" len="sm"/>
                      <a:tailEnd type="none" w="sm" len="sm"/>
                    </a:lnT>
                    <a:lnB w="12700" cap="flat" cmpd="sng">
                      <a:noFill/>
                      <a:prstDash val="solid"/>
                      <a:round/>
                      <a:headEnd type="none" w="sm" len="sm"/>
                      <a:tailEnd type="none" w="sm" len="sm"/>
                    </a:lnB>
                    <a:lnTlToBr w="12700" cmpd="sng">
                      <a:noFill/>
                      <a:prstDash val="solid"/>
                    </a:lnTlToBr>
                    <a:lnBlToTr w="12700" cmpd="sng">
                      <a:noFill/>
                      <a:prstDash val="solid"/>
                    </a:lnBlToTr>
                    <a:noFill/>
                  </a:tcPr>
                </a:tc>
                <a:extLst>
                  <a:ext uri="{0D108BD9-81ED-4DB2-BD59-A6C34878D82A}">
                    <a16:rowId xmlns:a16="http://schemas.microsoft.com/office/drawing/2014/main" val="3645518492"/>
                  </a:ext>
                </a:extLst>
              </a:tr>
            </a:tbl>
          </a:graphicData>
        </a:graphic>
      </p:graphicFrame>
      <p:sp>
        <p:nvSpPr>
          <p:cNvPr id="4" name="Left Bracket 3">
            <a:extLst>
              <a:ext uri="{FF2B5EF4-FFF2-40B4-BE49-F238E27FC236}">
                <a16:creationId xmlns:a16="http://schemas.microsoft.com/office/drawing/2014/main" id="{6D9E9F4C-2E88-443F-A5FE-7EA99DA85C0C}"/>
              </a:ext>
            </a:extLst>
          </p:cNvPr>
          <p:cNvSpPr/>
          <p:nvPr/>
        </p:nvSpPr>
        <p:spPr>
          <a:xfrm>
            <a:off x="904602" y="2873554"/>
            <a:ext cx="149679" cy="1563323"/>
          </a:xfrm>
          <a:prstGeom prst="leftBracket">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SG"/>
          </a:p>
        </p:txBody>
      </p:sp>
      <p:sp>
        <p:nvSpPr>
          <p:cNvPr id="16" name="Left Bracket 15">
            <a:extLst>
              <a:ext uri="{FF2B5EF4-FFF2-40B4-BE49-F238E27FC236}">
                <a16:creationId xmlns:a16="http://schemas.microsoft.com/office/drawing/2014/main" id="{2BA603FA-E136-4DCA-AC8F-7A8F647FECE2}"/>
              </a:ext>
            </a:extLst>
          </p:cNvPr>
          <p:cNvSpPr/>
          <p:nvPr/>
        </p:nvSpPr>
        <p:spPr>
          <a:xfrm flipH="1">
            <a:off x="2464529" y="2873554"/>
            <a:ext cx="149679" cy="1563323"/>
          </a:xfrm>
          <a:prstGeom prst="leftBracket">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SG"/>
          </a:p>
        </p:txBody>
      </p:sp>
      <p:graphicFrame>
        <p:nvGraphicFramePr>
          <p:cNvPr id="17" name="Table 39">
            <a:extLst>
              <a:ext uri="{FF2B5EF4-FFF2-40B4-BE49-F238E27FC236}">
                <a16:creationId xmlns:a16="http://schemas.microsoft.com/office/drawing/2014/main" id="{AF76F991-9DE3-4BA8-A6F1-C86F31ADEA38}"/>
              </a:ext>
            </a:extLst>
          </p:cNvPr>
          <p:cNvGraphicFramePr>
            <a:graphicFrameLocks noGrp="1"/>
          </p:cNvGraphicFramePr>
          <p:nvPr>
            <p:extLst>
              <p:ext uri="{D42A27DB-BD31-4B8C-83A1-F6EECF244321}">
                <p14:modId xmlns:p14="http://schemas.microsoft.com/office/powerpoint/2010/main" val="307821230"/>
              </p:ext>
            </p:extLst>
          </p:nvPr>
        </p:nvGraphicFramePr>
        <p:xfrm>
          <a:off x="6354861" y="2873554"/>
          <a:ext cx="325701" cy="1524000"/>
        </p:xfrm>
        <a:graphic>
          <a:graphicData uri="http://schemas.openxmlformats.org/drawingml/2006/table">
            <a:tbl>
              <a:tblPr firstRow="1" bandRow="1">
                <a:tableStyleId>{41BB2FF9-0E16-4628-8FA2-44D74F0A08B3}</a:tableStyleId>
              </a:tblPr>
              <a:tblGrid>
                <a:gridCol w="325701">
                  <a:extLst>
                    <a:ext uri="{9D8B030D-6E8A-4147-A177-3AD203B41FA5}">
                      <a16:colId xmlns:a16="http://schemas.microsoft.com/office/drawing/2014/main" val="4096789487"/>
                    </a:ext>
                  </a:extLst>
                </a:gridCol>
              </a:tblGrid>
              <a:tr h="278687">
                <a:tc>
                  <a:txBody>
                    <a:bodyPr/>
                    <a:lstStyle/>
                    <a:p>
                      <a:pPr algn="ctr"/>
                      <a:r>
                        <a:rPr lang="en-SG" b="0" dirty="0"/>
                        <a:t>2</a:t>
                      </a:r>
                    </a:p>
                  </a:txBody>
                  <a:tcPr>
                    <a:lnL w="12700" cap="flat" cmpd="sng">
                      <a:noFill/>
                      <a:prstDash val="solid"/>
                      <a:round/>
                      <a:headEnd type="none" w="sm" len="sm"/>
                      <a:tailEnd type="none" w="sm" len="sm"/>
                    </a:lnL>
                    <a:lnR w="12700" cap="flat" cmpd="sng">
                      <a:noFill/>
                      <a:prstDash val="solid"/>
                      <a:round/>
                      <a:headEnd type="none" w="sm" len="sm"/>
                      <a:tailEnd type="none" w="sm" len="sm"/>
                    </a:lnR>
                    <a:lnT w="12700" cap="flat" cmpd="sng">
                      <a:noFill/>
                      <a:prstDash val="solid"/>
                      <a:round/>
                      <a:headEnd type="none" w="sm" len="sm"/>
                      <a:tailEnd type="none" w="sm" len="sm"/>
                    </a:lnT>
                    <a:lnB w="12700" cap="flat" cmpd="sng">
                      <a:noFill/>
                      <a:prstDash val="solid"/>
                      <a:round/>
                      <a:headEnd type="none" w="sm" len="sm"/>
                      <a:tailEnd type="none" w="sm" len="sm"/>
                    </a:lnB>
                    <a:lnTlToBr w="12700" cmpd="sng">
                      <a:noFill/>
                      <a:prstDash val="solid"/>
                    </a:lnTlToBr>
                    <a:lnBlToTr w="12700" cmpd="sng">
                      <a:noFill/>
                      <a:prstDash val="solid"/>
                    </a:lnBlToTr>
                    <a:noFill/>
                  </a:tcPr>
                </a:tc>
                <a:extLst>
                  <a:ext uri="{0D108BD9-81ED-4DB2-BD59-A6C34878D82A}">
                    <a16:rowId xmlns:a16="http://schemas.microsoft.com/office/drawing/2014/main" val="1978366612"/>
                  </a:ext>
                </a:extLst>
              </a:tr>
              <a:tr h="278687">
                <a:tc>
                  <a:txBody>
                    <a:bodyPr/>
                    <a:lstStyle/>
                    <a:p>
                      <a:pPr algn="ctr"/>
                      <a:endParaRPr lang="en-SG" dirty="0"/>
                    </a:p>
                  </a:txBody>
                  <a:tcPr>
                    <a:lnL w="12700" cap="flat" cmpd="sng">
                      <a:noFill/>
                      <a:prstDash val="solid"/>
                      <a:round/>
                      <a:headEnd type="none" w="sm" len="sm"/>
                      <a:tailEnd type="none" w="sm" len="sm"/>
                    </a:lnL>
                    <a:lnR w="12700" cap="flat" cmpd="sng">
                      <a:noFill/>
                      <a:prstDash val="solid"/>
                      <a:round/>
                      <a:headEnd type="none" w="sm" len="sm"/>
                      <a:tailEnd type="none" w="sm" len="sm"/>
                    </a:lnR>
                    <a:lnT w="12700" cap="flat" cmpd="sng">
                      <a:noFill/>
                      <a:prstDash val="solid"/>
                      <a:round/>
                      <a:headEnd type="none" w="sm" len="sm"/>
                      <a:tailEnd type="none" w="sm" len="sm"/>
                    </a:lnT>
                    <a:lnB w="12700" cap="flat" cmpd="sng">
                      <a:noFill/>
                      <a:prstDash val="solid"/>
                      <a:round/>
                      <a:headEnd type="none" w="sm" len="sm"/>
                      <a:tailEnd type="none" w="sm" len="sm"/>
                    </a:lnB>
                    <a:lnTlToBr w="12700" cmpd="sng">
                      <a:noFill/>
                      <a:prstDash val="solid"/>
                    </a:lnTlToBr>
                    <a:lnBlToTr w="12700" cmpd="sng">
                      <a:noFill/>
                      <a:prstDash val="solid"/>
                    </a:lnBlToTr>
                    <a:noFill/>
                  </a:tcPr>
                </a:tc>
                <a:extLst>
                  <a:ext uri="{0D108BD9-81ED-4DB2-BD59-A6C34878D82A}">
                    <a16:rowId xmlns:a16="http://schemas.microsoft.com/office/drawing/2014/main" val="3393085907"/>
                  </a:ext>
                </a:extLst>
              </a:tr>
              <a:tr h="278687">
                <a:tc>
                  <a:txBody>
                    <a:bodyPr/>
                    <a:lstStyle/>
                    <a:p>
                      <a:pPr algn="ctr"/>
                      <a:endParaRPr lang="en-SG" dirty="0"/>
                    </a:p>
                  </a:txBody>
                  <a:tcPr>
                    <a:lnL w="12700" cap="flat" cmpd="sng">
                      <a:noFill/>
                      <a:prstDash val="solid"/>
                      <a:round/>
                      <a:headEnd type="none" w="sm" len="sm"/>
                      <a:tailEnd type="none" w="sm" len="sm"/>
                    </a:lnL>
                    <a:lnR w="12700" cap="flat" cmpd="sng">
                      <a:noFill/>
                      <a:prstDash val="solid"/>
                      <a:round/>
                      <a:headEnd type="none" w="sm" len="sm"/>
                      <a:tailEnd type="none" w="sm" len="sm"/>
                    </a:lnR>
                    <a:lnT w="12700" cap="flat" cmpd="sng">
                      <a:noFill/>
                      <a:prstDash val="solid"/>
                      <a:round/>
                      <a:headEnd type="none" w="sm" len="sm"/>
                      <a:tailEnd type="none" w="sm" len="sm"/>
                    </a:lnT>
                    <a:lnB w="12700" cap="flat" cmpd="sng">
                      <a:noFill/>
                      <a:prstDash val="solid"/>
                      <a:round/>
                      <a:headEnd type="none" w="sm" len="sm"/>
                      <a:tailEnd type="none" w="sm" len="sm"/>
                    </a:lnB>
                    <a:lnTlToBr w="12700" cmpd="sng">
                      <a:noFill/>
                      <a:prstDash val="solid"/>
                    </a:lnTlToBr>
                    <a:lnBlToTr w="12700" cmpd="sng">
                      <a:noFill/>
                      <a:prstDash val="solid"/>
                    </a:lnBlToTr>
                    <a:noFill/>
                  </a:tcPr>
                </a:tc>
                <a:extLst>
                  <a:ext uri="{0D108BD9-81ED-4DB2-BD59-A6C34878D82A}">
                    <a16:rowId xmlns:a16="http://schemas.microsoft.com/office/drawing/2014/main" val="4019935168"/>
                  </a:ext>
                </a:extLst>
              </a:tr>
              <a:tr h="278687">
                <a:tc>
                  <a:txBody>
                    <a:bodyPr/>
                    <a:lstStyle/>
                    <a:p>
                      <a:pPr algn="ctr"/>
                      <a:endParaRPr lang="en-SG" dirty="0"/>
                    </a:p>
                  </a:txBody>
                  <a:tcPr>
                    <a:lnL w="12700" cap="flat" cmpd="sng">
                      <a:noFill/>
                      <a:prstDash val="solid"/>
                      <a:round/>
                      <a:headEnd type="none" w="sm" len="sm"/>
                      <a:tailEnd type="none" w="sm" len="sm"/>
                    </a:lnL>
                    <a:lnR w="12700" cap="flat" cmpd="sng">
                      <a:noFill/>
                      <a:prstDash val="solid"/>
                      <a:round/>
                      <a:headEnd type="none" w="sm" len="sm"/>
                      <a:tailEnd type="none" w="sm" len="sm"/>
                    </a:lnR>
                    <a:lnT w="12700" cap="flat" cmpd="sng">
                      <a:noFill/>
                      <a:prstDash val="solid"/>
                      <a:round/>
                      <a:headEnd type="none" w="sm" len="sm"/>
                      <a:tailEnd type="none" w="sm" len="sm"/>
                    </a:lnT>
                    <a:lnB w="12700" cap="flat" cmpd="sng">
                      <a:noFill/>
                      <a:prstDash val="solid"/>
                      <a:round/>
                      <a:headEnd type="none" w="sm" len="sm"/>
                      <a:tailEnd type="none" w="sm" len="sm"/>
                    </a:lnB>
                    <a:lnTlToBr w="12700" cmpd="sng">
                      <a:noFill/>
                      <a:prstDash val="solid"/>
                    </a:lnTlToBr>
                    <a:lnBlToTr w="12700" cmpd="sng">
                      <a:noFill/>
                      <a:prstDash val="solid"/>
                    </a:lnBlToTr>
                    <a:noFill/>
                  </a:tcPr>
                </a:tc>
                <a:extLst>
                  <a:ext uri="{0D108BD9-81ED-4DB2-BD59-A6C34878D82A}">
                    <a16:rowId xmlns:a16="http://schemas.microsoft.com/office/drawing/2014/main" val="2155548403"/>
                  </a:ext>
                </a:extLst>
              </a:tr>
              <a:tr h="278687">
                <a:tc>
                  <a:txBody>
                    <a:bodyPr/>
                    <a:lstStyle/>
                    <a:p>
                      <a:pPr algn="ctr"/>
                      <a:endParaRPr lang="en-SG" dirty="0"/>
                    </a:p>
                  </a:txBody>
                  <a:tcPr>
                    <a:lnL w="12700" cap="flat" cmpd="sng">
                      <a:noFill/>
                      <a:prstDash val="solid"/>
                      <a:round/>
                      <a:headEnd type="none" w="sm" len="sm"/>
                      <a:tailEnd type="none" w="sm" len="sm"/>
                    </a:lnL>
                    <a:lnR w="12700" cap="flat" cmpd="sng">
                      <a:noFill/>
                      <a:prstDash val="solid"/>
                      <a:round/>
                      <a:headEnd type="none" w="sm" len="sm"/>
                      <a:tailEnd type="none" w="sm" len="sm"/>
                    </a:lnR>
                    <a:lnT w="12700" cap="flat" cmpd="sng">
                      <a:noFill/>
                      <a:prstDash val="solid"/>
                      <a:round/>
                      <a:headEnd type="none" w="sm" len="sm"/>
                      <a:tailEnd type="none" w="sm" len="sm"/>
                    </a:lnT>
                    <a:lnB w="12700" cap="flat" cmpd="sng">
                      <a:noFill/>
                      <a:prstDash val="solid"/>
                      <a:round/>
                      <a:headEnd type="none" w="sm" len="sm"/>
                      <a:tailEnd type="none" w="sm" len="sm"/>
                    </a:lnB>
                    <a:lnTlToBr w="12700" cmpd="sng">
                      <a:noFill/>
                      <a:prstDash val="solid"/>
                    </a:lnTlToBr>
                    <a:lnBlToTr w="12700" cmpd="sng">
                      <a:noFill/>
                      <a:prstDash val="solid"/>
                    </a:lnBlToTr>
                    <a:noFill/>
                  </a:tcPr>
                </a:tc>
                <a:extLst>
                  <a:ext uri="{0D108BD9-81ED-4DB2-BD59-A6C34878D82A}">
                    <a16:rowId xmlns:a16="http://schemas.microsoft.com/office/drawing/2014/main" val="3645518492"/>
                  </a:ext>
                </a:extLst>
              </a:tr>
            </a:tbl>
          </a:graphicData>
        </a:graphic>
      </p:graphicFrame>
      <p:sp>
        <p:nvSpPr>
          <p:cNvPr id="18" name="Left Bracket 17">
            <a:extLst>
              <a:ext uri="{FF2B5EF4-FFF2-40B4-BE49-F238E27FC236}">
                <a16:creationId xmlns:a16="http://schemas.microsoft.com/office/drawing/2014/main" id="{9EE79DBE-CDB4-48E3-9724-D4DAB18B3C74}"/>
              </a:ext>
            </a:extLst>
          </p:cNvPr>
          <p:cNvSpPr/>
          <p:nvPr/>
        </p:nvSpPr>
        <p:spPr>
          <a:xfrm>
            <a:off x="2716983" y="2873554"/>
            <a:ext cx="149679" cy="1563323"/>
          </a:xfrm>
          <a:prstGeom prst="leftBracket">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SG"/>
          </a:p>
        </p:txBody>
      </p:sp>
      <p:sp>
        <p:nvSpPr>
          <p:cNvPr id="20" name="Left Bracket 19">
            <a:extLst>
              <a:ext uri="{FF2B5EF4-FFF2-40B4-BE49-F238E27FC236}">
                <a16:creationId xmlns:a16="http://schemas.microsoft.com/office/drawing/2014/main" id="{168ED0B1-A7DE-44F8-B4C9-DD116F427340}"/>
              </a:ext>
            </a:extLst>
          </p:cNvPr>
          <p:cNvSpPr/>
          <p:nvPr/>
        </p:nvSpPr>
        <p:spPr>
          <a:xfrm flipH="1">
            <a:off x="3044499" y="2873554"/>
            <a:ext cx="149679" cy="1563323"/>
          </a:xfrm>
          <a:prstGeom prst="leftBracket">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SG"/>
          </a:p>
        </p:txBody>
      </p:sp>
      <p:sp>
        <p:nvSpPr>
          <p:cNvPr id="33" name="Left Bracket 32">
            <a:extLst>
              <a:ext uri="{FF2B5EF4-FFF2-40B4-BE49-F238E27FC236}">
                <a16:creationId xmlns:a16="http://schemas.microsoft.com/office/drawing/2014/main" id="{A8285188-C35B-48D6-B614-E8A6253A675E}"/>
              </a:ext>
            </a:extLst>
          </p:cNvPr>
          <p:cNvSpPr/>
          <p:nvPr/>
        </p:nvSpPr>
        <p:spPr>
          <a:xfrm>
            <a:off x="3548470" y="2873554"/>
            <a:ext cx="149679" cy="1563323"/>
          </a:xfrm>
          <a:prstGeom prst="leftBracket">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SG"/>
          </a:p>
        </p:txBody>
      </p:sp>
      <p:sp>
        <p:nvSpPr>
          <p:cNvPr id="34" name="Left Bracket 33">
            <a:extLst>
              <a:ext uri="{FF2B5EF4-FFF2-40B4-BE49-F238E27FC236}">
                <a16:creationId xmlns:a16="http://schemas.microsoft.com/office/drawing/2014/main" id="{5E6BC5E0-BC0B-419D-AA48-BA660001ED76}"/>
              </a:ext>
            </a:extLst>
          </p:cNvPr>
          <p:cNvSpPr/>
          <p:nvPr/>
        </p:nvSpPr>
        <p:spPr>
          <a:xfrm flipH="1">
            <a:off x="5825947" y="2873554"/>
            <a:ext cx="149679" cy="1563323"/>
          </a:xfrm>
          <a:prstGeom prst="leftBracket">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SG"/>
          </a:p>
        </p:txBody>
      </p:sp>
      <p:sp>
        <p:nvSpPr>
          <p:cNvPr id="35" name="Left Bracket 34">
            <a:extLst>
              <a:ext uri="{FF2B5EF4-FFF2-40B4-BE49-F238E27FC236}">
                <a16:creationId xmlns:a16="http://schemas.microsoft.com/office/drawing/2014/main" id="{7C6EB71E-AA60-4743-93E7-B4A042791DDC}"/>
              </a:ext>
            </a:extLst>
          </p:cNvPr>
          <p:cNvSpPr/>
          <p:nvPr/>
        </p:nvSpPr>
        <p:spPr>
          <a:xfrm>
            <a:off x="6280022" y="2873554"/>
            <a:ext cx="149679" cy="1563323"/>
          </a:xfrm>
          <a:prstGeom prst="leftBracket">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SG"/>
          </a:p>
        </p:txBody>
      </p:sp>
      <p:sp>
        <p:nvSpPr>
          <p:cNvPr id="37" name="Left Bracket 36">
            <a:extLst>
              <a:ext uri="{FF2B5EF4-FFF2-40B4-BE49-F238E27FC236}">
                <a16:creationId xmlns:a16="http://schemas.microsoft.com/office/drawing/2014/main" id="{9DF732DC-7C87-40D9-96B3-F4CFF372347D}"/>
              </a:ext>
            </a:extLst>
          </p:cNvPr>
          <p:cNvSpPr/>
          <p:nvPr/>
        </p:nvSpPr>
        <p:spPr>
          <a:xfrm flipH="1">
            <a:off x="6607538" y="2873554"/>
            <a:ext cx="149679" cy="1563323"/>
          </a:xfrm>
          <a:prstGeom prst="leftBracket">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SG"/>
          </a:p>
        </p:txBody>
      </p:sp>
      <p:sp>
        <p:nvSpPr>
          <p:cNvPr id="5" name="TextBox 4">
            <a:extLst>
              <a:ext uri="{FF2B5EF4-FFF2-40B4-BE49-F238E27FC236}">
                <a16:creationId xmlns:a16="http://schemas.microsoft.com/office/drawing/2014/main" id="{7E27B2AC-C15B-46B4-8221-78B74E2FABCE}"/>
              </a:ext>
            </a:extLst>
          </p:cNvPr>
          <p:cNvSpPr txBox="1"/>
          <p:nvPr/>
        </p:nvSpPr>
        <p:spPr>
          <a:xfrm flipH="1">
            <a:off x="6016321" y="3501326"/>
            <a:ext cx="446947" cy="369332"/>
          </a:xfrm>
          <a:prstGeom prst="rect">
            <a:avLst/>
          </a:prstGeom>
          <a:noFill/>
        </p:spPr>
        <p:txBody>
          <a:bodyPr wrap="square" rtlCol="0">
            <a:spAutoFit/>
          </a:bodyPr>
          <a:lstStyle/>
          <a:p>
            <a:r>
              <a:rPr lang="en-SG" sz="1800" dirty="0"/>
              <a:t>=</a:t>
            </a:r>
          </a:p>
        </p:txBody>
      </p:sp>
      <p:sp>
        <p:nvSpPr>
          <p:cNvPr id="38" name="TextBox 37">
            <a:extLst>
              <a:ext uri="{FF2B5EF4-FFF2-40B4-BE49-F238E27FC236}">
                <a16:creationId xmlns:a16="http://schemas.microsoft.com/office/drawing/2014/main" id="{20276BDC-9B73-44A8-B2D0-F5358C001436}"/>
              </a:ext>
            </a:extLst>
          </p:cNvPr>
          <p:cNvSpPr txBox="1"/>
          <p:nvPr/>
        </p:nvSpPr>
        <p:spPr>
          <a:xfrm>
            <a:off x="2629936" y="4501268"/>
            <a:ext cx="829126" cy="523220"/>
          </a:xfrm>
          <a:prstGeom prst="rect">
            <a:avLst/>
          </a:prstGeom>
          <a:noFill/>
        </p:spPr>
        <p:txBody>
          <a:bodyPr wrap="square">
            <a:spAutoFit/>
          </a:bodyPr>
          <a:lstStyle/>
          <a:p>
            <a:r>
              <a:rPr lang="en-SG" sz="1400" dirty="0"/>
              <a:t>Feature Vector</a:t>
            </a:r>
            <a:endParaRPr lang="en-SG" dirty="0"/>
          </a:p>
        </p:txBody>
      </p:sp>
      <p:graphicFrame>
        <p:nvGraphicFramePr>
          <p:cNvPr id="22" name="Table 39">
            <a:extLst>
              <a:ext uri="{FF2B5EF4-FFF2-40B4-BE49-F238E27FC236}">
                <a16:creationId xmlns:a16="http://schemas.microsoft.com/office/drawing/2014/main" id="{7F34F61E-83C8-4E4A-84C6-533BA772CCC3}"/>
              </a:ext>
            </a:extLst>
          </p:cNvPr>
          <p:cNvGraphicFramePr>
            <a:graphicFrameLocks noGrp="1"/>
          </p:cNvGraphicFramePr>
          <p:nvPr>
            <p:extLst>
              <p:ext uri="{D42A27DB-BD31-4B8C-83A1-F6EECF244321}">
                <p14:modId xmlns:p14="http://schemas.microsoft.com/office/powerpoint/2010/main" val="3688541968"/>
              </p:ext>
            </p:extLst>
          </p:nvPr>
        </p:nvGraphicFramePr>
        <p:xfrm>
          <a:off x="3574462" y="2893215"/>
          <a:ext cx="2340228" cy="1524000"/>
        </p:xfrm>
        <a:graphic>
          <a:graphicData uri="http://schemas.openxmlformats.org/drawingml/2006/table">
            <a:tbl>
              <a:tblPr firstRow="1" bandRow="1">
                <a:tableStyleId>{41BB2FF9-0E16-4628-8FA2-44D74F0A08B3}</a:tableStyleId>
              </a:tblPr>
              <a:tblGrid>
                <a:gridCol w="2340228">
                  <a:extLst>
                    <a:ext uri="{9D8B030D-6E8A-4147-A177-3AD203B41FA5}">
                      <a16:colId xmlns:a16="http://schemas.microsoft.com/office/drawing/2014/main" val="4096789487"/>
                    </a:ext>
                  </a:extLst>
                </a:gridCol>
              </a:tblGrid>
              <a:tr h="278687">
                <a:tc>
                  <a:txBody>
                    <a:bodyPr/>
                    <a:lstStyle/>
                    <a:p>
                      <a:pPr algn="ctr"/>
                      <a:r>
                        <a:rPr lang="en-SG" b="0" dirty="0"/>
                        <a:t>0(1) + </a:t>
                      </a:r>
                      <a:r>
                        <a:rPr lang="en-SG" b="0" dirty="0">
                          <a:solidFill>
                            <a:srgbClr val="0070C0"/>
                          </a:solidFill>
                        </a:rPr>
                        <a:t>1(2)</a:t>
                      </a:r>
                      <a:r>
                        <a:rPr lang="en-SG" b="0" dirty="0"/>
                        <a:t> + 0(3) + 0(4) + 0(5)</a:t>
                      </a:r>
                    </a:p>
                  </a:txBody>
                  <a:tcPr>
                    <a:lnL w="12700" cap="flat" cmpd="sng">
                      <a:noFill/>
                      <a:prstDash val="solid"/>
                      <a:round/>
                      <a:headEnd type="none" w="sm" len="sm"/>
                      <a:tailEnd type="none" w="sm" len="sm"/>
                    </a:lnL>
                    <a:lnR w="12700" cap="flat" cmpd="sng">
                      <a:noFill/>
                      <a:prstDash val="solid"/>
                      <a:round/>
                      <a:headEnd type="none" w="sm" len="sm"/>
                      <a:tailEnd type="none" w="sm" len="sm"/>
                    </a:lnR>
                    <a:lnT w="12700" cap="flat" cmpd="sng">
                      <a:noFill/>
                      <a:prstDash val="solid"/>
                      <a:round/>
                      <a:headEnd type="none" w="sm" len="sm"/>
                      <a:tailEnd type="none" w="sm" len="sm"/>
                    </a:lnT>
                    <a:lnB w="12700" cap="flat" cmpd="sng">
                      <a:noFill/>
                      <a:prstDash val="solid"/>
                      <a:round/>
                      <a:headEnd type="none" w="sm" len="sm"/>
                      <a:tailEnd type="none" w="sm" len="sm"/>
                    </a:lnB>
                    <a:lnTlToBr w="12700" cmpd="sng">
                      <a:noFill/>
                      <a:prstDash val="solid"/>
                    </a:lnTlToBr>
                    <a:lnBlToTr w="12700" cmpd="sng">
                      <a:noFill/>
                      <a:prstDash val="solid"/>
                    </a:lnBlToTr>
                    <a:noFill/>
                  </a:tcPr>
                </a:tc>
                <a:extLst>
                  <a:ext uri="{0D108BD9-81ED-4DB2-BD59-A6C34878D82A}">
                    <a16:rowId xmlns:a16="http://schemas.microsoft.com/office/drawing/2014/main" val="1978366612"/>
                  </a:ext>
                </a:extLst>
              </a:tr>
              <a:tr h="278687">
                <a:tc>
                  <a:txBody>
                    <a:bodyPr/>
                    <a:lstStyle/>
                    <a:p>
                      <a:pPr algn="ctr"/>
                      <a:endParaRPr lang="en-SG" dirty="0"/>
                    </a:p>
                  </a:txBody>
                  <a:tcPr>
                    <a:lnL w="12700" cap="flat" cmpd="sng">
                      <a:noFill/>
                      <a:prstDash val="solid"/>
                      <a:round/>
                      <a:headEnd type="none" w="sm" len="sm"/>
                      <a:tailEnd type="none" w="sm" len="sm"/>
                    </a:lnL>
                    <a:lnR w="12700" cap="flat" cmpd="sng">
                      <a:noFill/>
                      <a:prstDash val="solid"/>
                      <a:round/>
                      <a:headEnd type="none" w="sm" len="sm"/>
                      <a:tailEnd type="none" w="sm" len="sm"/>
                    </a:lnR>
                    <a:lnT w="12700" cap="flat" cmpd="sng">
                      <a:noFill/>
                      <a:prstDash val="solid"/>
                      <a:round/>
                      <a:headEnd type="none" w="sm" len="sm"/>
                      <a:tailEnd type="none" w="sm" len="sm"/>
                    </a:lnT>
                    <a:lnB w="12700" cap="flat" cmpd="sng">
                      <a:noFill/>
                      <a:prstDash val="solid"/>
                      <a:round/>
                      <a:headEnd type="none" w="sm" len="sm"/>
                      <a:tailEnd type="none" w="sm" len="sm"/>
                    </a:lnB>
                    <a:lnTlToBr w="12700" cmpd="sng">
                      <a:noFill/>
                      <a:prstDash val="solid"/>
                    </a:lnTlToBr>
                    <a:lnBlToTr w="12700" cmpd="sng">
                      <a:noFill/>
                      <a:prstDash val="solid"/>
                    </a:lnBlToTr>
                    <a:noFill/>
                  </a:tcPr>
                </a:tc>
                <a:extLst>
                  <a:ext uri="{0D108BD9-81ED-4DB2-BD59-A6C34878D82A}">
                    <a16:rowId xmlns:a16="http://schemas.microsoft.com/office/drawing/2014/main" val="3393085907"/>
                  </a:ext>
                </a:extLst>
              </a:tr>
              <a:tr h="278687">
                <a:tc>
                  <a:txBody>
                    <a:bodyPr/>
                    <a:lstStyle/>
                    <a:p>
                      <a:pPr algn="ctr"/>
                      <a:endParaRPr lang="en-SG" dirty="0"/>
                    </a:p>
                  </a:txBody>
                  <a:tcPr>
                    <a:lnL w="12700" cap="flat" cmpd="sng">
                      <a:noFill/>
                      <a:prstDash val="solid"/>
                      <a:round/>
                      <a:headEnd type="none" w="sm" len="sm"/>
                      <a:tailEnd type="none" w="sm" len="sm"/>
                    </a:lnL>
                    <a:lnR w="12700" cap="flat" cmpd="sng">
                      <a:noFill/>
                      <a:prstDash val="solid"/>
                      <a:round/>
                      <a:headEnd type="none" w="sm" len="sm"/>
                      <a:tailEnd type="none" w="sm" len="sm"/>
                    </a:lnR>
                    <a:lnT w="12700" cap="flat" cmpd="sng">
                      <a:noFill/>
                      <a:prstDash val="solid"/>
                      <a:round/>
                      <a:headEnd type="none" w="sm" len="sm"/>
                      <a:tailEnd type="none" w="sm" len="sm"/>
                    </a:lnT>
                    <a:lnB w="12700" cap="flat" cmpd="sng">
                      <a:noFill/>
                      <a:prstDash val="solid"/>
                      <a:round/>
                      <a:headEnd type="none" w="sm" len="sm"/>
                      <a:tailEnd type="none" w="sm" len="sm"/>
                    </a:lnB>
                    <a:lnTlToBr w="12700" cmpd="sng">
                      <a:noFill/>
                      <a:prstDash val="solid"/>
                    </a:lnTlToBr>
                    <a:lnBlToTr w="12700" cmpd="sng">
                      <a:noFill/>
                      <a:prstDash val="solid"/>
                    </a:lnBlToTr>
                    <a:noFill/>
                  </a:tcPr>
                </a:tc>
                <a:extLst>
                  <a:ext uri="{0D108BD9-81ED-4DB2-BD59-A6C34878D82A}">
                    <a16:rowId xmlns:a16="http://schemas.microsoft.com/office/drawing/2014/main" val="4019935168"/>
                  </a:ext>
                </a:extLst>
              </a:tr>
              <a:tr h="278687">
                <a:tc>
                  <a:txBody>
                    <a:bodyPr/>
                    <a:lstStyle/>
                    <a:p>
                      <a:pPr algn="ctr"/>
                      <a:endParaRPr lang="en-SG" dirty="0"/>
                    </a:p>
                  </a:txBody>
                  <a:tcPr>
                    <a:lnL w="12700" cap="flat" cmpd="sng">
                      <a:noFill/>
                      <a:prstDash val="solid"/>
                      <a:round/>
                      <a:headEnd type="none" w="sm" len="sm"/>
                      <a:tailEnd type="none" w="sm" len="sm"/>
                    </a:lnL>
                    <a:lnR w="12700" cap="flat" cmpd="sng">
                      <a:noFill/>
                      <a:prstDash val="solid"/>
                      <a:round/>
                      <a:headEnd type="none" w="sm" len="sm"/>
                      <a:tailEnd type="none" w="sm" len="sm"/>
                    </a:lnR>
                    <a:lnT w="12700" cap="flat" cmpd="sng">
                      <a:noFill/>
                      <a:prstDash val="solid"/>
                      <a:round/>
                      <a:headEnd type="none" w="sm" len="sm"/>
                      <a:tailEnd type="none" w="sm" len="sm"/>
                    </a:lnT>
                    <a:lnB w="12700" cap="flat" cmpd="sng">
                      <a:noFill/>
                      <a:prstDash val="solid"/>
                      <a:round/>
                      <a:headEnd type="none" w="sm" len="sm"/>
                      <a:tailEnd type="none" w="sm" len="sm"/>
                    </a:lnB>
                    <a:lnTlToBr w="12700" cmpd="sng">
                      <a:noFill/>
                      <a:prstDash val="solid"/>
                    </a:lnTlToBr>
                    <a:lnBlToTr w="12700" cmpd="sng">
                      <a:noFill/>
                      <a:prstDash val="solid"/>
                    </a:lnBlToTr>
                    <a:noFill/>
                  </a:tcPr>
                </a:tc>
                <a:extLst>
                  <a:ext uri="{0D108BD9-81ED-4DB2-BD59-A6C34878D82A}">
                    <a16:rowId xmlns:a16="http://schemas.microsoft.com/office/drawing/2014/main" val="2155548403"/>
                  </a:ext>
                </a:extLst>
              </a:tr>
              <a:tr h="278687">
                <a:tc>
                  <a:txBody>
                    <a:bodyPr/>
                    <a:lstStyle/>
                    <a:p>
                      <a:pPr algn="ctr"/>
                      <a:endParaRPr lang="en-SG" dirty="0"/>
                    </a:p>
                  </a:txBody>
                  <a:tcPr>
                    <a:lnL w="12700" cap="flat" cmpd="sng">
                      <a:noFill/>
                      <a:prstDash val="solid"/>
                      <a:round/>
                      <a:headEnd type="none" w="sm" len="sm"/>
                      <a:tailEnd type="none" w="sm" len="sm"/>
                    </a:lnL>
                    <a:lnR w="12700" cap="flat" cmpd="sng">
                      <a:noFill/>
                      <a:prstDash val="solid"/>
                      <a:round/>
                      <a:headEnd type="none" w="sm" len="sm"/>
                      <a:tailEnd type="none" w="sm" len="sm"/>
                    </a:lnR>
                    <a:lnT w="12700" cap="flat" cmpd="sng">
                      <a:noFill/>
                      <a:prstDash val="solid"/>
                      <a:round/>
                      <a:headEnd type="none" w="sm" len="sm"/>
                      <a:tailEnd type="none" w="sm" len="sm"/>
                    </a:lnT>
                    <a:lnB w="12700" cap="flat" cmpd="sng">
                      <a:noFill/>
                      <a:prstDash val="solid"/>
                      <a:round/>
                      <a:headEnd type="none" w="sm" len="sm"/>
                      <a:tailEnd type="none" w="sm" len="sm"/>
                    </a:lnB>
                    <a:lnTlToBr w="12700" cmpd="sng">
                      <a:noFill/>
                      <a:prstDash val="solid"/>
                    </a:lnTlToBr>
                    <a:lnBlToTr w="12700" cmpd="sng">
                      <a:noFill/>
                      <a:prstDash val="solid"/>
                    </a:lnBlToTr>
                    <a:noFill/>
                  </a:tcPr>
                </a:tc>
                <a:extLst>
                  <a:ext uri="{0D108BD9-81ED-4DB2-BD59-A6C34878D82A}">
                    <a16:rowId xmlns:a16="http://schemas.microsoft.com/office/drawing/2014/main" val="3645518492"/>
                  </a:ext>
                </a:extLst>
              </a:tr>
            </a:tbl>
          </a:graphicData>
        </a:graphic>
      </p:graphicFrame>
      <p:graphicFrame>
        <p:nvGraphicFramePr>
          <p:cNvPr id="24" name="Table 39">
            <a:extLst>
              <a:ext uri="{FF2B5EF4-FFF2-40B4-BE49-F238E27FC236}">
                <a16:creationId xmlns:a16="http://schemas.microsoft.com/office/drawing/2014/main" id="{B5F811B2-399C-42F3-8AC0-E710C8612EDA}"/>
              </a:ext>
            </a:extLst>
          </p:cNvPr>
          <p:cNvGraphicFramePr>
            <a:graphicFrameLocks noGrp="1"/>
          </p:cNvGraphicFramePr>
          <p:nvPr>
            <p:extLst>
              <p:ext uri="{D42A27DB-BD31-4B8C-83A1-F6EECF244321}">
                <p14:modId xmlns:p14="http://schemas.microsoft.com/office/powerpoint/2010/main" val="2852641588"/>
              </p:ext>
            </p:extLst>
          </p:nvPr>
        </p:nvGraphicFramePr>
        <p:xfrm>
          <a:off x="2792730" y="2834231"/>
          <a:ext cx="325701" cy="1524000"/>
        </p:xfrm>
        <a:graphic>
          <a:graphicData uri="http://schemas.openxmlformats.org/drawingml/2006/table">
            <a:tbl>
              <a:tblPr firstRow="1" bandRow="1">
                <a:tableStyleId>{41BB2FF9-0E16-4628-8FA2-44D74F0A08B3}</a:tableStyleId>
              </a:tblPr>
              <a:tblGrid>
                <a:gridCol w="325701">
                  <a:extLst>
                    <a:ext uri="{9D8B030D-6E8A-4147-A177-3AD203B41FA5}">
                      <a16:colId xmlns:a16="http://schemas.microsoft.com/office/drawing/2014/main" val="4096789487"/>
                    </a:ext>
                  </a:extLst>
                </a:gridCol>
              </a:tblGrid>
              <a:tr h="278687">
                <a:tc>
                  <a:txBody>
                    <a:bodyPr/>
                    <a:lstStyle/>
                    <a:p>
                      <a:pPr algn="ctr"/>
                      <a:r>
                        <a:rPr lang="en-SG" b="0" dirty="0"/>
                        <a:t>1</a:t>
                      </a:r>
                    </a:p>
                  </a:txBody>
                  <a:tcPr>
                    <a:lnL w="12700" cap="flat" cmpd="sng">
                      <a:noFill/>
                      <a:prstDash val="solid"/>
                      <a:round/>
                      <a:headEnd type="none" w="sm" len="sm"/>
                      <a:tailEnd type="none" w="sm" len="sm"/>
                    </a:lnL>
                    <a:lnR w="12700" cap="flat" cmpd="sng">
                      <a:noFill/>
                      <a:prstDash val="solid"/>
                      <a:round/>
                      <a:headEnd type="none" w="sm" len="sm"/>
                      <a:tailEnd type="none" w="sm" len="sm"/>
                    </a:lnR>
                    <a:lnT w="12700" cap="flat" cmpd="sng">
                      <a:noFill/>
                      <a:prstDash val="solid"/>
                      <a:round/>
                      <a:headEnd type="none" w="sm" len="sm"/>
                      <a:tailEnd type="none" w="sm" len="sm"/>
                    </a:lnT>
                    <a:lnB w="12700" cap="flat" cmpd="sng">
                      <a:noFill/>
                      <a:prstDash val="solid"/>
                      <a:round/>
                      <a:headEnd type="none" w="sm" len="sm"/>
                      <a:tailEnd type="none" w="sm" len="sm"/>
                    </a:lnB>
                    <a:lnTlToBr w="12700" cmpd="sng">
                      <a:noFill/>
                      <a:prstDash val="solid"/>
                    </a:lnTlToBr>
                    <a:lnBlToTr w="12700" cmpd="sng">
                      <a:noFill/>
                      <a:prstDash val="solid"/>
                    </a:lnBlToTr>
                    <a:noFill/>
                  </a:tcPr>
                </a:tc>
                <a:extLst>
                  <a:ext uri="{0D108BD9-81ED-4DB2-BD59-A6C34878D82A}">
                    <a16:rowId xmlns:a16="http://schemas.microsoft.com/office/drawing/2014/main" val="1978366612"/>
                  </a:ext>
                </a:extLst>
              </a:tr>
              <a:tr h="278687">
                <a:tc>
                  <a:txBody>
                    <a:bodyPr/>
                    <a:lstStyle/>
                    <a:p>
                      <a:pPr algn="ctr"/>
                      <a:r>
                        <a:rPr lang="en-SG" dirty="0"/>
                        <a:t>2</a:t>
                      </a:r>
                    </a:p>
                  </a:txBody>
                  <a:tcPr>
                    <a:lnL w="12700" cap="flat" cmpd="sng">
                      <a:noFill/>
                      <a:prstDash val="solid"/>
                      <a:round/>
                      <a:headEnd type="none" w="sm" len="sm"/>
                      <a:tailEnd type="none" w="sm" len="sm"/>
                    </a:lnL>
                    <a:lnR w="12700" cap="flat" cmpd="sng">
                      <a:noFill/>
                      <a:prstDash val="solid"/>
                      <a:round/>
                      <a:headEnd type="none" w="sm" len="sm"/>
                      <a:tailEnd type="none" w="sm" len="sm"/>
                    </a:lnR>
                    <a:lnT w="12700" cap="flat" cmpd="sng">
                      <a:noFill/>
                      <a:prstDash val="solid"/>
                      <a:round/>
                      <a:headEnd type="none" w="sm" len="sm"/>
                      <a:tailEnd type="none" w="sm" len="sm"/>
                    </a:lnT>
                    <a:lnB w="12700" cap="flat" cmpd="sng">
                      <a:noFill/>
                      <a:prstDash val="solid"/>
                      <a:round/>
                      <a:headEnd type="none" w="sm" len="sm"/>
                      <a:tailEnd type="none" w="sm" len="sm"/>
                    </a:lnB>
                    <a:lnTlToBr w="12700" cmpd="sng">
                      <a:noFill/>
                      <a:prstDash val="solid"/>
                    </a:lnTlToBr>
                    <a:lnBlToTr w="12700" cmpd="sng">
                      <a:noFill/>
                      <a:prstDash val="solid"/>
                    </a:lnBlToTr>
                    <a:noFill/>
                  </a:tcPr>
                </a:tc>
                <a:extLst>
                  <a:ext uri="{0D108BD9-81ED-4DB2-BD59-A6C34878D82A}">
                    <a16:rowId xmlns:a16="http://schemas.microsoft.com/office/drawing/2014/main" val="3393085907"/>
                  </a:ext>
                </a:extLst>
              </a:tr>
              <a:tr h="278687">
                <a:tc>
                  <a:txBody>
                    <a:bodyPr/>
                    <a:lstStyle/>
                    <a:p>
                      <a:pPr algn="ctr"/>
                      <a:r>
                        <a:rPr lang="en-SG" dirty="0"/>
                        <a:t>3</a:t>
                      </a:r>
                    </a:p>
                  </a:txBody>
                  <a:tcPr>
                    <a:lnL w="12700" cap="flat" cmpd="sng">
                      <a:noFill/>
                      <a:prstDash val="solid"/>
                      <a:round/>
                      <a:headEnd type="none" w="sm" len="sm"/>
                      <a:tailEnd type="none" w="sm" len="sm"/>
                    </a:lnL>
                    <a:lnR w="12700" cap="flat" cmpd="sng">
                      <a:noFill/>
                      <a:prstDash val="solid"/>
                      <a:round/>
                      <a:headEnd type="none" w="sm" len="sm"/>
                      <a:tailEnd type="none" w="sm" len="sm"/>
                    </a:lnR>
                    <a:lnT w="12700" cap="flat" cmpd="sng">
                      <a:noFill/>
                      <a:prstDash val="solid"/>
                      <a:round/>
                      <a:headEnd type="none" w="sm" len="sm"/>
                      <a:tailEnd type="none" w="sm" len="sm"/>
                    </a:lnT>
                    <a:lnB w="12700" cap="flat" cmpd="sng">
                      <a:noFill/>
                      <a:prstDash val="solid"/>
                      <a:round/>
                      <a:headEnd type="none" w="sm" len="sm"/>
                      <a:tailEnd type="none" w="sm" len="sm"/>
                    </a:lnB>
                    <a:lnTlToBr w="12700" cmpd="sng">
                      <a:noFill/>
                      <a:prstDash val="solid"/>
                    </a:lnTlToBr>
                    <a:lnBlToTr w="12700" cmpd="sng">
                      <a:noFill/>
                      <a:prstDash val="solid"/>
                    </a:lnBlToTr>
                    <a:noFill/>
                  </a:tcPr>
                </a:tc>
                <a:extLst>
                  <a:ext uri="{0D108BD9-81ED-4DB2-BD59-A6C34878D82A}">
                    <a16:rowId xmlns:a16="http://schemas.microsoft.com/office/drawing/2014/main" val="4019935168"/>
                  </a:ext>
                </a:extLst>
              </a:tr>
              <a:tr h="278687">
                <a:tc>
                  <a:txBody>
                    <a:bodyPr/>
                    <a:lstStyle/>
                    <a:p>
                      <a:pPr algn="ctr"/>
                      <a:r>
                        <a:rPr lang="en-SG" dirty="0"/>
                        <a:t>4</a:t>
                      </a:r>
                    </a:p>
                  </a:txBody>
                  <a:tcPr>
                    <a:lnL w="12700" cap="flat" cmpd="sng">
                      <a:noFill/>
                      <a:prstDash val="solid"/>
                      <a:round/>
                      <a:headEnd type="none" w="sm" len="sm"/>
                      <a:tailEnd type="none" w="sm" len="sm"/>
                    </a:lnL>
                    <a:lnR w="12700" cap="flat" cmpd="sng">
                      <a:noFill/>
                      <a:prstDash val="solid"/>
                      <a:round/>
                      <a:headEnd type="none" w="sm" len="sm"/>
                      <a:tailEnd type="none" w="sm" len="sm"/>
                    </a:lnR>
                    <a:lnT w="12700" cap="flat" cmpd="sng">
                      <a:noFill/>
                      <a:prstDash val="solid"/>
                      <a:round/>
                      <a:headEnd type="none" w="sm" len="sm"/>
                      <a:tailEnd type="none" w="sm" len="sm"/>
                    </a:lnT>
                    <a:lnB w="12700" cap="flat" cmpd="sng">
                      <a:noFill/>
                      <a:prstDash val="solid"/>
                      <a:round/>
                      <a:headEnd type="none" w="sm" len="sm"/>
                      <a:tailEnd type="none" w="sm" len="sm"/>
                    </a:lnB>
                    <a:lnTlToBr w="12700" cmpd="sng">
                      <a:noFill/>
                      <a:prstDash val="solid"/>
                    </a:lnTlToBr>
                    <a:lnBlToTr w="12700" cmpd="sng">
                      <a:noFill/>
                      <a:prstDash val="solid"/>
                    </a:lnBlToTr>
                    <a:noFill/>
                  </a:tcPr>
                </a:tc>
                <a:extLst>
                  <a:ext uri="{0D108BD9-81ED-4DB2-BD59-A6C34878D82A}">
                    <a16:rowId xmlns:a16="http://schemas.microsoft.com/office/drawing/2014/main" val="2155548403"/>
                  </a:ext>
                </a:extLst>
              </a:tr>
              <a:tr h="278687">
                <a:tc>
                  <a:txBody>
                    <a:bodyPr/>
                    <a:lstStyle/>
                    <a:p>
                      <a:pPr algn="ctr"/>
                      <a:r>
                        <a:rPr lang="en-SG" dirty="0"/>
                        <a:t>5</a:t>
                      </a:r>
                    </a:p>
                  </a:txBody>
                  <a:tcPr>
                    <a:lnL w="12700" cap="flat" cmpd="sng">
                      <a:noFill/>
                      <a:prstDash val="solid"/>
                      <a:round/>
                      <a:headEnd type="none" w="sm" len="sm"/>
                      <a:tailEnd type="none" w="sm" len="sm"/>
                    </a:lnL>
                    <a:lnR w="12700" cap="flat" cmpd="sng">
                      <a:noFill/>
                      <a:prstDash val="solid"/>
                      <a:round/>
                      <a:headEnd type="none" w="sm" len="sm"/>
                      <a:tailEnd type="none" w="sm" len="sm"/>
                    </a:lnR>
                    <a:lnT w="12700" cap="flat" cmpd="sng">
                      <a:noFill/>
                      <a:prstDash val="solid"/>
                      <a:round/>
                      <a:headEnd type="none" w="sm" len="sm"/>
                      <a:tailEnd type="none" w="sm" len="sm"/>
                    </a:lnT>
                    <a:lnB w="12700" cap="flat" cmpd="sng">
                      <a:noFill/>
                      <a:prstDash val="solid"/>
                      <a:round/>
                      <a:headEnd type="none" w="sm" len="sm"/>
                      <a:tailEnd type="none" w="sm" len="sm"/>
                    </a:lnB>
                    <a:lnTlToBr w="12700" cmpd="sng">
                      <a:noFill/>
                      <a:prstDash val="solid"/>
                    </a:lnTlToBr>
                    <a:lnBlToTr w="12700" cmpd="sng">
                      <a:noFill/>
                      <a:prstDash val="solid"/>
                    </a:lnBlToTr>
                    <a:noFill/>
                  </a:tcPr>
                </a:tc>
                <a:extLst>
                  <a:ext uri="{0D108BD9-81ED-4DB2-BD59-A6C34878D82A}">
                    <a16:rowId xmlns:a16="http://schemas.microsoft.com/office/drawing/2014/main" val="3645518492"/>
                  </a:ext>
                </a:extLst>
              </a:tr>
            </a:tbl>
          </a:graphicData>
        </a:graphic>
      </p:graphicFrame>
    </p:spTree>
    <p:extLst>
      <p:ext uri="{BB962C8B-B14F-4D97-AF65-F5344CB8AC3E}">
        <p14:creationId xmlns:p14="http://schemas.microsoft.com/office/powerpoint/2010/main" val="32724499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latin typeface="Arial" panose="020B0604020202020204" pitchFamily="34" charset="0"/>
                <a:cs typeface="Arial" panose="020B0604020202020204" pitchFamily="34" charset="0"/>
              </a:rPr>
              <a:t>Simple Massage Passing </a:t>
            </a:r>
            <a:endParaRPr lang="en-SG" b="1" dirty="0">
              <a:solidFill>
                <a:schemeClr val="bg1"/>
              </a:solidFill>
              <a:latin typeface="Arial" panose="020B0604020202020204" pitchFamily="34" charset="0"/>
              <a:cs typeface="Arial" panose="020B0604020202020204" pitchFamily="34" charset="0"/>
            </a:endParaRPr>
          </a:p>
        </p:txBody>
      </p:sp>
      <p:sp>
        <p:nvSpPr>
          <p:cNvPr id="19" name="TextBox 18">
            <a:extLst>
              <a:ext uri="{FF2B5EF4-FFF2-40B4-BE49-F238E27FC236}">
                <a16:creationId xmlns:a16="http://schemas.microsoft.com/office/drawing/2014/main" id="{611DAB45-C82E-4975-9E9D-74ED12E172C4}"/>
              </a:ext>
            </a:extLst>
          </p:cNvPr>
          <p:cNvSpPr txBox="1"/>
          <p:nvPr/>
        </p:nvSpPr>
        <p:spPr>
          <a:xfrm>
            <a:off x="329867" y="1178247"/>
            <a:ext cx="8484266" cy="3939540"/>
          </a:xfrm>
          <a:prstGeom prst="rect">
            <a:avLst/>
          </a:prstGeom>
          <a:noFill/>
        </p:spPr>
        <p:txBody>
          <a:bodyPr wrap="square">
            <a:spAutoFit/>
          </a:bodyPr>
          <a:lstStyle/>
          <a:p>
            <a:pPr marL="539750" lvl="1" indent="-285750">
              <a:spcAft>
                <a:spcPts val="1200"/>
              </a:spcAft>
              <a:buFont typeface="Arial" panose="020B0604020202020204" pitchFamily="34" charset="0"/>
              <a:buChar char="•"/>
            </a:pPr>
            <a:r>
              <a:rPr lang="en-SG" sz="1800" dirty="0">
                <a:solidFill>
                  <a:schemeClr val="tx1"/>
                </a:solidFill>
              </a:rPr>
              <a:t>Repeat the same for the rest </a:t>
            </a:r>
          </a:p>
          <a:p>
            <a:pPr marL="539750" lvl="1" indent="-285750">
              <a:spcAft>
                <a:spcPts val="1200"/>
              </a:spcAft>
              <a:buFont typeface="Arial" panose="020B0604020202020204" pitchFamily="34" charset="0"/>
              <a:buChar char="•"/>
            </a:pPr>
            <a:endParaRPr lang="en-SG" sz="1800" dirty="0">
              <a:solidFill>
                <a:schemeClr val="tx1"/>
              </a:solidFill>
            </a:endParaRPr>
          </a:p>
          <a:p>
            <a:pPr marL="539750" lvl="1" indent="-285750">
              <a:spcAft>
                <a:spcPts val="1200"/>
              </a:spcAft>
              <a:buFont typeface="Arial" panose="020B0604020202020204" pitchFamily="34" charset="0"/>
              <a:buChar char="•"/>
            </a:pPr>
            <a:endParaRPr lang="en-SG" sz="1800" dirty="0">
              <a:solidFill>
                <a:schemeClr val="tx1"/>
              </a:solidFill>
            </a:endParaRPr>
          </a:p>
          <a:p>
            <a:pPr marL="539750" lvl="1" indent="-285750">
              <a:spcAft>
                <a:spcPts val="1200"/>
              </a:spcAft>
              <a:buFont typeface="Arial" panose="020B0604020202020204" pitchFamily="34" charset="0"/>
              <a:buChar char="•"/>
            </a:pPr>
            <a:endParaRPr lang="en-SG" sz="1800" dirty="0">
              <a:solidFill>
                <a:schemeClr val="tx1"/>
              </a:solidFill>
            </a:endParaRPr>
          </a:p>
          <a:p>
            <a:pPr marL="539750" lvl="1" indent="-285750">
              <a:spcAft>
                <a:spcPts val="1200"/>
              </a:spcAft>
              <a:buFont typeface="Arial" panose="020B0604020202020204" pitchFamily="34" charset="0"/>
              <a:buChar char="•"/>
            </a:pPr>
            <a:endParaRPr lang="en-SG" sz="1800" dirty="0">
              <a:solidFill>
                <a:schemeClr val="tx1"/>
              </a:solidFill>
            </a:endParaRPr>
          </a:p>
          <a:p>
            <a:pPr marL="539750" lvl="1" indent="-285750">
              <a:spcAft>
                <a:spcPts val="1200"/>
              </a:spcAft>
              <a:buFont typeface="Arial" panose="020B0604020202020204" pitchFamily="34" charset="0"/>
              <a:buChar char="•"/>
            </a:pPr>
            <a:endParaRPr lang="en-SG" sz="1800" dirty="0">
              <a:solidFill>
                <a:schemeClr val="tx1"/>
              </a:solidFill>
            </a:endParaRPr>
          </a:p>
          <a:p>
            <a:pPr marL="539750" lvl="1" indent="-285750">
              <a:spcAft>
                <a:spcPts val="1200"/>
              </a:spcAft>
              <a:buFont typeface="Arial" panose="020B0604020202020204" pitchFamily="34" charset="0"/>
              <a:buChar char="•"/>
            </a:pPr>
            <a:r>
              <a:rPr lang="en-SG" sz="1800" dirty="0">
                <a:solidFill>
                  <a:schemeClr val="tx1"/>
                </a:solidFill>
              </a:rPr>
              <a:t>Final results of the matrix computation is new feature vector, which each value represents the sum of the connected neighbour of each node</a:t>
            </a:r>
          </a:p>
          <a:p>
            <a:pPr marL="539750" lvl="1" indent="-285750">
              <a:spcAft>
                <a:spcPts val="1200"/>
              </a:spcAft>
              <a:buFont typeface="Arial" panose="020B0604020202020204" pitchFamily="34" charset="0"/>
              <a:buChar char="•"/>
            </a:pPr>
            <a:r>
              <a:rPr lang="en-SG" sz="1800" dirty="0">
                <a:solidFill>
                  <a:schemeClr val="tx1"/>
                </a:solidFill>
              </a:rPr>
              <a:t>This is a simple massage passing where massage is feature vectors and the aggregation function is the sum. </a:t>
            </a: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DECD6695-6972-402E-B144-10F9C1CD0E99}"/>
                  </a:ext>
                </a:extLst>
              </p:cNvPr>
              <p:cNvSpPr txBox="1"/>
              <p:nvPr/>
            </p:nvSpPr>
            <p:spPr>
              <a:xfrm>
                <a:off x="1284241" y="3324733"/>
                <a:ext cx="1746250" cy="307777"/>
              </a:xfrm>
              <a:prstGeom prst="rect">
                <a:avLst/>
              </a:prstGeom>
              <a:noFill/>
            </p:spPr>
            <p:txBody>
              <a:bodyPr wrap="square">
                <a:spAutoFit/>
              </a:bodyPr>
              <a:lstStyle/>
              <a:p>
                <a:r>
                  <a:rPr lang="en-SG" sz="1400" dirty="0"/>
                  <a:t>Adjacent matrix, </a:t>
                </a:r>
                <a14:m>
                  <m:oMath xmlns:m="http://schemas.openxmlformats.org/officeDocument/2006/math">
                    <m:r>
                      <a:rPr lang="en-SG" sz="1400" b="0" i="1" dirty="0" smtClean="0">
                        <a:latin typeface="Cambria Math" panose="02040503050406030204" pitchFamily="18" charset="0"/>
                      </a:rPr>
                      <m:t>𝐴</m:t>
                    </m:r>
                  </m:oMath>
                </a14:m>
                <a:endParaRPr lang="en-SG" dirty="0"/>
              </a:p>
            </p:txBody>
          </p:sp>
        </mc:Choice>
        <mc:Fallback xmlns="">
          <p:sp>
            <p:nvSpPr>
              <p:cNvPr id="21" name="TextBox 20">
                <a:extLst>
                  <a:ext uri="{FF2B5EF4-FFF2-40B4-BE49-F238E27FC236}">
                    <a16:creationId xmlns:a16="http://schemas.microsoft.com/office/drawing/2014/main" id="{DECD6695-6972-402E-B144-10F9C1CD0E99}"/>
                  </a:ext>
                </a:extLst>
              </p:cNvPr>
              <p:cNvSpPr txBox="1">
                <a:spLocks noRot="1" noChangeAspect="1" noMove="1" noResize="1" noEditPoints="1" noAdjustHandles="1" noChangeArrowheads="1" noChangeShapeType="1" noTextEdit="1"/>
              </p:cNvSpPr>
              <p:nvPr/>
            </p:nvSpPr>
            <p:spPr>
              <a:xfrm>
                <a:off x="1284241" y="3324733"/>
                <a:ext cx="1746250" cy="307777"/>
              </a:xfrm>
              <a:prstGeom prst="rect">
                <a:avLst/>
              </a:prstGeom>
              <a:blipFill>
                <a:blip r:embed="rId3"/>
                <a:stretch>
                  <a:fillRect l="-1049" t="-1961" b="-19608"/>
                </a:stretch>
              </a:blipFill>
            </p:spPr>
            <p:txBody>
              <a:bodyPr/>
              <a:lstStyle/>
              <a:p>
                <a:r>
                  <a:rPr lang="en-SG">
                    <a:noFill/>
                  </a:rPr>
                  <a:t> </a:t>
                </a:r>
              </a:p>
            </p:txBody>
          </p:sp>
        </mc:Fallback>
      </mc:AlternateContent>
      <p:graphicFrame>
        <p:nvGraphicFramePr>
          <p:cNvPr id="39" name="Table 39">
            <a:extLst>
              <a:ext uri="{FF2B5EF4-FFF2-40B4-BE49-F238E27FC236}">
                <a16:creationId xmlns:a16="http://schemas.microsoft.com/office/drawing/2014/main" id="{204692B5-869A-404A-A576-8FEB55494759}"/>
              </a:ext>
            </a:extLst>
          </p:cNvPr>
          <p:cNvGraphicFramePr>
            <a:graphicFrameLocks noGrp="1"/>
          </p:cNvGraphicFramePr>
          <p:nvPr>
            <p:extLst>
              <p:ext uri="{D42A27DB-BD31-4B8C-83A1-F6EECF244321}">
                <p14:modId xmlns:p14="http://schemas.microsoft.com/office/powerpoint/2010/main" val="499469589"/>
              </p:ext>
            </p:extLst>
          </p:nvPr>
        </p:nvGraphicFramePr>
        <p:xfrm>
          <a:off x="1285149" y="1722087"/>
          <a:ext cx="1628505" cy="1524000"/>
        </p:xfrm>
        <a:graphic>
          <a:graphicData uri="http://schemas.openxmlformats.org/drawingml/2006/table">
            <a:tbl>
              <a:tblPr firstRow="1" bandRow="1">
                <a:tableStyleId>{41BB2FF9-0E16-4628-8FA2-44D74F0A08B3}</a:tableStyleId>
              </a:tblPr>
              <a:tblGrid>
                <a:gridCol w="325701">
                  <a:extLst>
                    <a:ext uri="{9D8B030D-6E8A-4147-A177-3AD203B41FA5}">
                      <a16:colId xmlns:a16="http://schemas.microsoft.com/office/drawing/2014/main" val="4096789487"/>
                    </a:ext>
                  </a:extLst>
                </a:gridCol>
                <a:gridCol w="325701">
                  <a:extLst>
                    <a:ext uri="{9D8B030D-6E8A-4147-A177-3AD203B41FA5}">
                      <a16:colId xmlns:a16="http://schemas.microsoft.com/office/drawing/2014/main" val="1238771008"/>
                    </a:ext>
                  </a:extLst>
                </a:gridCol>
                <a:gridCol w="325701">
                  <a:extLst>
                    <a:ext uri="{9D8B030D-6E8A-4147-A177-3AD203B41FA5}">
                      <a16:colId xmlns:a16="http://schemas.microsoft.com/office/drawing/2014/main" val="690484348"/>
                    </a:ext>
                  </a:extLst>
                </a:gridCol>
                <a:gridCol w="325701">
                  <a:extLst>
                    <a:ext uri="{9D8B030D-6E8A-4147-A177-3AD203B41FA5}">
                      <a16:colId xmlns:a16="http://schemas.microsoft.com/office/drawing/2014/main" val="2807986621"/>
                    </a:ext>
                  </a:extLst>
                </a:gridCol>
                <a:gridCol w="325701">
                  <a:extLst>
                    <a:ext uri="{9D8B030D-6E8A-4147-A177-3AD203B41FA5}">
                      <a16:colId xmlns:a16="http://schemas.microsoft.com/office/drawing/2014/main" val="1049358292"/>
                    </a:ext>
                  </a:extLst>
                </a:gridCol>
              </a:tblGrid>
              <a:tr h="278687">
                <a:tc>
                  <a:txBody>
                    <a:bodyPr/>
                    <a:lstStyle/>
                    <a:p>
                      <a:pPr algn="ctr"/>
                      <a:r>
                        <a:rPr lang="en-SG" b="0" dirty="0"/>
                        <a:t>0</a:t>
                      </a:r>
                    </a:p>
                  </a:txBody>
                  <a:tcPr>
                    <a:lnL w="12700" cap="flat" cmpd="sng">
                      <a:noFill/>
                      <a:prstDash val="solid"/>
                      <a:round/>
                      <a:headEnd type="none" w="sm" len="sm"/>
                      <a:tailEnd type="none" w="sm" len="sm"/>
                    </a:lnL>
                    <a:lnR w="12700" cap="flat" cmpd="sng">
                      <a:noFill/>
                      <a:prstDash val="solid"/>
                      <a:round/>
                      <a:headEnd type="none" w="sm" len="sm"/>
                      <a:tailEnd type="none" w="sm" len="sm"/>
                    </a:lnR>
                    <a:lnT w="12700" cap="flat" cmpd="sng">
                      <a:noFill/>
                      <a:prstDash val="solid"/>
                      <a:round/>
                      <a:headEnd type="none" w="sm" len="sm"/>
                      <a:tailEnd type="none" w="sm" len="sm"/>
                    </a:lnT>
                    <a:lnB w="12700" cap="flat" cmpd="sng">
                      <a:noFill/>
                      <a:prstDash val="solid"/>
                      <a:round/>
                      <a:headEnd type="none" w="sm" len="sm"/>
                      <a:tailEnd type="none" w="sm" len="sm"/>
                    </a:lnB>
                    <a:lnTlToBr w="12700" cmpd="sng">
                      <a:noFill/>
                      <a:prstDash val="solid"/>
                    </a:lnTlToBr>
                    <a:lnBlToTr w="12700" cmpd="sng">
                      <a:noFill/>
                      <a:prstDash val="solid"/>
                    </a:lnBlToTr>
                    <a:noFill/>
                  </a:tcPr>
                </a:tc>
                <a:tc>
                  <a:txBody>
                    <a:bodyPr/>
                    <a:lstStyle/>
                    <a:p>
                      <a:pPr algn="ctr"/>
                      <a:r>
                        <a:rPr lang="en-SG" b="0" dirty="0"/>
                        <a:t>1</a:t>
                      </a:r>
                    </a:p>
                  </a:txBody>
                  <a:tcPr>
                    <a:lnL w="12700" cap="flat" cmpd="sng">
                      <a:noFill/>
                      <a:prstDash val="solid"/>
                      <a:round/>
                      <a:headEnd type="none" w="sm" len="sm"/>
                      <a:tailEnd type="none" w="sm" len="sm"/>
                    </a:lnL>
                    <a:lnR w="12700" cap="flat" cmpd="sng">
                      <a:noFill/>
                      <a:prstDash val="solid"/>
                      <a:round/>
                      <a:headEnd type="none" w="sm" len="sm"/>
                      <a:tailEnd type="none" w="sm" len="sm"/>
                    </a:lnR>
                    <a:lnT w="12700" cap="flat" cmpd="sng">
                      <a:noFill/>
                      <a:prstDash val="solid"/>
                      <a:round/>
                      <a:headEnd type="none" w="sm" len="sm"/>
                      <a:tailEnd type="none" w="sm" len="sm"/>
                    </a:lnT>
                    <a:lnB w="12700" cap="flat" cmpd="sng">
                      <a:noFill/>
                      <a:prstDash val="solid"/>
                      <a:round/>
                      <a:headEnd type="none" w="sm" len="sm"/>
                      <a:tailEnd type="none" w="sm" len="sm"/>
                    </a:lnB>
                    <a:lnTlToBr w="12700" cmpd="sng">
                      <a:noFill/>
                      <a:prstDash val="solid"/>
                    </a:lnTlToBr>
                    <a:lnBlToTr w="12700" cmpd="sng">
                      <a:noFill/>
                      <a:prstDash val="solid"/>
                    </a:lnBlToTr>
                    <a:noFill/>
                  </a:tcPr>
                </a:tc>
                <a:tc>
                  <a:txBody>
                    <a:bodyPr/>
                    <a:lstStyle/>
                    <a:p>
                      <a:pPr algn="ctr"/>
                      <a:r>
                        <a:rPr lang="en-SG" b="0" dirty="0"/>
                        <a:t>0</a:t>
                      </a:r>
                    </a:p>
                  </a:txBody>
                  <a:tcPr>
                    <a:lnL w="12700" cap="flat" cmpd="sng">
                      <a:noFill/>
                      <a:prstDash val="solid"/>
                      <a:round/>
                      <a:headEnd type="none" w="sm" len="sm"/>
                      <a:tailEnd type="none" w="sm" len="sm"/>
                    </a:lnL>
                    <a:lnR w="12700" cap="flat" cmpd="sng">
                      <a:noFill/>
                      <a:prstDash val="solid"/>
                      <a:round/>
                      <a:headEnd type="none" w="sm" len="sm"/>
                      <a:tailEnd type="none" w="sm" len="sm"/>
                    </a:lnR>
                    <a:lnT w="12700" cap="flat" cmpd="sng">
                      <a:noFill/>
                      <a:prstDash val="solid"/>
                      <a:round/>
                      <a:headEnd type="none" w="sm" len="sm"/>
                      <a:tailEnd type="none" w="sm" len="sm"/>
                    </a:lnT>
                    <a:lnB w="12700" cap="flat" cmpd="sng">
                      <a:noFill/>
                      <a:prstDash val="solid"/>
                      <a:round/>
                      <a:headEnd type="none" w="sm" len="sm"/>
                      <a:tailEnd type="none" w="sm" len="sm"/>
                    </a:lnB>
                    <a:lnTlToBr w="12700" cmpd="sng">
                      <a:noFill/>
                      <a:prstDash val="solid"/>
                    </a:lnTlToBr>
                    <a:lnBlToTr w="12700" cmpd="sng">
                      <a:noFill/>
                      <a:prstDash val="solid"/>
                    </a:lnBlToTr>
                    <a:noFill/>
                  </a:tcPr>
                </a:tc>
                <a:tc>
                  <a:txBody>
                    <a:bodyPr/>
                    <a:lstStyle/>
                    <a:p>
                      <a:pPr algn="ctr"/>
                      <a:r>
                        <a:rPr lang="en-SG" b="0" dirty="0"/>
                        <a:t>0</a:t>
                      </a:r>
                    </a:p>
                  </a:txBody>
                  <a:tcPr>
                    <a:lnL w="12700" cap="flat" cmpd="sng">
                      <a:noFill/>
                      <a:prstDash val="solid"/>
                      <a:round/>
                      <a:headEnd type="none" w="sm" len="sm"/>
                      <a:tailEnd type="none" w="sm" len="sm"/>
                    </a:lnL>
                    <a:lnR w="12700" cap="flat" cmpd="sng">
                      <a:noFill/>
                      <a:prstDash val="solid"/>
                      <a:round/>
                      <a:headEnd type="none" w="sm" len="sm"/>
                      <a:tailEnd type="none" w="sm" len="sm"/>
                    </a:lnR>
                    <a:lnT w="12700" cap="flat" cmpd="sng">
                      <a:noFill/>
                      <a:prstDash val="solid"/>
                      <a:round/>
                      <a:headEnd type="none" w="sm" len="sm"/>
                      <a:tailEnd type="none" w="sm" len="sm"/>
                    </a:lnT>
                    <a:lnB w="12700" cap="flat" cmpd="sng">
                      <a:noFill/>
                      <a:prstDash val="solid"/>
                      <a:round/>
                      <a:headEnd type="none" w="sm" len="sm"/>
                      <a:tailEnd type="none" w="sm" len="sm"/>
                    </a:lnB>
                    <a:lnTlToBr w="12700" cmpd="sng">
                      <a:noFill/>
                      <a:prstDash val="solid"/>
                    </a:lnTlToBr>
                    <a:lnBlToTr w="12700" cmpd="sng">
                      <a:noFill/>
                      <a:prstDash val="solid"/>
                    </a:lnBlToTr>
                    <a:noFill/>
                  </a:tcPr>
                </a:tc>
                <a:tc>
                  <a:txBody>
                    <a:bodyPr/>
                    <a:lstStyle/>
                    <a:p>
                      <a:pPr algn="ctr"/>
                      <a:r>
                        <a:rPr lang="en-SG" b="0" dirty="0"/>
                        <a:t>0</a:t>
                      </a:r>
                    </a:p>
                  </a:txBody>
                  <a:tcPr>
                    <a:lnL w="12700" cap="flat" cmpd="sng">
                      <a:noFill/>
                      <a:prstDash val="solid"/>
                      <a:round/>
                      <a:headEnd type="none" w="sm" len="sm"/>
                      <a:tailEnd type="none" w="sm" len="sm"/>
                    </a:lnL>
                    <a:lnR w="12700" cap="flat" cmpd="sng">
                      <a:noFill/>
                      <a:prstDash val="solid"/>
                      <a:round/>
                      <a:headEnd type="none" w="sm" len="sm"/>
                      <a:tailEnd type="none" w="sm" len="sm"/>
                    </a:lnR>
                    <a:lnT w="12700" cap="flat" cmpd="sng">
                      <a:noFill/>
                      <a:prstDash val="solid"/>
                      <a:round/>
                      <a:headEnd type="none" w="sm" len="sm"/>
                      <a:tailEnd type="none" w="sm" len="sm"/>
                    </a:lnT>
                    <a:lnB w="12700" cap="flat" cmpd="sng">
                      <a:noFill/>
                      <a:prstDash val="solid"/>
                      <a:round/>
                      <a:headEnd type="none" w="sm" len="sm"/>
                      <a:tailEnd type="none" w="sm" len="sm"/>
                    </a:lnB>
                    <a:lnTlToBr w="12700" cmpd="sng">
                      <a:noFill/>
                      <a:prstDash val="solid"/>
                    </a:lnTlToBr>
                    <a:lnBlToTr w="12700" cmpd="sng">
                      <a:noFill/>
                      <a:prstDash val="solid"/>
                    </a:lnBlToTr>
                    <a:noFill/>
                  </a:tcPr>
                </a:tc>
                <a:extLst>
                  <a:ext uri="{0D108BD9-81ED-4DB2-BD59-A6C34878D82A}">
                    <a16:rowId xmlns:a16="http://schemas.microsoft.com/office/drawing/2014/main" val="1978366612"/>
                  </a:ext>
                </a:extLst>
              </a:tr>
              <a:tr h="278687">
                <a:tc>
                  <a:txBody>
                    <a:bodyPr/>
                    <a:lstStyle/>
                    <a:p>
                      <a:pPr algn="ctr"/>
                      <a:r>
                        <a:rPr lang="en-SG" dirty="0"/>
                        <a:t>1</a:t>
                      </a:r>
                    </a:p>
                  </a:txBody>
                  <a:tcPr>
                    <a:lnL w="12700" cap="flat" cmpd="sng">
                      <a:noFill/>
                      <a:prstDash val="solid"/>
                      <a:round/>
                      <a:headEnd type="none" w="sm" len="sm"/>
                      <a:tailEnd type="none" w="sm" len="sm"/>
                    </a:lnL>
                    <a:lnR w="12700" cap="flat" cmpd="sng">
                      <a:noFill/>
                      <a:prstDash val="solid"/>
                      <a:round/>
                      <a:headEnd type="none" w="sm" len="sm"/>
                      <a:tailEnd type="none" w="sm" len="sm"/>
                    </a:lnR>
                    <a:lnT w="12700" cap="flat" cmpd="sng">
                      <a:noFill/>
                      <a:prstDash val="solid"/>
                      <a:round/>
                      <a:headEnd type="none" w="sm" len="sm"/>
                      <a:tailEnd type="none" w="sm" len="sm"/>
                    </a:lnT>
                    <a:lnB w="12700" cap="flat" cmpd="sng">
                      <a:noFill/>
                      <a:prstDash val="solid"/>
                      <a:round/>
                      <a:headEnd type="none" w="sm" len="sm"/>
                      <a:tailEnd type="none" w="sm" len="sm"/>
                    </a:lnB>
                    <a:lnTlToBr w="12700" cmpd="sng">
                      <a:noFill/>
                      <a:prstDash val="solid"/>
                    </a:lnTlToBr>
                    <a:lnBlToTr w="12700" cmpd="sng">
                      <a:noFill/>
                      <a:prstDash val="solid"/>
                    </a:lnBlToTr>
                    <a:noFill/>
                  </a:tcPr>
                </a:tc>
                <a:tc>
                  <a:txBody>
                    <a:bodyPr/>
                    <a:lstStyle/>
                    <a:p>
                      <a:pPr algn="ctr"/>
                      <a:r>
                        <a:rPr lang="en-SG" dirty="0"/>
                        <a:t>0</a:t>
                      </a:r>
                    </a:p>
                  </a:txBody>
                  <a:tcPr>
                    <a:lnL w="12700" cap="flat" cmpd="sng">
                      <a:noFill/>
                      <a:prstDash val="solid"/>
                      <a:round/>
                      <a:headEnd type="none" w="sm" len="sm"/>
                      <a:tailEnd type="none" w="sm" len="sm"/>
                    </a:lnL>
                    <a:lnR w="12700" cap="flat" cmpd="sng">
                      <a:noFill/>
                      <a:prstDash val="solid"/>
                      <a:round/>
                      <a:headEnd type="none" w="sm" len="sm"/>
                      <a:tailEnd type="none" w="sm" len="sm"/>
                    </a:lnR>
                    <a:lnT w="12700" cap="flat" cmpd="sng">
                      <a:noFill/>
                      <a:prstDash val="solid"/>
                      <a:round/>
                      <a:headEnd type="none" w="sm" len="sm"/>
                      <a:tailEnd type="none" w="sm" len="sm"/>
                    </a:lnT>
                    <a:lnB w="12700" cap="flat" cmpd="sng">
                      <a:noFill/>
                      <a:prstDash val="solid"/>
                      <a:round/>
                      <a:headEnd type="none" w="sm" len="sm"/>
                      <a:tailEnd type="none" w="sm" len="sm"/>
                    </a:lnB>
                    <a:lnTlToBr w="12700" cmpd="sng">
                      <a:noFill/>
                      <a:prstDash val="solid"/>
                    </a:lnTlToBr>
                    <a:lnBlToTr w="12700" cmpd="sng">
                      <a:noFill/>
                      <a:prstDash val="solid"/>
                    </a:lnBlToTr>
                    <a:noFill/>
                  </a:tcPr>
                </a:tc>
                <a:tc>
                  <a:txBody>
                    <a:bodyPr/>
                    <a:lstStyle/>
                    <a:p>
                      <a:pPr algn="ctr"/>
                      <a:r>
                        <a:rPr lang="en-SG" dirty="0"/>
                        <a:t>1</a:t>
                      </a:r>
                    </a:p>
                  </a:txBody>
                  <a:tcPr>
                    <a:lnL w="12700" cap="flat" cmpd="sng">
                      <a:noFill/>
                      <a:prstDash val="solid"/>
                      <a:round/>
                      <a:headEnd type="none" w="sm" len="sm"/>
                      <a:tailEnd type="none" w="sm" len="sm"/>
                    </a:lnL>
                    <a:lnR w="12700" cap="flat" cmpd="sng">
                      <a:noFill/>
                      <a:prstDash val="solid"/>
                      <a:round/>
                      <a:headEnd type="none" w="sm" len="sm"/>
                      <a:tailEnd type="none" w="sm" len="sm"/>
                    </a:lnR>
                    <a:lnT w="12700" cap="flat" cmpd="sng">
                      <a:noFill/>
                      <a:prstDash val="solid"/>
                      <a:round/>
                      <a:headEnd type="none" w="sm" len="sm"/>
                      <a:tailEnd type="none" w="sm" len="sm"/>
                    </a:lnT>
                    <a:lnB w="12700" cap="flat" cmpd="sng">
                      <a:noFill/>
                      <a:prstDash val="solid"/>
                      <a:round/>
                      <a:headEnd type="none" w="sm" len="sm"/>
                      <a:tailEnd type="none" w="sm" len="sm"/>
                    </a:lnB>
                    <a:lnTlToBr w="12700" cmpd="sng">
                      <a:noFill/>
                      <a:prstDash val="solid"/>
                    </a:lnTlToBr>
                    <a:lnBlToTr w="12700" cmpd="sng">
                      <a:noFill/>
                      <a:prstDash val="solid"/>
                    </a:lnBlToTr>
                    <a:noFill/>
                  </a:tcPr>
                </a:tc>
                <a:tc>
                  <a:txBody>
                    <a:bodyPr/>
                    <a:lstStyle/>
                    <a:p>
                      <a:pPr algn="ctr"/>
                      <a:r>
                        <a:rPr lang="en-SG" dirty="0"/>
                        <a:t>0</a:t>
                      </a:r>
                    </a:p>
                  </a:txBody>
                  <a:tcPr>
                    <a:lnL w="12700" cap="flat" cmpd="sng">
                      <a:noFill/>
                      <a:prstDash val="solid"/>
                      <a:round/>
                      <a:headEnd type="none" w="sm" len="sm"/>
                      <a:tailEnd type="none" w="sm" len="sm"/>
                    </a:lnL>
                    <a:lnR w="12700" cap="flat" cmpd="sng">
                      <a:noFill/>
                      <a:prstDash val="solid"/>
                      <a:round/>
                      <a:headEnd type="none" w="sm" len="sm"/>
                      <a:tailEnd type="none" w="sm" len="sm"/>
                    </a:lnR>
                    <a:lnT w="12700" cap="flat" cmpd="sng">
                      <a:noFill/>
                      <a:prstDash val="solid"/>
                      <a:round/>
                      <a:headEnd type="none" w="sm" len="sm"/>
                      <a:tailEnd type="none" w="sm" len="sm"/>
                    </a:lnT>
                    <a:lnB w="12700" cap="flat" cmpd="sng">
                      <a:noFill/>
                      <a:prstDash val="solid"/>
                      <a:round/>
                      <a:headEnd type="none" w="sm" len="sm"/>
                      <a:tailEnd type="none" w="sm" len="sm"/>
                    </a:lnB>
                    <a:lnTlToBr w="12700" cmpd="sng">
                      <a:noFill/>
                      <a:prstDash val="solid"/>
                    </a:lnTlToBr>
                    <a:lnBlToTr w="12700" cmpd="sng">
                      <a:noFill/>
                      <a:prstDash val="solid"/>
                    </a:lnBlToTr>
                    <a:noFill/>
                  </a:tcPr>
                </a:tc>
                <a:tc>
                  <a:txBody>
                    <a:bodyPr/>
                    <a:lstStyle/>
                    <a:p>
                      <a:pPr algn="ctr"/>
                      <a:r>
                        <a:rPr lang="en-SG" dirty="0"/>
                        <a:t>0</a:t>
                      </a:r>
                    </a:p>
                  </a:txBody>
                  <a:tcPr>
                    <a:lnL w="12700" cap="flat" cmpd="sng">
                      <a:noFill/>
                      <a:prstDash val="solid"/>
                      <a:round/>
                      <a:headEnd type="none" w="sm" len="sm"/>
                      <a:tailEnd type="none" w="sm" len="sm"/>
                    </a:lnL>
                    <a:lnR w="12700" cap="flat" cmpd="sng">
                      <a:noFill/>
                      <a:prstDash val="solid"/>
                      <a:round/>
                      <a:headEnd type="none" w="sm" len="sm"/>
                      <a:tailEnd type="none" w="sm" len="sm"/>
                    </a:lnR>
                    <a:lnT w="12700" cap="flat" cmpd="sng">
                      <a:noFill/>
                      <a:prstDash val="solid"/>
                      <a:round/>
                      <a:headEnd type="none" w="sm" len="sm"/>
                      <a:tailEnd type="none" w="sm" len="sm"/>
                    </a:lnT>
                    <a:lnB w="12700" cap="flat" cmpd="sng">
                      <a:noFill/>
                      <a:prstDash val="solid"/>
                      <a:round/>
                      <a:headEnd type="none" w="sm" len="sm"/>
                      <a:tailEnd type="none" w="sm" len="sm"/>
                    </a:lnB>
                    <a:lnTlToBr w="12700" cmpd="sng">
                      <a:noFill/>
                      <a:prstDash val="solid"/>
                    </a:lnTlToBr>
                    <a:lnBlToTr w="12700" cmpd="sng">
                      <a:noFill/>
                      <a:prstDash val="solid"/>
                    </a:lnBlToTr>
                    <a:noFill/>
                  </a:tcPr>
                </a:tc>
                <a:extLst>
                  <a:ext uri="{0D108BD9-81ED-4DB2-BD59-A6C34878D82A}">
                    <a16:rowId xmlns:a16="http://schemas.microsoft.com/office/drawing/2014/main" val="3393085907"/>
                  </a:ext>
                </a:extLst>
              </a:tr>
              <a:tr h="278687">
                <a:tc>
                  <a:txBody>
                    <a:bodyPr/>
                    <a:lstStyle/>
                    <a:p>
                      <a:pPr algn="ctr"/>
                      <a:r>
                        <a:rPr lang="en-SG" dirty="0"/>
                        <a:t>0</a:t>
                      </a:r>
                    </a:p>
                  </a:txBody>
                  <a:tcPr>
                    <a:lnL w="12700" cap="flat" cmpd="sng">
                      <a:noFill/>
                      <a:prstDash val="solid"/>
                      <a:round/>
                      <a:headEnd type="none" w="sm" len="sm"/>
                      <a:tailEnd type="none" w="sm" len="sm"/>
                    </a:lnL>
                    <a:lnR w="12700" cap="flat" cmpd="sng">
                      <a:noFill/>
                      <a:prstDash val="solid"/>
                      <a:round/>
                      <a:headEnd type="none" w="sm" len="sm"/>
                      <a:tailEnd type="none" w="sm" len="sm"/>
                    </a:lnR>
                    <a:lnT w="12700" cap="flat" cmpd="sng">
                      <a:noFill/>
                      <a:prstDash val="solid"/>
                      <a:round/>
                      <a:headEnd type="none" w="sm" len="sm"/>
                      <a:tailEnd type="none" w="sm" len="sm"/>
                    </a:lnT>
                    <a:lnB w="12700" cap="flat" cmpd="sng">
                      <a:noFill/>
                      <a:prstDash val="solid"/>
                      <a:round/>
                      <a:headEnd type="none" w="sm" len="sm"/>
                      <a:tailEnd type="none" w="sm" len="sm"/>
                    </a:lnB>
                    <a:lnTlToBr w="12700" cmpd="sng">
                      <a:noFill/>
                      <a:prstDash val="solid"/>
                    </a:lnTlToBr>
                    <a:lnBlToTr w="12700" cmpd="sng">
                      <a:noFill/>
                      <a:prstDash val="solid"/>
                    </a:lnBlToTr>
                    <a:noFill/>
                  </a:tcPr>
                </a:tc>
                <a:tc>
                  <a:txBody>
                    <a:bodyPr/>
                    <a:lstStyle/>
                    <a:p>
                      <a:pPr algn="ctr"/>
                      <a:r>
                        <a:rPr lang="en-SG" dirty="0"/>
                        <a:t>1</a:t>
                      </a:r>
                    </a:p>
                  </a:txBody>
                  <a:tcPr>
                    <a:lnL w="12700" cap="flat" cmpd="sng">
                      <a:noFill/>
                      <a:prstDash val="solid"/>
                      <a:round/>
                      <a:headEnd type="none" w="sm" len="sm"/>
                      <a:tailEnd type="none" w="sm" len="sm"/>
                    </a:lnL>
                    <a:lnR w="12700" cap="flat" cmpd="sng">
                      <a:noFill/>
                      <a:prstDash val="solid"/>
                      <a:round/>
                      <a:headEnd type="none" w="sm" len="sm"/>
                      <a:tailEnd type="none" w="sm" len="sm"/>
                    </a:lnR>
                    <a:lnT w="12700" cap="flat" cmpd="sng">
                      <a:noFill/>
                      <a:prstDash val="solid"/>
                      <a:round/>
                      <a:headEnd type="none" w="sm" len="sm"/>
                      <a:tailEnd type="none" w="sm" len="sm"/>
                    </a:lnT>
                    <a:lnB w="12700" cap="flat" cmpd="sng">
                      <a:noFill/>
                      <a:prstDash val="solid"/>
                      <a:round/>
                      <a:headEnd type="none" w="sm" len="sm"/>
                      <a:tailEnd type="none" w="sm" len="sm"/>
                    </a:lnB>
                    <a:lnTlToBr w="12700" cmpd="sng">
                      <a:noFill/>
                      <a:prstDash val="solid"/>
                    </a:lnTlToBr>
                    <a:lnBlToTr w="12700" cmpd="sng">
                      <a:noFill/>
                      <a:prstDash val="solid"/>
                    </a:lnBlToTr>
                    <a:noFill/>
                  </a:tcPr>
                </a:tc>
                <a:tc>
                  <a:txBody>
                    <a:bodyPr/>
                    <a:lstStyle/>
                    <a:p>
                      <a:pPr algn="ctr"/>
                      <a:r>
                        <a:rPr lang="en-SG" dirty="0"/>
                        <a:t>0</a:t>
                      </a:r>
                    </a:p>
                  </a:txBody>
                  <a:tcPr>
                    <a:lnL w="12700" cap="flat" cmpd="sng">
                      <a:noFill/>
                      <a:prstDash val="solid"/>
                      <a:round/>
                      <a:headEnd type="none" w="sm" len="sm"/>
                      <a:tailEnd type="none" w="sm" len="sm"/>
                    </a:lnL>
                    <a:lnR w="12700" cap="flat" cmpd="sng">
                      <a:noFill/>
                      <a:prstDash val="solid"/>
                      <a:round/>
                      <a:headEnd type="none" w="sm" len="sm"/>
                      <a:tailEnd type="none" w="sm" len="sm"/>
                    </a:lnR>
                    <a:lnT w="12700" cap="flat" cmpd="sng">
                      <a:noFill/>
                      <a:prstDash val="solid"/>
                      <a:round/>
                      <a:headEnd type="none" w="sm" len="sm"/>
                      <a:tailEnd type="none" w="sm" len="sm"/>
                    </a:lnT>
                    <a:lnB w="12700" cap="flat" cmpd="sng">
                      <a:noFill/>
                      <a:prstDash val="solid"/>
                      <a:round/>
                      <a:headEnd type="none" w="sm" len="sm"/>
                      <a:tailEnd type="none" w="sm" len="sm"/>
                    </a:lnB>
                    <a:lnTlToBr w="12700" cmpd="sng">
                      <a:noFill/>
                      <a:prstDash val="solid"/>
                    </a:lnTlToBr>
                    <a:lnBlToTr w="12700" cmpd="sng">
                      <a:noFill/>
                      <a:prstDash val="solid"/>
                    </a:lnBlToTr>
                    <a:noFill/>
                  </a:tcPr>
                </a:tc>
                <a:tc>
                  <a:txBody>
                    <a:bodyPr/>
                    <a:lstStyle/>
                    <a:p>
                      <a:pPr algn="ctr"/>
                      <a:r>
                        <a:rPr lang="en-SG" dirty="0"/>
                        <a:t>1</a:t>
                      </a:r>
                    </a:p>
                  </a:txBody>
                  <a:tcPr>
                    <a:lnL w="12700" cap="flat" cmpd="sng">
                      <a:noFill/>
                      <a:prstDash val="solid"/>
                      <a:round/>
                      <a:headEnd type="none" w="sm" len="sm"/>
                      <a:tailEnd type="none" w="sm" len="sm"/>
                    </a:lnL>
                    <a:lnR w="12700" cap="flat" cmpd="sng">
                      <a:noFill/>
                      <a:prstDash val="solid"/>
                      <a:round/>
                      <a:headEnd type="none" w="sm" len="sm"/>
                      <a:tailEnd type="none" w="sm" len="sm"/>
                    </a:lnR>
                    <a:lnT w="12700" cap="flat" cmpd="sng">
                      <a:noFill/>
                      <a:prstDash val="solid"/>
                      <a:round/>
                      <a:headEnd type="none" w="sm" len="sm"/>
                      <a:tailEnd type="none" w="sm" len="sm"/>
                    </a:lnT>
                    <a:lnB w="12700" cap="flat" cmpd="sng">
                      <a:noFill/>
                      <a:prstDash val="solid"/>
                      <a:round/>
                      <a:headEnd type="none" w="sm" len="sm"/>
                      <a:tailEnd type="none" w="sm" len="sm"/>
                    </a:lnB>
                    <a:lnTlToBr w="12700" cmpd="sng">
                      <a:noFill/>
                      <a:prstDash val="solid"/>
                    </a:lnTlToBr>
                    <a:lnBlToTr w="12700" cmpd="sng">
                      <a:noFill/>
                      <a:prstDash val="solid"/>
                    </a:lnBlToTr>
                    <a:noFill/>
                  </a:tcPr>
                </a:tc>
                <a:tc>
                  <a:txBody>
                    <a:bodyPr/>
                    <a:lstStyle/>
                    <a:p>
                      <a:pPr algn="ctr"/>
                      <a:r>
                        <a:rPr lang="en-SG" dirty="0"/>
                        <a:t>1</a:t>
                      </a:r>
                    </a:p>
                  </a:txBody>
                  <a:tcPr>
                    <a:lnL w="12700" cap="flat" cmpd="sng">
                      <a:noFill/>
                      <a:prstDash val="solid"/>
                      <a:round/>
                      <a:headEnd type="none" w="sm" len="sm"/>
                      <a:tailEnd type="none" w="sm" len="sm"/>
                    </a:lnL>
                    <a:lnR w="12700" cap="flat" cmpd="sng">
                      <a:noFill/>
                      <a:prstDash val="solid"/>
                      <a:round/>
                      <a:headEnd type="none" w="sm" len="sm"/>
                      <a:tailEnd type="none" w="sm" len="sm"/>
                    </a:lnR>
                    <a:lnT w="12700" cap="flat" cmpd="sng">
                      <a:noFill/>
                      <a:prstDash val="solid"/>
                      <a:round/>
                      <a:headEnd type="none" w="sm" len="sm"/>
                      <a:tailEnd type="none" w="sm" len="sm"/>
                    </a:lnT>
                    <a:lnB w="12700" cap="flat" cmpd="sng">
                      <a:noFill/>
                      <a:prstDash val="solid"/>
                      <a:round/>
                      <a:headEnd type="none" w="sm" len="sm"/>
                      <a:tailEnd type="none" w="sm" len="sm"/>
                    </a:lnB>
                    <a:lnTlToBr w="12700" cmpd="sng">
                      <a:noFill/>
                      <a:prstDash val="solid"/>
                    </a:lnTlToBr>
                    <a:lnBlToTr w="12700" cmpd="sng">
                      <a:noFill/>
                      <a:prstDash val="solid"/>
                    </a:lnBlToTr>
                    <a:noFill/>
                  </a:tcPr>
                </a:tc>
                <a:extLst>
                  <a:ext uri="{0D108BD9-81ED-4DB2-BD59-A6C34878D82A}">
                    <a16:rowId xmlns:a16="http://schemas.microsoft.com/office/drawing/2014/main" val="4019935168"/>
                  </a:ext>
                </a:extLst>
              </a:tr>
              <a:tr h="278687">
                <a:tc>
                  <a:txBody>
                    <a:bodyPr/>
                    <a:lstStyle/>
                    <a:p>
                      <a:pPr algn="ctr"/>
                      <a:r>
                        <a:rPr lang="en-SG" dirty="0"/>
                        <a:t>0</a:t>
                      </a:r>
                    </a:p>
                  </a:txBody>
                  <a:tcPr>
                    <a:lnL w="12700" cap="flat" cmpd="sng">
                      <a:noFill/>
                      <a:prstDash val="solid"/>
                      <a:round/>
                      <a:headEnd type="none" w="sm" len="sm"/>
                      <a:tailEnd type="none" w="sm" len="sm"/>
                    </a:lnL>
                    <a:lnR w="12700" cap="flat" cmpd="sng">
                      <a:noFill/>
                      <a:prstDash val="solid"/>
                      <a:round/>
                      <a:headEnd type="none" w="sm" len="sm"/>
                      <a:tailEnd type="none" w="sm" len="sm"/>
                    </a:lnR>
                    <a:lnT w="12700" cap="flat" cmpd="sng">
                      <a:noFill/>
                      <a:prstDash val="solid"/>
                      <a:round/>
                      <a:headEnd type="none" w="sm" len="sm"/>
                      <a:tailEnd type="none" w="sm" len="sm"/>
                    </a:lnT>
                    <a:lnB w="12700" cap="flat" cmpd="sng">
                      <a:noFill/>
                      <a:prstDash val="solid"/>
                      <a:round/>
                      <a:headEnd type="none" w="sm" len="sm"/>
                      <a:tailEnd type="none" w="sm" len="sm"/>
                    </a:lnB>
                    <a:lnTlToBr w="12700" cmpd="sng">
                      <a:noFill/>
                      <a:prstDash val="solid"/>
                    </a:lnTlToBr>
                    <a:lnBlToTr w="12700" cmpd="sng">
                      <a:noFill/>
                      <a:prstDash val="solid"/>
                    </a:lnBlToTr>
                    <a:noFill/>
                  </a:tcPr>
                </a:tc>
                <a:tc>
                  <a:txBody>
                    <a:bodyPr/>
                    <a:lstStyle/>
                    <a:p>
                      <a:pPr algn="ctr"/>
                      <a:r>
                        <a:rPr lang="en-SG" dirty="0"/>
                        <a:t>0</a:t>
                      </a:r>
                    </a:p>
                  </a:txBody>
                  <a:tcPr>
                    <a:lnL w="12700" cap="flat" cmpd="sng">
                      <a:noFill/>
                      <a:prstDash val="solid"/>
                      <a:round/>
                      <a:headEnd type="none" w="sm" len="sm"/>
                      <a:tailEnd type="none" w="sm" len="sm"/>
                    </a:lnL>
                    <a:lnR w="12700" cap="flat" cmpd="sng">
                      <a:noFill/>
                      <a:prstDash val="solid"/>
                      <a:round/>
                      <a:headEnd type="none" w="sm" len="sm"/>
                      <a:tailEnd type="none" w="sm" len="sm"/>
                    </a:lnR>
                    <a:lnT w="12700" cap="flat" cmpd="sng">
                      <a:noFill/>
                      <a:prstDash val="solid"/>
                      <a:round/>
                      <a:headEnd type="none" w="sm" len="sm"/>
                      <a:tailEnd type="none" w="sm" len="sm"/>
                    </a:lnT>
                    <a:lnB w="12700" cap="flat" cmpd="sng">
                      <a:noFill/>
                      <a:prstDash val="solid"/>
                      <a:round/>
                      <a:headEnd type="none" w="sm" len="sm"/>
                      <a:tailEnd type="none" w="sm" len="sm"/>
                    </a:lnB>
                    <a:lnTlToBr w="12700" cmpd="sng">
                      <a:noFill/>
                      <a:prstDash val="solid"/>
                    </a:lnTlToBr>
                    <a:lnBlToTr w="12700" cmpd="sng">
                      <a:noFill/>
                      <a:prstDash val="solid"/>
                    </a:lnBlToTr>
                    <a:noFill/>
                  </a:tcPr>
                </a:tc>
                <a:tc>
                  <a:txBody>
                    <a:bodyPr/>
                    <a:lstStyle/>
                    <a:p>
                      <a:pPr algn="ctr"/>
                      <a:r>
                        <a:rPr lang="en-SG" dirty="0"/>
                        <a:t>1</a:t>
                      </a:r>
                    </a:p>
                  </a:txBody>
                  <a:tcPr>
                    <a:lnL w="12700" cap="flat" cmpd="sng">
                      <a:noFill/>
                      <a:prstDash val="solid"/>
                      <a:round/>
                      <a:headEnd type="none" w="sm" len="sm"/>
                      <a:tailEnd type="none" w="sm" len="sm"/>
                    </a:lnL>
                    <a:lnR w="12700" cap="flat" cmpd="sng">
                      <a:noFill/>
                      <a:prstDash val="solid"/>
                      <a:round/>
                      <a:headEnd type="none" w="sm" len="sm"/>
                      <a:tailEnd type="none" w="sm" len="sm"/>
                    </a:lnR>
                    <a:lnT w="12700" cap="flat" cmpd="sng">
                      <a:noFill/>
                      <a:prstDash val="solid"/>
                      <a:round/>
                      <a:headEnd type="none" w="sm" len="sm"/>
                      <a:tailEnd type="none" w="sm" len="sm"/>
                    </a:lnT>
                    <a:lnB w="12700" cap="flat" cmpd="sng">
                      <a:noFill/>
                      <a:prstDash val="solid"/>
                      <a:round/>
                      <a:headEnd type="none" w="sm" len="sm"/>
                      <a:tailEnd type="none" w="sm" len="sm"/>
                    </a:lnB>
                    <a:lnTlToBr w="12700" cmpd="sng">
                      <a:noFill/>
                      <a:prstDash val="solid"/>
                    </a:lnTlToBr>
                    <a:lnBlToTr w="12700" cmpd="sng">
                      <a:noFill/>
                      <a:prstDash val="solid"/>
                    </a:lnBlToTr>
                    <a:noFill/>
                  </a:tcPr>
                </a:tc>
                <a:tc>
                  <a:txBody>
                    <a:bodyPr/>
                    <a:lstStyle/>
                    <a:p>
                      <a:pPr algn="ctr"/>
                      <a:r>
                        <a:rPr lang="en-SG" dirty="0"/>
                        <a:t>0</a:t>
                      </a:r>
                    </a:p>
                  </a:txBody>
                  <a:tcPr>
                    <a:lnL w="12700" cap="flat" cmpd="sng">
                      <a:noFill/>
                      <a:prstDash val="solid"/>
                      <a:round/>
                      <a:headEnd type="none" w="sm" len="sm"/>
                      <a:tailEnd type="none" w="sm" len="sm"/>
                    </a:lnL>
                    <a:lnR w="12700" cap="flat" cmpd="sng">
                      <a:noFill/>
                      <a:prstDash val="solid"/>
                      <a:round/>
                      <a:headEnd type="none" w="sm" len="sm"/>
                      <a:tailEnd type="none" w="sm" len="sm"/>
                    </a:lnR>
                    <a:lnT w="12700" cap="flat" cmpd="sng">
                      <a:noFill/>
                      <a:prstDash val="solid"/>
                      <a:round/>
                      <a:headEnd type="none" w="sm" len="sm"/>
                      <a:tailEnd type="none" w="sm" len="sm"/>
                    </a:lnT>
                    <a:lnB w="12700" cap="flat" cmpd="sng">
                      <a:noFill/>
                      <a:prstDash val="solid"/>
                      <a:round/>
                      <a:headEnd type="none" w="sm" len="sm"/>
                      <a:tailEnd type="none" w="sm" len="sm"/>
                    </a:lnB>
                    <a:lnTlToBr w="12700" cmpd="sng">
                      <a:noFill/>
                      <a:prstDash val="solid"/>
                    </a:lnTlToBr>
                    <a:lnBlToTr w="12700" cmpd="sng">
                      <a:noFill/>
                      <a:prstDash val="solid"/>
                    </a:lnBlToTr>
                    <a:noFill/>
                  </a:tcPr>
                </a:tc>
                <a:tc>
                  <a:txBody>
                    <a:bodyPr/>
                    <a:lstStyle/>
                    <a:p>
                      <a:pPr algn="ctr"/>
                      <a:r>
                        <a:rPr lang="en-SG" dirty="0"/>
                        <a:t>0</a:t>
                      </a:r>
                    </a:p>
                  </a:txBody>
                  <a:tcPr>
                    <a:lnL w="12700" cap="flat" cmpd="sng">
                      <a:noFill/>
                      <a:prstDash val="solid"/>
                      <a:round/>
                      <a:headEnd type="none" w="sm" len="sm"/>
                      <a:tailEnd type="none" w="sm" len="sm"/>
                    </a:lnL>
                    <a:lnR w="12700" cap="flat" cmpd="sng">
                      <a:noFill/>
                      <a:prstDash val="solid"/>
                      <a:round/>
                      <a:headEnd type="none" w="sm" len="sm"/>
                      <a:tailEnd type="none" w="sm" len="sm"/>
                    </a:lnR>
                    <a:lnT w="12700" cap="flat" cmpd="sng">
                      <a:noFill/>
                      <a:prstDash val="solid"/>
                      <a:round/>
                      <a:headEnd type="none" w="sm" len="sm"/>
                      <a:tailEnd type="none" w="sm" len="sm"/>
                    </a:lnT>
                    <a:lnB w="12700" cap="flat" cmpd="sng">
                      <a:noFill/>
                      <a:prstDash val="solid"/>
                      <a:round/>
                      <a:headEnd type="none" w="sm" len="sm"/>
                      <a:tailEnd type="none" w="sm" len="sm"/>
                    </a:lnB>
                    <a:lnTlToBr w="12700" cmpd="sng">
                      <a:noFill/>
                      <a:prstDash val="solid"/>
                    </a:lnTlToBr>
                    <a:lnBlToTr w="12700" cmpd="sng">
                      <a:noFill/>
                      <a:prstDash val="solid"/>
                    </a:lnBlToTr>
                    <a:noFill/>
                  </a:tcPr>
                </a:tc>
                <a:extLst>
                  <a:ext uri="{0D108BD9-81ED-4DB2-BD59-A6C34878D82A}">
                    <a16:rowId xmlns:a16="http://schemas.microsoft.com/office/drawing/2014/main" val="2155548403"/>
                  </a:ext>
                </a:extLst>
              </a:tr>
              <a:tr h="278687">
                <a:tc>
                  <a:txBody>
                    <a:bodyPr/>
                    <a:lstStyle/>
                    <a:p>
                      <a:pPr algn="ctr"/>
                      <a:r>
                        <a:rPr lang="en-SG" dirty="0"/>
                        <a:t>0</a:t>
                      </a:r>
                    </a:p>
                  </a:txBody>
                  <a:tcPr>
                    <a:lnL w="12700" cap="flat" cmpd="sng">
                      <a:noFill/>
                      <a:prstDash val="solid"/>
                      <a:round/>
                      <a:headEnd type="none" w="sm" len="sm"/>
                      <a:tailEnd type="none" w="sm" len="sm"/>
                    </a:lnL>
                    <a:lnR w="12700" cap="flat" cmpd="sng">
                      <a:noFill/>
                      <a:prstDash val="solid"/>
                      <a:round/>
                      <a:headEnd type="none" w="sm" len="sm"/>
                      <a:tailEnd type="none" w="sm" len="sm"/>
                    </a:lnR>
                    <a:lnT w="12700" cap="flat" cmpd="sng">
                      <a:noFill/>
                      <a:prstDash val="solid"/>
                      <a:round/>
                      <a:headEnd type="none" w="sm" len="sm"/>
                      <a:tailEnd type="none" w="sm" len="sm"/>
                    </a:lnT>
                    <a:lnB w="12700" cap="flat" cmpd="sng">
                      <a:noFill/>
                      <a:prstDash val="solid"/>
                      <a:round/>
                      <a:headEnd type="none" w="sm" len="sm"/>
                      <a:tailEnd type="none" w="sm" len="sm"/>
                    </a:lnB>
                    <a:lnTlToBr w="12700" cmpd="sng">
                      <a:noFill/>
                      <a:prstDash val="solid"/>
                    </a:lnTlToBr>
                    <a:lnBlToTr w="12700" cmpd="sng">
                      <a:noFill/>
                      <a:prstDash val="solid"/>
                    </a:lnBlToTr>
                    <a:noFill/>
                  </a:tcPr>
                </a:tc>
                <a:tc>
                  <a:txBody>
                    <a:bodyPr/>
                    <a:lstStyle/>
                    <a:p>
                      <a:pPr algn="ctr"/>
                      <a:r>
                        <a:rPr lang="en-SG" dirty="0"/>
                        <a:t>0</a:t>
                      </a:r>
                    </a:p>
                  </a:txBody>
                  <a:tcPr>
                    <a:lnL w="12700" cap="flat" cmpd="sng">
                      <a:noFill/>
                      <a:prstDash val="solid"/>
                      <a:round/>
                      <a:headEnd type="none" w="sm" len="sm"/>
                      <a:tailEnd type="none" w="sm" len="sm"/>
                    </a:lnL>
                    <a:lnR w="12700" cap="flat" cmpd="sng">
                      <a:noFill/>
                      <a:prstDash val="solid"/>
                      <a:round/>
                      <a:headEnd type="none" w="sm" len="sm"/>
                      <a:tailEnd type="none" w="sm" len="sm"/>
                    </a:lnR>
                    <a:lnT w="12700" cap="flat" cmpd="sng">
                      <a:noFill/>
                      <a:prstDash val="solid"/>
                      <a:round/>
                      <a:headEnd type="none" w="sm" len="sm"/>
                      <a:tailEnd type="none" w="sm" len="sm"/>
                    </a:lnT>
                    <a:lnB w="12700" cap="flat" cmpd="sng">
                      <a:noFill/>
                      <a:prstDash val="solid"/>
                      <a:round/>
                      <a:headEnd type="none" w="sm" len="sm"/>
                      <a:tailEnd type="none" w="sm" len="sm"/>
                    </a:lnB>
                    <a:lnTlToBr w="12700" cmpd="sng">
                      <a:noFill/>
                      <a:prstDash val="solid"/>
                    </a:lnTlToBr>
                    <a:lnBlToTr w="12700" cmpd="sng">
                      <a:noFill/>
                      <a:prstDash val="solid"/>
                    </a:lnBlToTr>
                    <a:noFill/>
                  </a:tcPr>
                </a:tc>
                <a:tc>
                  <a:txBody>
                    <a:bodyPr/>
                    <a:lstStyle/>
                    <a:p>
                      <a:pPr algn="ctr"/>
                      <a:r>
                        <a:rPr lang="en-SG" dirty="0"/>
                        <a:t>1</a:t>
                      </a:r>
                    </a:p>
                  </a:txBody>
                  <a:tcPr>
                    <a:lnL w="12700" cap="flat" cmpd="sng">
                      <a:noFill/>
                      <a:prstDash val="solid"/>
                      <a:round/>
                      <a:headEnd type="none" w="sm" len="sm"/>
                      <a:tailEnd type="none" w="sm" len="sm"/>
                    </a:lnL>
                    <a:lnR w="12700" cap="flat" cmpd="sng">
                      <a:noFill/>
                      <a:prstDash val="solid"/>
                      <a:round/>
                      <a:headEnd type="none" w="sm" len="sm"/>
                      <a:tailEnd type="none" w="sm" len="sm"/>
                    </a:lnR>
                    <a:lnT w="12700" cap="flat" cmpd="sng">
                      <a:noFill/>
                      <a:prstDash val="solid"/>
                      <a:round/>
                      <a:headEnd type="none" w="sm" len="sm"/>
                      <a:tailEnd type="none" w="sm" len="sm"/>
                    </a:lnT>
                    <a:lnB w="12700" cap="flat" cmpd="sng">
                      <a:noFill/>
                      <a:prstDash val="solid"/>
                      <a:round/>
                      <a:headEnd type="none" w="sm" len="sm"/>
                      <a:tailEnd type="none" w="sm" len="sm"/>
                    </a:lnB>
                    <a:lnTlToBr w="12700" cmpd="sng">
                      <a:noFill/>
                      <a:prstDash val="solid"/>
                    </a:lnTlToBr>
                    <a:lnBlToTr w="12700" cmpd="sng">
                      <a:noFill/>
                      <a:prstDash val="solid"/>
                    </a:lnBlToTr>
                    <a:noFill/>
                  </a:tcPr>
                </a:tc>
                <a:tc>
                  <a:txBody>
                    <a:bodyPr/>
                    <a:lstStyle/>
                    <a:p>
                      <a:pPr algn="ctr"/>
                      <a:r>
                        <a:rPr lang="en-SG" dirty="0"/>
                        <a:t>0</a:t>
                      </a:r>
                    </a:p>
                  </a:txBody>
                  <a:tcPr>
                    <a:lnL w="12700" cap="flat" cmpd="sng">
                      <a:noFill/>
                      <a:prstDash val="solid"/>
                      <a:round/>
                      <a:headEnd type="none" w="sm" len="sm"/>
                      <a:tailEnd type="none" w="sm" len="sm"/>
                    </a:lnL>
                    <a:lnR w="12700" cap="flat" cmpd="sng">
                      <a:noFill/>
                      <a:prstDash val="solid"/>
                      <a:round/>
                      <a:headEnd type="none" w="sm" len="sm"/>
                      <a:tailEnd type="none" w="sm" len="sm"/>
                    </a:lnR>
                    <a:lnT w="12700" cap="flat" cmpd="sng">
                      <a:noFill/>
                      <a:prstDash val="solid"/>
                      <a:round/>
                      <a:headEnd type="none" w="sm" len="sm"/>
                      <a:tailEnd type="none" w="sm" len="sm"/>
                    </a:lnT>
                    <a:lnB w="12700" cap="flat" cmpd="sng">
                      <a:noFill/>
                      <a:prstDash val="solid"/>
                      <a:round/>
                      <a:headEnd type="none" w="sm" len="sm"/>
                      <a:tailEnd type="none" w="sm" len="sm"/>
                    </a:lnB>
                    <a:lnTlToBr w="12700" cmpd="sng">
                      <a:noFill/>
                      <a:prstDash val="solid"/>
                    </a:lnTlToBr>
                    <a:lnBlToTr w="12700" cmpd="sng">
                      <a:noFill/>
                      <a:prstDash val="solid"/>
                    </a:lnBlToTr>
                    <a:noFill/>
                  </a:tcPr>
                </a:tc>
                <a:tc>
                  <a:txBody>
                    <a:bodyPr/>
                    <a:lstStyle/>
                    <a:p>
                      <a:pPr algn="ctr"/>
                      <a:r>
                        <a:rPr lang="en-SG" dirty="0"/>
                        <a:t>0</a:t>
                      </a:r>
                    </a:p>
                  </a:txBody>
                  <a:tcPr>
                    <a:lnL w="12700" cap="flat" cmpd="sng">
                      <a:noFill/>
                      <a:prstDash val="solid"/>
                      <a:round/>
                      <a:headEnd type="none" w="sm" len="sm"/>
                      <a:tailEnd type="none" w="sm" len="sm"/>
                    </a:lnL>
                    <a:lnR w="12700" cap="flat" cmpd="sng">
                      <a:noFill/>
                      <a:prstDash val="solid"/>
                      <a:round/>
                      <a:headEnd type="none" w="sm" len="sm"/>
                      <a:tailEnd type="none" w="sm" len="sm"/>
                    </a:lnR>
                    <a:lnT w="12700" cap="flat" cmpd="sng">
                      <a:noFill/>
                      <a:prstDash val="solid"/>
                      <a:round/>
                      <a:headEnd type="none" w="sm" len="sm"/>
                      <a:tailEnd type="none" w="sm" len="sm"/>
                    </a:lnT>
                    <a:lnB w="12700" cap="flat" cmpd="sng">
                      <a:noFill/>
                      <a:prstDash val="solid"/>
                      <a:round/>
                      <a:headEnd type="none" w="sm" len="sm"/>
                      <a:tailEnd type="none" w="sm" len="sm"/>
                    </a:lnB>
                    <a:lnTlToBr w="12700" cmpd="sng">
                      <a:noFill/>
                      <a:prstDash val="solid"/>
                    </a:lnTlToBr>
                    <a:lnBlToTr w="12700" cmpd="sng">
                      <a:noFill/>
                      <a:prstDash val="solid"/>
                    </a:lnBlToTr>
                    <a:noFill/>
                  </a:tcPr>
                </a:tc>
                <a:extLst>
                  <a:ext uri="{0D108BD9-81ED-4DB2-BD59-A6C34878D82A}">
                    <a16:rowId xmlns:a16="http://schemas.microsoft.com/office/drawing/2014/main" val="3645518492"/>
                  </a:ext>
                </a:extLst>
              </a:tr>
            </a:tbl>
          </a:graphicData>
        </a:graphic>
      </p:graphicFrame>
      <p:sp>
        <p:nvSpPr>
          <p:cNvPr id="4" name="Left Bracket 3">
            <a:extLst>
              <a:ext uri="{FF2B5EF4-FFF2-40B4-BE49-F238E27FC236}">
                <a16:creationId xmlns:a16="http://schemas.microsoft.com/office/drawing/2014/main" id="{6D9E9F4C-2E88-443F-A5FE-7EA99DA85C0C}"/>
              </a:ext>
            </a:extLst>
          </p:cNvPr>
          <p:cNvSpPr/>
          <p:nvPr/>
        </p:nvSpPr>
        <p:spPr>
          <a:xfrm>
            <a:off x="1209402" y="1722087"/>
            <a:ext cx="149679" cy="1563323"/>
          </a:xfrm>
          <a:prstGeom prst="leftBracket">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SG"/>
          </a:p>
        </p:txBody>
      </p:sp>
      <p:sp>
        <p:nvSpPr>
          <p:cNvPr id="16" name="Left Bracket 15">
            <a:extLst>
              <a:ext uri="{FF2B5EF4-FFF2-40B4-BE49-F238E27FC236}">
                <a16:creationId xmlns:a16="http://schemas.microsoft.com/office/drawing/2014/main" id="{2BA603FA-E136-4DCA-AC8F-7A8F647FECE2}"/>
              </a:ext>
            </a:extLst>
          </p:cNvPr>
          <p:cNvSpPr/>
          <p:nvPr/>
        </p:nvSpPr>
        <p:spPr>
          <a:xfrm flipH="1">
            <a:off x="2769329" y="1722087"/>
            <a:ext cx="149679" cy="1563323"/>
          </a:xfrm>
          <a:prstGeom prst="leftBracket">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SG"/>
          </a:p>
        </p:txBody>
      </p:sp>
      <p:graphicFrame>
        <p:nvGraphicFramePr>
          <p:cNvPr id="17" name="Table 39">
            <a:extLst>
              <a:ext uri="{FF2B5EF4-FFF2-40B4-BE49-F238E27FC236}">
                <a16:creationId xmlns:a16="http://schemas.microsoft.com/office/drawing/2014/main" id="{AF76F991-9DE3-4BA8-A6F1-C86F31ADEA38}"/>
              </a:ext>
            </a:extLst>
          </p:cNvPr>
          <p:cNvGraphicFramePr>
            <a:graphicFrameLocks noGrp="1"/>
          </p:cNvGraphicFramePr>
          <p:nvPr>
            <p:extLst>
              <p:ext uri="{D42A27DB-BD31-4B8C-83A1-F6EECF244321}">
                <p14:modId xmlns:p14="http://schemas.microsoft.com/office/powerpoint/2010/main" val="2680330699"/>
              </p:ext>
            </p:extLst>
          </p:nvPr>
        </p:nvGraphicFramePr>
        <p:xfrm>
          <a:off x="6725735" y="1722087"/>
          <a:ext cx="369332" cy="1524000"/>
        </p:xfrm>
        <a:graphic>
          <a:graphicData uri="http://schemas.openxmlformats.org/drawingml/2006/table">
            <a:tbl>
              <a:tblPr firstRow="1" bandRow="1">
                <a:tableStyleId>{41BB2FF9-0E16-4628-8FA2-44D74F0A08B3}</a:tableStyleId>
              </a:tblPr>
              <a:tblGrid>
                <a:gridCol w="369332">
                  <a:extLst>
                    <a:ext uri="{9D8B030D-6E8A-4147-A177-3AD203B41FA5}">
                      <a16:colId xmlns:a16="http://schemas.microsoft.com/office/drawing/2014/main" val="4096789487"/>
                    </a:ext>
                  </a:extLst>
                </a:gridCol>
              </a:tblGrid>
              <a:tr h="278687">
                <a:tc>
                  <a:txBody>
                    <a:bodyPr/>
                    <a:lstStyle/>
                    <a:p>
                      <a:pPr algn="ctr"/>
                      <a:r>
                        <a:rPr lang="en-SG" b="0" dirty="0"/>
                        <a:t>2</a:t>
                      </a:r>
                    </a:p>
                  </a:txBody>
                  <a:tcPr>
                    <a:lnL w="12700" cap="flat" cmpd="sng">
                      <a:noFill/>
                      <a:prstDash val="solid"/>
                      <a:round/>
                      <a:headEnd type="none" w="sm" len="sm"/>
                      <a:tailEnd type="none" w="sm" len="sm"/>
                    </a:lnL>
                    <a:lnR w="12700" cap="flat" cmpd="sng">
                      <a:noFill/>
                      <a:prstDash val="solid"/>
                      <a:round/>
                      <a:headEnd type="none" w="sm" len="sm"/>
                      <a:tailEnd type="none" w="sm" len="sm"/>
                    </a:lnR>
                    <a:lnT w="12700" cap="flat" cmpd="sng">
                      <a:noFill/>
                      <a:prstDash val="solid"/>
                      <a:round/>
                      <a:headEnd type="none" w="sm" len="sm"/>
                      <a:tailEnd type="none" w="sm" len="sm"/>
                    </a:lnT>
                    <a:lnB w="12700" cap="flat" cmpd="sng">
                      <a:noFill/>
                      <a:prstDash val="solid"/>
                      <a:round/>
                      <a:headEnd type="none" w="sm" len="sm"/>
                      <a:tailEnd type="none" w="sm" len="sm"/>
                    </a:lnB>
                    <a:lnTlToBr w="12700" cmpd="sng">
                      <a:noFill/>
                      <a:prstDash val="solid"/>
                    </a:lnTlToBr>
                    <a:lnBlToTr w="12700" cmpd="sng">
                      <a:noFill/>
                      <a:prstDash val="solid"/>
                    </a:lnBlToTr>
                    <a:noFill/>
                  </a:tcPr>
                </a:tc>
                <a:extLst>
                  <a:ext uri="{0D108BD9-81ED-4DB2-BD59-A6C34878D82A}">
                    <a16:rowId xmlns:a16="http://schemas.microsoft.com/office/drawing/2014/main" val="1978366612"/>
                  </a:ext>
                </a:extLst>
              </a:tr>
              <a:tr h="278687">
                <a:tc>
                  <a:txBody>
                    <a:bodyPr/>
                    <a:lstStyle/>
                    <a:p>
                      <a:pPr algn="ctr"/>
                      <a:r>
                        <a:rPr lang="en-SG" dirty="0"/>
                        <a:t>4</a:t>
                      </a:r>
                    </a:p>
                  </a:txBody>
                  <a:tcPr>
                    <a:lnL w="12700" cap="flat" cmpd="sng">
                      <a:noFill/>
                      <a:prstDash val="solid"/>
                      <a:round/>
                      <a:headEnd type="none" w="sm" len="sm"/>
                      <a:tailEnd type="none" w="sm" len="sm"/>
                    </a:lnL>
                    <a:lnR w="12700" cap="flat" cmpd="sng">
                      <a:noFill/>
                      <a:prstDash val="solid"/>
                      <a:round/>
                      <a:headEnd type="none" w="sm" len="sm"/>
                      <a:tailEnd type="none" w="sm" len="sm"/>
                    </a:lnR>
                    <a:lnT w="12700" cap="flat" cmpd="sng">
                      <a:noFill/>
                      <a:prstDash val="solid"/>
                      <a:round/>
                      <a:headEnd type="none" w="sm" len="sm"/>
                      <a:tailEnd type="none" w="sm" len="sm"/>
                    </a:lnT>
                    <a:lnB w="12700" cap="flat" cmpd="sng">
                      <a:noFill/>
                      <a:prstDash val="solid"/>
                      <a:round/>
                      <a:headEnd type="none" w="sm" len="sm"/>
                      <a:tailEnd type="none" w="sm" len="sm"/>
                    </a:lnB>
                    <a:lnTlToBr w="12700" cmpd="sng">
                      <a:noFill/>
                      <a:prstDash val="solid"/>
                    </a:lnTlToBr>
                    <a:lnBlToTr w="12700" cmpd="sng">
                      <a:noFill/>
                      <a:prstDash val="solid"/>
                    </a:lnBlToTr>
                    <a:noFill/>
                  </a:tcPr>
                </a:tc>
                <a:extLst>
                  <a:ext uri="{0D108BD9-81ED-4DB2-BD59-A6C34878D82A}">
                    <a16:rowId xmlns:a16="http://schemas.microsoft.com/office/drawing/2014/main" val="3393085907"/>
                  </a:ext>
                </a:extLst>
              </a:tr>
              <a:tr h="278687">
                <a:tc>
                  <a:txBody>
                    <a:bodyPr/>
                    <a:lstStyle/>
                    <a:p>
                      <a:pPr algn="ctr"/>
                      <a:r>
                        <a:rPr lang="en-SG" dirty="0"/>
                        <a:t>11</a:t>
                      </a:r>
                    </a:p>
                  </a:txBody>
                  <a:tcPr>
                    <a:lnL w="12700" cap="flat" cmpd="sng">
                      <a:noFill/>
                      <a:prstDash val="solid"/>
                      <a:round/>
                      <a:headEnd type="none" w="sm" len="sm"/>
                      <a:tailEnd type="none" w="sm" len="sm"/>
                    </a:lnL>
                    <a:lnR w="12700" cap="flat" cmpd="sng">
                      <a:noFill/>
                      <a:prstDash val="solid"/>
                      <a:round/>
                      <a:headEnd type="none" w="sm" len="sm"/>
                      <a:tailEnd type="none" w="sm" len="sm"/>
                    </a:lnR>
                    <a:lnT w="12700" cap="flat" cmpd="sng">
                      <a:noFill/>
                      <a:prstDash val="solid"/>
                      <a:round/>
                      <a:headEnd type="none" w="sm" len="sm"/>
                      <a:tailEnd type="none" w="sm" len="sm"/>
                    </a:lnT>
                    <a:lnB w="12700" cap="flat" cmpd="sng">
                      <a:noFill/>
                      <a:prstDash val="solid"/>
                      <a:round/>
                      <a:headEnd type="none" w="sm" len="sm"/>
                      <a:tailEnd type="none" w="sm" len="sm"/>
                    </a:lnB>
                    <a:lnTlToBr w="12700" cmpd="sng">
                      <a:noFill/>
                      <a:prstDash val="solid"/>
                    </a:lnTlToBr>
                    <a:lnBlToTr w="12700" cmpd="sng">
                      <a:noFill/>
                      <a:prstDash val="solid"/>
                    </a:lnBlToTr>
                    <a:noFill/>
                  </a:tcPr>
                </a:tc>
                <a:extLst>
                  <a:ext uri="{0D108BD9-81ED-4DB2-BD59-A6C34878D82A}">
                    <a16:rowId xmlns:a16="http://schemas.microsoft.com/office/drawing/2014/main" val="4019935168"/>
                  </a:ext>
                </a:extLst>
              </a:tr>
              <a:tr h="278687">
                <a:tc>
                  <a:txBody>
                    <a:bodyPr/>
                    <a:lstStyle/>
                    <a:p>
                      <a:pPr algn="ctr"/>
                      <a:r>
                        <a:rPr lang="en-SG" dirty="0"/>
                        <a:t>3</a:t>
                      </a:r>
                    </a:p>
                  </a:txBody>
                  <a:tcPr>
                    <a:lnL w="12700" cap="flat" cmpd="sng">
                      <a:noFill/>
                      <a:prstDash val="solid"/>
                      <a:round/>
                      <a:headEnd type="none" w="sm" len="sm"/>
                      <a:tailEnd type="none" w="sm" len="sm"/>
                    </a:lnL>
                    <a:lnR w="12700" cap="flat" cmpd="sng">
                      <a:noFill/>
                      <a:prstDash val="solid"/>
                      <a:round/>
                      <a:headEnd type="none" w="sm" len="sm"/>
                      <a:tailEnd type="none" w="sm" len="sm"/>
                    </a:lnR>
                    <a:lnT w="12700" cap="flat" cmpd="sng">
                      <a:noFill/>
                      <a:prstDash val="solid"/>
                      <a:round/>
                      <a:headEnd type="none" w="sm" len="sm"/>
                      <a:tailEnd type="none" w="sm" len="sm"/>
                    </a:lnT>
                    <a:lnB w="12700" cap="flat" cmpd="sng">
                      <a:noFill/>
                      <a:prstDash val="solid"/>
                      <a:round/>
                      <a:headEnd type="none" w="sm" len="sm"/>
                      <a:tailEnd type="none" w="sm" len="sm"/>
                    </a:lnB>
                    <a:lnTlToBr w="12700" cmpd="sng">
                      <a:noFill/>
                      <a:prstDash val="solid"/>
                    </a:lnTlToBr>
                    <a:lnBlToTr w="12700" cmpd="sng">
                      <a:noFill/>
                      <a:prstDash val="solid"/>
                    </a:lnBlToTr>
                    <a:noFill/>
                  </a:tcPr>
                </a:tc>
                <a:extLst>
                  <a:ext uri="{0D108BD9-81ED-4DB2-BD59-A6C34878D82A}">
                    <a16:rowId xmlns:a16="http://schemas.microsoft.com/office/drawing/2014/main" val="2155548403"/>
                  </a:ext>
                </a:extLst>
              </a:tr>
              <a:tr h="278687">
                <a:tc>
                  <a:txBody>
                    <a:bodyPr/>
                    <a:lstStyle/>
                    <a:p>
                      <a:pPr algn="ctr"/>
                      <a:r>
                        <a:rPr lang="en-SG" dirty="0"/>
                        <a:t>3</a:t>
                      </a:r>
                    </a:p>
                  </a:txBody>
                  <a:tcPr>
                    <a:lnL w="12700" cap="flat" cmpd="sng">
                      <a:noFill/>
                      <a:prstDash val="solid"/>
                      <a:round/>
                      <a:headEnd type="none" w="sm" len="sm"/>
                      <a:tailEnd type="none" w="sm" len="sm"/>
                    </a:lnL>
                    <a:lnR w="12700" cap="flat" cmpd="sng">
                      <a:noFill/>
                      <a:prstDash val="solid"/>
                      <a:round/>
                      <a:headEnd type="none" w="sm" len="sm"/>
                      <a:tailEnd type="none" w="sm" len="sm"/>
                    </a:lnR>
                    <a:lnT w="12700" cap="flat" cmpd="sng">
                      <a:noFill/>
                      <a:prstDash val="solid"/>
                      <a:round/>
                      <a:headEnd type="none" w="sm" len="sm"/>
                      <a:tailEnd type="none" w="sm" len="sm"/>
                    </a:lnT>
                    <a:lnB w="12700" cap="flat" cmpd="sng">
                      <a:noFill/>
                      <a:prstDash val="solid"/>
                      <a:round/>
                      <a:headEnd type="none" w="sm" len="sm"/>
                      <a:tailEnd type="none" w="sm" len="sm"/>
                    </a:lnB>
                    <a:lnTlToBr w="12700" cmpd="sng">
                      <a:noFill/>
                      <a:prstDash val="solid"/>
                    </a:lnTlToBr>
                    <a:lnBlToTr w="12700" cmpd="sng">
                      <a:noFill/>
                      <a:prstDash val="solid"/>
                    </a:lnBlToTr>
                    <a:noFill/>
                  </a:tcPr>
                </a:tc>
                <a:extLst>
                  <a:ext uri="{0D108BD9-81ED-4DB2-BD59-A6C34878D82A}">
                    <a16:rowId xmlns:a16="http://schemas.microsoft.com/office/drawing/2014/main" val="3645518492"/>
                  </a:ext>
                </a:extLst>
              </a:tr>
            </a:tbl>
          </a:graphicData>
        </a:graphic>
      </p:graphicFrame>
      <p:sp>
        <p:nvSpPr>
          <p:cNvPr id="18" name="Left Bracket 17">
            <a:extLst>
              <a:ext uri="{FF2B5EF4-FFF2-40B4-BE49-F238E27FC236}">
                <a16:creationId xmlns:a16="http://schemas.microsoft.com/office/drawing/2014/main" id="{9EE79DBE-CDB4-48E3-9724-D4DAB18B3C74}"/>
              </a:ext>
            </a:extLst>
          </p:cNvPr>
          <p:cNvSpPr/>
          <p:nvPr/>
        </p:nvSpPr>
        <p:spPr>
          <a:xfrm>
            <a:off x="3021783" y="1722087"/>
            <a:ext cx="149679" cy="1563323"/>
          </a:xfrm>
          <a:prstGeom prst="leftBracket">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SG"/>
          </a:p>
        </p:txBody>
      </p:sp>
      <p:sp>
        <p:nvSpPr>
          <p:cNvPr id="20" name="Left Bracket 19">
            <a:extLst>
              <a:ext uri="{FF2B5EF4-FFF2-40B4-BE49-F238E27FC236}">
                <a16:creationId xmlns:a16="http://schemas.microsoft.com/office/drawing/2014/main" id="{168ED0B1-A7DE-44F8-B4C9-DD116F427340}"/>
              </a:ext>
            </a:extLst>
          </p:cNvPr>
          <p:cNvSpPr/>
          <p:nvPr/>
        </p:nvSpPr>
        <p:spPr>
          <a:xfrm flipH="1">
            <a:off x="3349299" y="1722087"/>
            <a:ext cx="149679" cy="1563323"/>
          </a:xfrm>
          <a:prstGeom prst="leftBracket">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SG"/>
          </a:p>
        </p:txBody>
      </p:sp>
      <p:sp>
        <p:nvSpPr>
          <p:cNvPr id="33" name="Left Bracket 32">
            <a:extLst>
              <a:ext uri="{FF2B5EF4-FFF2-40B4-BE49-F238E27FC236}">
                <a16:creationId xmlns:a16="http://schemas.microsoft.com/office/drawing/2014/main" id="{A8285188-C35B-48D6-B614-E8A6253A675E}"/>
              </a:ext>
            </a:extLst>
          </p:cNvPr>
          <p:cNvSpPr/>
          <p:nvPr/>
        </p:nvSpPr>
        <p:spPr>
          <a:xfrm>
            <a:off x="3853270" y="1722087"/>
            <a:ext cx="149679" cy="1563323"/>
          </a:xfrm>
          <a:prstGeom prst="leftBracket">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SG"/>
          </a:p>
        </p:txBody>
      </p:sp>
      <p:sp>
        <p:nvSpPr>
          <p:cNvPr id="34" name="Left Bracket 33">
            <a:extLst>
              <a:ext uri="{FF2B5EF4-FFF2-40B4-BE49-F238E27FC236}">
                <a16:creationId xmlns:a16="http://schemas.microsoft.com/office/drawing/2014/main" id="{5E6BC5E0-BC0B-419D-AA48-BA660001ED76}"/>
              </a:ext>
            </a:extLst>
          </p:cNvPr>
          <p:cNvSpPr/>
          <p:nvPr/>
        </p:nvSpPr>
        <p:spPr>
          <a:xfrm flipH="1">
            <a:off x="6181547" y="1722087"/>
            <a:ext cx="149679" cy="1563323"/>
          </a:xfrm>
          <a:prstGeom prst="leftBracket">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SG"/>
          </a:p>
        </p:txBody>
      </p:sp>
      <p:sp>
        <p:nvSpPr>
          <p:cNvPr id="35" name="Left Bracket 34">
            <a:extLst>
              <a:ext uri="{FF2B5EF4-FFF2-40B4-BE49-F238E27FC236}">
                <a16:creationId xmlns:a16="http://schemas.microsoft.com/office/drawing/2014/main" id="{7C6EB71E-AA60-4743-93E7-B4A042791DDC}"/>
              </a:ext>
            </a:extLst>
          </p:cNvPr>
          <p:cNvSpPr/>
          <p:nvPr/>
        </p:nvSpPr>
        <p:spPr>
          <a:xfrm>
            <a:off x="6635622" y="1722087"/>
            <a:ext cx="149679" cy="1563323"/>
          </a:xfrm>
          <a:prstGeom prst="leftBracket">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SG"/>
          </a:p>
        </p:txBody>
      </p:sp>
      <p:sp>
        <p:nvSpPr>
          <p:cNvPr id="37" name="Left Bracket 36">
            <a:extLst>
              <a:ext uri="{FF2B5EF4-FFF2-40B4-BE49-F238E27FC236}">
                <a16:creationId xmlns:a16="http://schemas.microsoft.com/office/drawing/2014/main" id="{9DF732DC-7C87-40D9-96B3-F4CFF372347D}"/>
              </a:ext>
            </a:extLst>
          </p:cNvPr>
          <p:cNvSpPr/>
          <p:nvPr/>
        </p:nvSpPr>
        <p:spPr>
          <a:xfrm flipH="1">
            <a:off x="7049819" y="1722087"/>
            <a:ext cx="149679" cy="1563323"/>
          </a:xfrm>
          <a:prstGeom prst="leftBracket">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SG"/>
          </a:p>
        </p:txBody>
      </p:sp>
      <p:sp>
        <p:nvSpPr>
          <p:cNvPr id="5" name="TextBox 4">
            <a:extLst>
              <a:ext uri="{FF2B5EF4-FFF2-40B4-BE49-F238E27FC236}">
                <a16:creationId xmlns:a16="http://schemas.microsoft.com/office/drawing/2014/main" id="{7E27B2AC-C15B-46B4-8221-78B74E2FABCE}"/>
              </a:ext>
            </a:extLst>
          </p:cNvPr>
          <p:cNvSpPr txBox="1"/>
          <p:nvPr/>
        </p:nvSpPr>
        <p:spPr>
          <a:xfrm flipH="1">
            <a:off x="6371921" y="2349859"/>
            <a:ext cx="446947" cy="369332"/>
          </a:xfrm>
          <a:prstGeom prst="rect">
            <a:avLst/>
          </a:prstGeom>
          <a:noFill/>
        </p:spPr>
        <p:txBody>
          <a:bodyPr wrap="square" rtlCol="0">
            <a:spAutoFit/>
          </a:bodyPr>
          <a:lstStyle/>
          <a:p>
            <a:r>
              <a:rPr lang="en-SG" sz="1800" dirty="0"/>
              <a:t>=</a:t>
            </a:r>
          </a:p>
        </p:txBody>
      </p:sp>
      <p:sp>
        <p:nvSpPr>
          <p:cNvPr id="38" name="TextBox 37">
            <a:extLst>
              <a:ext uri="{FF2B5EF4-FFF2-40B4-BE49-F238E27FC236}">
                <a16:creationId xmlns:a16="http://schemas.microsoft.com/office/drawing/2014/main" id="{20276BDC-9B73-44A8-B2D0-F5358C001436}"/>
              </a:ext>
            </a:extLst>
          </p:cNvPr>
          <p:cNvSpPr txBox="1"/>
          <p:nvPr/>
        </p:nvSpPr>
        <p:spPr>
          <a:xfrm>
            <a:off x="2934736" y="3349801"/>
            <a:ext cx="1357864" cy="307777"/>
          </a:xfrm>
          <a:prstGeom prst="rect">
            <a:avLst/>
          </a:prstGeom>
          <a:noFill/>
        </p:spPr>
        <p:txBody>
          <a:bodyPr wrap="square">
            <a:spAutoFit/>
          </a:bodyPr>
          <a:lstStyle/>
          <a:p>
            <a:r>
              <a:rPr lang="en-SG" sz="1400" dirty="0"/>
              <a:t>Feature Vector</a:t>
            </a:r>
            <a:endParaRPr lang="en-SG" dirty="0"/>
          </a:p>
        </p:txBody>
      </p:sp>
      <p:graphicFrame>
        <p:nvGraphicFramePr>
          <p:cNvPr id="22" name="Table 39">
            <a:extLst>
              <a:ext uri="{FF2B5EF4-FFF2-40B4-BE49-F238E27FC236}">
                <a16:creationId xmlns:a16="http://schemas.microsoft.com/office/drawing/2014/main" id="{7F34F61E-83C8-4E4A-84C6-533BA772CCC3}"/>
              </a:ext>
            </a:extLst>
          </p:cNvPr>
          <p:cNvGraphicFramePr>
            <a:graphicFrameLocks noGrp="1"/>
          </p:cNvGraphicFramePr>
          <p:nvPr>
            <p:extLst>
              <p:ext uri="{D42A27DB-BD31-4B8C-83A1-F6EECF244321}">
                <p14:modId xmlns:p14="http://schemas.microsoft.com/office/powerpoint/2010/main" val="4242326531"/>
              </p:ext>
            </p:extLst>
          </p:nvPr>
        </p:nvGraphicFramePr>
        <p:xfrm>
          <a:off x="3646895" y="1741748"/>
          <a:ext cx="2870052" cy="1524000"/>
        </p:xfrm>
        <a:graphic>
          <a:graphicData uri="http://schemas.openxmlformats.org/drawingml/2006/table">
            <a:tbl>
              <a:tblPr firstRow="1" bandRow="1">
                <a:tableStyleId>{41BB2FF9-0E16-4628-8FA2-44D74F0A08B3}</a:tableStyleId>
              </a:tblPr>
              <a:tblGrid>
                <a:gridCol w="2870052">
                  <a:extLst>
                    <a:ext uri="{9D8B030D-6E8A-4147-A177-3AD203B41FA5}">
                      <a16:colId xmlns:a16="http://schemas.microsoft.com/office/drawing/2014/main" val="4096789487"/>
                    </a:ext>
                  </a:extLst>
                </a:gridCol>
              </a:tblGrid>
              <a:tr h="278687">
                <a:tc>
                  <a:txBody>
                    <a:bodyPr/>
                    <a:lstStyle/>
                    <a:p>
                      <a:pPr algn="ctr"/>
                      <a:r>
                        <a:rPr lang="en-SG" b="0" dirty="0"/>
                        <a:t>0(1) + </a:t>
                      </a:r>
                      <a:r>
                        <a:rPr lang="en-SG" b="0" dirty="0">
                          <a:solidFill>
                            <a:srgbClr val="0070C0"/>
                          </a:solidFill>
                        </a:rPr>
                        <a:t>1(2)</a:t>
                      </a:r>
                      <a:r>
                        <a:rPr lang="en-SG" b="0" dirty="0"/>
                        <a:t> + 0(3) + 0(4) + 0(5)</a:t>
                      </a:r>
                    </a:p>
                  </a:txBody>
                  <a:tcPr>
                    <a:lnL w="12700" cap="flat" cmpd="sng">
                      <a:noFill/>
                      <a:prstDash val="solid"/>
                      <a:round/>
                      <a:headEnd type="none" w="sm" len="sm"/>
                      <a:tailEnd type="none" w="sm" len="sm"/>
                    </a:lnL>
                    <a:lnR w="12700" cap="flat" cmpd="sng">
                      <a:noFill/>
                      <a:prstDash val="solid"/>
                      <a:round/>
                      <a:headEnd type="none" w="sm" len="sm"/>
                      <a:tailEnd type="none" w="sm" len="sm"/>
                    </a:lnR>
                    <a:lnT w="12700" cap="flat" cmpd="sng">
                      <a:noFill/>
                      <a:prstDash val="solid"/>
                      <a:round/>
                      <a:headEnd type="none" w="sm" len="sm"/>
                      <a:tailEnd type="none" w="sm" len="sm"/>
                    </a:lnT>
                    <a:lnB w="12700" cap="flat" cmpd="sng">
                      <a:noFill/>
                      <a:prstDash val="solid"/>
                      <a:round/>
                      <a:headEnd type="none" w="sm" len="sm"/>
                      <a:tailEnd type="none" w="sm" len="sm"/>
                    </a:lnB>
                    <a:lnTlToBr w="12700" cmpd="sng">
                      <a:noFill/>
                      <a:prstDash val="solid"/>
                    </a:lnTlToBr>
                    <a:lnBlToTr w="12700" cmpd="sng">
                      <a:noFill/>
                      <a:prstDash val="solid"/>
                    </a:lnBlToTr>
                    <a:noFill/>
                  </a:tcPr>
                </a:tc>
                <a:extLst>
                  <a:ext uri="{0D108BD9-81ED-4DB2-BD59-A6C34878D82A}">
                    <a16:rowId xmlns:a16="http://schemas.microsoft.com/office/drawing/2014/main" val="1978366612"/>
                  </a:ext>
                </a:extLst>
              </a:tr>
              <a:tr h="278687">
                <a:tc>
                  <a:txBody>
                    <a:bodyPr/>
                    <a:lstStyle/>
                    <a:p>
                      <a:pPr algn="ctr"/>
                      <a:r>
                        <a:rPr lang="en-SG" b="0" dirty="0">
                          <a:solidFill>
                            <a:srgbClr val="0070C0"/>
                          </a:solidFill>
                        </a:rPr>
                        <a:t>1(1)</a:t>
                      </a:r>
                      <a:r>
                        <a:rPr lang="en-SG" b="0" dirty="0">
                          <a:solidFill>
                            <a:schemeClr val="tx1"/>
                          </a:solidFill>
                        </a:rPr>
                        <a:t> + 0(2) + </a:t>
                      </a:r>
                      <a:r>
                        <a:rPr lang="en-SG" b="0" dirty="0">
                          <a:solidFill>
                            <a:srgbClr val="0070C0"/>
                          </a:solidFill>
                        </a:rPr>
                        <a:t>1(3) </a:t>
                      </a:r>
                      <a:r>
                        <a:rPr lang="en-SG" b="0" dirty="0">
                          <a:solidFill>
                            <a:schemeClr val="tx1"/>
                          </a:solidFill>
                        </a:rPr>
                        <a:t>+ 0(4) + 0(5)</a:t>
                      </a:r>
                    </a:p>
                  </a:txBody>
                  <a:tcPr>
                    <a:lnL w="12700" cap="flat" cmpd="sng">
                      <a:noFill/>
                      <a:prstDash val="solid"/>
                      <a:round/>
                      <a:headEnd type="none" w="sm" len="sm"/>
                      <a:tailEnd type="none" w="sm" len="sm"/>
                    </a:lnL>
                    <a:lnR w="12700" cap="flat" cmpd="sng">
                      <a:noFill/>
                      <a:prstDash val="solid"/>
                      <a:round/>
                      <a:headEnd type="none" w="sm" len="sm"/>
                      <a:tailEnd type="none" w="sm" len="sm"/>
                    </a:lnR>
                    <a:lnT w="12700" cap="flat" cmpd="sng">
                      <a:noFill/>
                      <a:prstDash val="solid"/>
                      <a:round/>
                      <a:headEnd type="none" w="sm" len="sm"/>
                      <a:tailEnd type="none" w="sm" len="sm"/>
                    </a:lnT>
                    <a:lnB w="12700" cap="flat" cmpd="sng">
                      <a:noFill/>
                      <a:prstDash val="solid"/>
                      <a:round/>
                      <a:headEnd type="none" w="sm" len="sm"/>
                      <a:tailEnd type="none" w="sm" len="sm"/>
                    </a:lnB>
                    <a:lnTlToBr w="12700" cmpd="sng">
                      <a:noFill/>
                      <a:prstDash val="solid"/>
                    </a:lnTlToBr>
                    <a:lnBlToTr w="12700" cmpd="sng">
                      <a:noFill/>
                      <a:prstDash val="solid"/>
                    </a:lnBlToTr>
                    <a:noFill/>
                  </a:tcPr>
                </a:tc>
                <a:extLst>
                  <a:ext uri="{0D108BD9-81ED-4DB2-BD59-A6C34878D82A}">
                    <a16:rowId xmlns:a16="http://schemas.microsoft.com/office/drawing/2014/main" val="3393085907"/>
                  </a:ext>
                </a:extLst>
              </a:tr>
              <a:tr h="278687">
                <a:tc>
                  <a:txBody>
                    <a:bodyPr/>
                    <a:lstStyle/>
                    <a:p>
                      <a:pPr algn="ctr"/>
                      <a:r>
                        <a:rPr lang="en-SG" b="0" dirty="0">
                          <a:solidFill>
                            <a:schemeClr val="tx1"/>
                          </a:solidFill>
                        </a:rPr>
                        <a:t>0(1) + </a:t>
                      </a:r>
                      <a:r>
                        <a:rPr lang="en-SG" b="0" dirty="0">
                          <a:solidFill>
                            <a:srgbClr val="0070C0"/>
                          </a:solidFill>
                        </a:rPr>
                        <a:t>1(2)</a:t>
                      </a:r>
                      <a:r>
                        <a:rPr lang="en-SG" b="0" dirty="0">
                          <a:solidFill>
                            <a:schemeClr val="tx1"/>
                          </a:solidFill>
                        </a:rPr>
                        <a:t> + 0(3) + </a:t>
                      </a:r>
                      <a:r>
                        <a:rPr lang="en-SG" b="0" dirty="0">
                          <a:solidFill>
                            <a:srgbClr val="0070C0"/>
                          </a:solidFill>
                        </a:rPr>
                        <a:t>1(4)</a:t>
                      </a:r>
                      <a:r>
                        <a:rPr lang="en-SG" b="0" dirty="0">
                          <a:solidFill>
                            <a:schemeClr val="tx1"/>
                          </a:solidFill>
                        </a:rPr>
                        <a:t> + </a:t>
                      </a:r>
                      <a:r>
                        <a:rPr lang="en-SG" b="0" dirty="0">
                          <a:solidFill>
                            <a:srgbClr val="0070C0"/>
                          </a:solidFill>
                        </a:rPr>
                        <a:t>1(5)</a:t>
                      </a:r>
                    </a:p>
                  </a:txBody>
                  <a:tcPr>
                    <a:lnL w="12700" cap="flat" cmpd="sng">
                      <a:noFill/>
                      <a:prstDash val="solid"/>
                      <a:round/>
                      <a:headEnd type="none" w="sm" len="sm"/>
                      <a:tailEnd type="none" w="sm" len="sm"/>
                    </a:lnL>
                    <a:lnR w="12700" cap="flat" cmpd="sng">
                      <a:noFill/>
                      <a:prstDash val="solid"/>
                      <a:round/>
                      <a:headEnd type="none" w="sm" len="sm"/>
                      <a:tailEnd type="none" w="sm" len="sm"/>
                    </a:lnR>
                    <a:lnT w="12700" cap="flat" cmpd="sng">
                      <a:noFill/>
                      <a:prstDash val="solid"/>
                      <a:round/>
                      <a:headEnd type="none" w="sm" len="sm"/>
                      <a:tailEnd type="none" w="sm" len="sm"/>
                    </a:lnT>
                    <a:lnB w="12700" cap="flat" cmpd="sng">
                      <a:noFill/>
                      <a:prstDash val="solid"/>
                      <a:round/>
                      <a:headEnd type="none" w="sm" len="sm"/>
                      <a:tailEnd type="none" w="sm" len="sm"/>
                    </a:lnB>
                    <a:lnTlToBr w="12700" cmpd="sng">
                      <a:noFill/>
                      <a:prstDash val="solid"/>
                    </a:lnTlToBr>
                    <a:lnBlToTr w="12700" cmpd="sng">
                      <a:noFill/>
                      <a:prstDash val="solid"/>
                    </a:lnBlToTr>
                    <a:noFill/>
                  </a:tcPr>
                </a:tc>
                <a:extLst>
                  <a:ext uri="{0D108BD9-81ED-4DB2-BD59-A6C34878D82A}">
                    <a16:rowId xmlns:a16="http://schemas.microsoft.com/office/drawing/2014/main" val="4019935168"/>
                  </a:ext>
                </a:extLst>
              </a:tr>
              <a:tr h="278687">
                <a:tc>
                  <a:txBody>
                    <a:bodyPr/>
                    <a:lstStyle/>
                    <a:p>
                      <a:pPr algn="ctr"/>
                      <a:r>
                        <a:rPr lang="en-SG" b="0" dirty="0">
                          <a:solidFill>
                            <a:schemeClr val="tx1"/>
                          </a:solidFill>
                        </a:rPr>
                        <a:t>0(1) + 0(2) + </a:t>
                      </a:r>
                      <a:r>
                        <a:rPr lang="en-SG" b="0" dirty="0">
                          <a:solidFill>
                            <a:srgbClr val="0070C0"/>
                          </a:solidFill>
                        </a:rPr>
                        <a:t>1(3)</a:t>
                      </a:r>
                      <a:r>
                        <a:rPr lang="en-SG" b="0" dirty="0">
                          <a:solidFill>
                            <a:schemeClr val="tx1"/>
                          </a:solidFill>
                        </a:rPr>
                        <a:t> + 0(4) + 0(5)</a:t>
                      </a:r>
                    </a:p>
                  </a:txBody>
                  <a:tcPr>
                    <a:lnL w="12700" cap="flat" cmpd="sng">
                      <a:noFill/>
                      <a:prstDash val="solid"/>
                      <a:round/>
                      <a:headEnd type="none" w="sm" len="sm"/>
                      <a:tailEnd type="none" w="sm" len="sm"/>
                    </a:lnL>
                    <a:lnR w="12700" cap="flat" cmpd="sng">
                      <a:noFill/>
                      <a:prstDash val="solid"/>
                      <a:round/>
                      <a:headEnd type="none" w="sm" len="sm"/>
                      <a:tailEnd type="none" w="sm" len="sm"/>
                    </a:lnR>
                    <a:lnT w="12700" cap="flat" cmpd="sng">
                      <a:noFill/>
                      <a:prstDash val="solid"/>
                      <a:round/>
                      <a:headEnd type="none" w="sm" len="sm"/>
                      <a:tailEnd type="none" w="sm" len="sm"/>
                    </a:lnT>
                    <a:lnB w="12700" cap="flat" cmpd="sng">
                      <a:noFill/>
                      <a:prstDash val="solid"/>
                      <a:round/>
                      <a:headEnd type="none" w="sm" len="sm"/>
                      <a:tailEnd type="none" w="sm" len="sm"/>
                    </a:lnB>
                    <a:lnTlToBr w="12700" cmpd="sng">
                      <a:noFill/>
                      <a:prstDash val="solid"/>
                    </a:lnTlToBr>
                    <a:lnBlToTr w="12700" cmpd="sng">
                      <a:noFill/>
                      <a:prstDash val="solid"/>
                    </a:lnBlToTr>
                    <a:noFill/>
                  </a:tcPr>
                </a:tc>
                <a:extLst>
                  <a:ext uri="{0D108BD9-81ED-4DB2-BD59-A6C34878D82A}">
                    <a16:rowId xmlns:a16="http://schemas.microsoft.com/office/drawing/2014/main" val="2155548403"/>
                  </a:ext>
                </a:extLst>
              </a:tr>
              <a:tr h="278687">
                <a:tc>
                  <a:txBody>
                    <a:bodyPr/>
                    <a:lstStyle/>
                    <a:p>
                      <a:pPr algn="ctr"/>
                      <a:r>
                        <a:rPr lang="en-SG" b="0" dirty="0">
                          <a:solidFill>
                            <a:schemeClr val="tx1"/>
                          </a:solidFill>
                        </a:rPr>
                        <a:t>0(1) + 0(2) + </a:t>
                      </a:r>
                      <a:r>
                        <a:rPr lang="en-SG" b="0" dirty="0">
                          <a:solidFill>
                            <a:srgbClr val="0070C0"/>
                          </a:solidFill>
                        </a:rPr>
                        <a:t>1(3) </a:t>
                      </a:r>
                      <a:r>
                        <a:rPr lang="en-SG" b="0" dirty="0">
                          <a:solidFill>
                            <a:schemeClr val="tx1"/>
                          </a:solidFill>
                        </a:rPr>
                        <a:t>+ 0(4) + 0(5)</a:t>
                      </a:r>
                    </a:p>
                  </a:txBody>
                  <a:tcPr>
                    <a:lnL w="12700" cap="flat" cmpd="sng">
                      <a:noFill/>
                      <a:prstDash val="solid"/>
                      <a:round/>
                      <a:headEnd type="none" w="sm" len="sm"/>
                      <a:tailEnd type="none" w="sm" len="sm"/>
                    </a:lnL>
                    <a:lnR w="12700" cap="flat" cmpd="sng">
                      <a:noFill/>
                      <a:prstDash val="solid"/>
                      <a:round/>
                      <a:headEnd type="none" w="sm" len="sm"/>
                      <a:tailEnd type="none" w="sm" len="sm"/>
                    </a:lnR>
                    <a:lnT w="12700" cap="flat" cmpd="sng">
                      <a:noFill/>
                      <a:prstDash val="solid"/>
                      <a:round/>
                      <a:headEnd type="none" w="sm" len="sm"/>
                      <a:tailEnd type="none" w="sm" len="sm"/>
                    </a:lnT>
                    <a:lnB w="12700" cap="flat" cmpd="sng">
                      <a:noFill/>
                      <a:prstDash val="solid"/>
                      <a:round/>
                      <a:headEnd type="none" w="sm" len="sm"/>
                      <a:tailEnd type="none" w="sm" len="sm"/>
                    </a:lnB>
                    <a:lnTlToBr w="12700" cmpd="sng">
                      <a:noFill/>
                      <a:prstDash val="solid"/>
                    </a:lnTlToBr>
                    <a:lnBlToTr w="12700" cmpd="sng">
                      <a:noFill/>
                      <a:prstDash val="solid"/>
                    </a:lnBlToTr>
                    <a:noFill/>
                  </a:tcPr>
                </a:tc>
                <a:extLst>
                  <a:ext uri="{0D108BD9-81ED-4DB2-BD59-A6C34878D82A}">
                    <a16:rowId xmlns:a16="http://schemas.microsoft.com/office/drawing/2014/main" val="3645518492"/>
                  </a:ext>
                </a:extLst>
              </a:tr>
            </a:tbl>
          </a:graphicData>
        </a:graphic>
      </p:graphicFrame>
      <p:graphicFrame>
        <p:nvGraphicFramePr>
          <p:cNvPr id="24" name="Table 39">
            <a:extLst>
              <a:ext uri="{FF2B5EF4-FFF2-40B4-BE49-F238E27FC236}">
                <a16:creationId xmlns:a16="http://schemas.microsoft.com/office/drawing/2014/main" id="{B5F811B2-399C-42F3-8AC0-E710C8612EDA}"/>
              </a:ext>
            </a:extLst>
          </p:cNvPr>
          <p:cNvGraphicFramePr>
            <a:graphicFrameLocks noGrp="1"/>
          </p:cNvGraphicFramePr>
          <p:nvPr>
            <p:extLst>
              <p:ext uri="{D42A27DB-BD31-4B8C-83A1-F6EECF244321}">
                <p14:modId xmlns:p14="http://schemas.microsoft.com/office/powerpoint/2010/main" val="4056204983"/>
              </p:ext>
            </p:extLst>
          </p:nvPr>
        </p:nvGraphicFramePr>
        <p:xfrm>
          <a:off x="3097530" y="1682764"/>
          <a:ext cx="325701" cy="1524000"/>
        </p:xfrm>
        <a:graphic>
          <a:graphicData uri="http://schemas.openxmlformats.org/drawingml/2006/table">
            <a:tbl>
              <a:tblPr firstRow="1" bandRow="1">
                <a:tableStyleId>{41BB2FF9-0E16-4628-8FA2-44D74F0A08B3}</a:tableStyleId>
              </a:tblPr>
              <a:tblGrid>
                <a:gridCol w="325701">
                  <a:extLst>
                    <a:ext uri="{9D8B030D-6E8A-4147-A177-3AD203B41FA5}">
                      <a16:colId xmlns:a16="http://schemas.microsoft.com/office/drawing/2014/main" val="4096789487"/>
                    </a:ext>
                  </a:extLst>
                </a:gridCol>
              </a:tblGrid>
              <a:tr h="278687">
                <a:tc>
                  <a:txBody>
                    <a:bodyPr/>
                    <a:lstStyle/>
                    <a:p>
                      <a:pPr algn="ctr"/>
                      <a:r>
                        <a:rPr lang="en-SG" b="0" dirty="0"/>
                        <a:t>1</a:t>
                      </a:r>
                    </a:p>
                  </a:txBody>
                  <a:tcPr>
                    <a:lnL w="12700" cap="flat" cmpd="sng">
                      <a:noFill/>
                      <a:prstDash val="solid"/>
                      <a:round/>
                      <a:headEnd type="none" w="sm" len="sm"/>
                      <a:tailEnd type="none" w="sm" len="sm"/>
                    </a:lnL>
                    <a:lnR w="12700" cap="flat" cmpd="sng">
                      <a:noFill/>
                      <a:prstDash val="solid"/>
                      <a:round/>
                      <a:headEnd type="none" w="sm" len="sm"/>
                      <a:tailEnd type="none" w="sm" len="sm"/>
                    </a:lnR>
                    <a:lnT w="12700" cap="flat" cmpd="sng">
                      <a:noFill/>
                      <a:prstDash val="solid"/>
                      <a:round/>
                      <a:headEnd type="none" w="sm" len="sm"/>
                      <a:tailEnd type="none" w="sm" len="sm"/>
                    </a:lnT>
                    <a:lnB w="12700" cap="flat" cmpd="sng">
                      <a:noFill/>
                      <a:prstDash val="solid"/>
                      <a:round/>
                      <a:headEnd type="none" w="sm" len="sm"/>
                      <a:tailEnd type="none" w="sm" len="sm"/>
                    </a:lnB>
                    <a:lnTlToBr w="12700" cmpd="sng">
                      <a:noFill/>
                      <a:prstDash val="solid"/>
                    </a:lnTlToBr>
                    <a:lnBlToTr w="12700" cmpd="sng">
                      <a:noFill/>
                      <a:prstDash val="solid"/>
                    </a:lnBlToTr>
                    <a:noFill/>
                  </a:tcPr>
                </a:tc>
                <a:extLst>
                  <a:ext uri="{0D108BD9-81ED-4DB2-BD59-A6C34878D82A}">
                    <a16:rowId xmlns:a16="http://schemas.microsoft.com/office/drawing/2014/main" val="1978366612"/>
                  </a:ext>
                </a:extLst>
              </a:tr>
              <a:tr h="278687">
                <a:tc>
                  <a:txBody>
                    <a:bodyPr/>
                    <a:lstStyle/>
                    <a:p>
                      <a:pPr algn="ctr"/>
                      <a:r>
                        <a:rPr lang="en-SG" dirty="0"/>
                        <a:t>2</a:t>
                      </a:r>
                    </a:p>
                  </a:txBody>
                  <a:tcPr>
                    <a:lnL w="12700" cap="flat" cmpd="sng">
                      <a:noFill/>
                      <a:prstDash val="solid"/>
                      <a:round/>
                      <a:headEnd type="none" w="sm" len="sm"/>
                      <a:tailEnd type="none" w="sm" len="sm"/>
                    </a:lnL>
                    <a:lnR w="12700" cap="flat" cmpd="sng">
                      <a:noFill/>
                      <a:prstDash val="solid"/>
                      <a:round/>
                      <a:headEnd type="none" w="sm" len="sm"/>
                      <a:tailEnd type="none" w="sm" len="sm"/>
                    </a:lnR>
                    <a:lnT w="12700" cap="flat" cmpd="sng">
                      <a:noFill/>
                      <a:prstDash val="solid"/>
                      <a:round/>
                      <a:headEnd type="none" w="sm" len="sm"/>
                      <a:tailEnd type="none" w="sm" len="sm"/>
                    </a:lnT>
                    <a:lnB w="12700" cap="flat" cmpd="sng">
                      <a:noFill/>
                      <a:prstDash val="solid"/>
                      <a:round/>
                      <a:headEnd type="none" w="sm" len="sm"/>
                      <a:tailEnd type="none" w="sm" len="sm"/>
                    </a:lnB>
                    <a:lnTlToBr w="12700" cmpd="sng">
                      <a:noFill/>
                      <a:prstDash val="solid"/>
                    </a:lnTlToBr>
                    <a:lnBlToTr w="12700" cmpd="sng">
                      <a:noFill/>
                      <a:prstDash val="solid"/>
                    </a:lnBlToTr>
                    <a:noFill/>
                  </a:tcPr>
                </a:tc>
                <a:extLst>
                  <a:ext uri="{0D108BD9-81ED-4DB2-BD59-A6C34878D82A}">
                    <a16:rowId xmlns:a16="http://schemas.microsoft.com/office/drawing/2014/main" val="3393085907"/>
                  </a:ext>
                </a:extLst>
              </a:tr>
              <a:tr h="278687">
                <a:tc>
                  <a:txBody>
                    <a:bodyPr/>
                    <a:lstStyle/>
                    <a:p>
                      <a:pPr algn="ctr"/>
                      <a:r>
                        <a:rPr lang="en-SG" dirty="0"/>
                        <a:t>3</a:t>
                      </a:r>
                    </a:p>
                  </a:txBody>
                  <a:tcPr>
                    <a:lnL w="12700" cap="flat" cmpd="sng">
                      <a:noFill/>
                      <a:prstDash val="solid"/>
                      <a:round/>
                      <a:headEnd type="none" w="sm" len="sm"/>
                      <a:tailEnd type="none" w="sm" len="sm"/>
                    </a:lnL>
                    <a:lnR w="12700" cap="flat" cmpd="sng">
                      <a:noFill/>
                      <a:prstDash val="solid"/>
                      <a:round/>
                      <a:headEnd type="none" w="sm" len="sm"/>
                      <a:tailEnd type="none" w="sm" len="sm"/>
                    </a:lnR>
                    <a:lnT w="12700" cap="flat" cmpd="sng">
                      <a:noFill/>
                      <a:prstDash val="solid"/>
                      <a:round/>
                      <a:headEnd type="none" w="sm" len="sm"/>
                      <a:tailEnd type="none" w="sm" len="sm"/>
                    </a:lnT>
                    <a:lnB w="12700" cap="flat" cmpd="sng">
                      <a:noFill/>
                      <a:prstDash val="solid"/>
                      <a:round/>
                      <a:headEnd type="none" w="sm" len="sm"/>
                      <a:tailEnd type="none" w="sm" len="sm"/>
                    </a:lnB>
                    <a:lnTlToBr w="12700" cmpd="sng">
                      <a:noFill/>
                      <a:prstDash val="solid"/>
                    </a:lnTlToBr>
                    <a:lnBlToTr w="12700" cmpd="sng">
                      <a:noFill/>
                      <a:prstDash val="solid"/>
                    </a:lnBlToTr>
                    <a:noFill/>
                  </a:tcPr>
                </a:tc>
                <a:extLst>
                  <a:ext uri="{0D108BD9-81ED-4DB2-BD59-A6C34878D82A}">
                    <a16:rowId xmlns:a16="http://schemas.microsoft.com/office/drawing/2014/main" val="4019935168"/>
                  </a:ext>
                </a:extLst>
              </a:tr>
              <a:tr h="278687">
                <a:tc>
                  <a:txBody>
                    <a:bodyPr/>
                    <a:lstStyle/>
                    <a:p>
                      <a:pPr algn="ctr"/>
                      <a:r>
                        <a:rPr lang="en-SG" dirty="0"/>
                        <a:t>4</a:t>
                      </a:r>
                    </a:p>
                  </a:txBody>
                  <a:tcPr>
                    <a:lnL w="12700" cap="flat" cmpd="sng">
                      <a:noFill/>
                      <a:prstDash val="solid"/>
                      <a:round/>
                      <a:headEnd type="none" w="sm" len="sm"/>
                      <a:tailEnd type="none" w="sm" len="sm"/>
                    </a:lnL>
                    <a:lnR w="12700" cap="flat" cmpd="sng">
                      <a:noFill/>
                      <a:prstDash val="solid"/>
                      <a:round/>
                      <a:headEnd type="none" w="sm" len="sm"/>
                      <a:tailEnd type="none" w="sm" len="sm"/>
                    </a:lnR>
                    <a:lnT w="12700" cap="flat" cmpd="sng">
                      <a:noFill/>
                      <a:prstDash val="solid"/>
                      <a:round/>
                      <a:headEnd type="none" w="sm" len="sm"/>
                      <a:tailEnd type="none" w="sm" len="sm"/>
                    </a:lnT>
                    <a:lnB w="12700" cap="flat" cmpd="sng">
                      <a:noFill/>
                      <a:prstDash val="solid"/>
                      <a:round/>
                      <a:headEnd type="none" w="sm" len="sm"/>
                      <a:tailEnd type="none" w="sm" len="sm"/>
                    </a:lnB>
                    <a:lnTlToBr w="12700" cmpd="sng">
                      <a:noFill/>
                      <a:prstDash val="solid"/>
                    </a:lnTlToBr>
                    <a:lnBlToTr w="12700" cmpd="sng">
                      <a:noFill/>
                      <a:prstDash val="solid"/>
                    </a:lnBlToTr>
                    <a:noFill/>
                  </a:tcPr>
                </a:tc>
                <a:extLst>
                  <a:ext uri="{0D108BD9-81ED-4DB2-BD59-A6C34878D82A}">
                    <a16:rowId xmlns:a16="http://schemas.microsoft.com/office/drawing/2014/main" val="2155548403"/>
                  </a:ext>
                </a:extLst>
              </a:tr>
              <a:tr h="278687">
                <a:tc>
                  <a:txBody>
                    <a:bodyPr/>
                    <a:lstStyle/>
                    <a:p>
                      <a:pPr algn="ctr"/>
                      <a:r>
                        <a:rPr lang="en-SG" dirty="0"/>
                        <a:t>5</a:t>
                      </a:r>
                    </a:p>
                  </a:txBody>
                  <a:tcPr>
                    <a:lnL w="12700" cap="flat" cmpd="sng">
                      <a:noFill/>
                      <a:prstDash val="solid"/>
                      <a:round/>
                      <a:headEnd type="none" w="sm" len="sm"/>
                      <a:tailEnd type="none" w="sm" len="sm"/>
                    </a:lnL>
                    <a:lnR w="12700" cap="flat" cmpd="sng">
                      <a:noFill/>
                      <a:prstDash val="solid"/>
                      <a:round/>
                      <a:headEnd type="none" w="sm" len="sm"/>
                      <a:tailEnd type="none" w="sm" len="sm"/>
                    </a:lnR>
                    <a:lnT w="12700" cap="flat" cmpd="sng">
                      <a:noFill/>
                      <a:prstDash val="solid"/>
                      <a:round/>
                      <a:headEnd type="none" w="sm" len="sm"/>
                      <a:tailEnd type="none" w="sm" len="sm"/>
                    </a:lnT>
                    <a:lnB w="12700" cap="flat" cmpd="sng">
                      <a:noFill/>
                      <a:prstDash val="solid"/>
                      <a:round/>
                      <a:headEnd type="none" w="sm" len="sm"/>
                      <a:tailEnd type="none" w="sm" len="sm"/>
                    </a:lnB>
                    <a:lnTlToBr w="12700" cmpd="sng">
                      <a:noFill/>
                      <a:prstDash val="solid"/>
                    </a:lnTlToBr>
                    <a:lnBlToTr w="12700" cmpd="sng">
                      <a:noFill/>
                      <a:prstDash val="solid"/>
                    </a:lnBlToTr>
                    <a:noFill/>
                  </a:tcPr>
                </a:tc>
                <a:extLst>
                  <a:ext uri="{0D108BD9-81ED-4DB2-BD59-A6C34878D82A}">
                    <a16:rowId xmlns:a16="http://schemas.microsoft.com/office/drawing/2014/main" val="3645518492"/>
                  </a:ext>
                </a:extLst>
              </a:tr>
            </a:tbl>
          </a:graphicData>
        </a:graphic>
      </p:graphicFrame>
      <p:sp>
        <p:nvSpPr>
          <p:cNvPr id="23" name="TextBox 22">
            <a:extLst>
              <a:ext uri="{FF2B5EF4-FFF2-40B4-BE49-F238E27FC236}">
                <a16:creationId xmlns:a16="http://schemas.microsoft.com/office/drawing/2014/main" id="{5F61E48E-165D-481E-AEC0-2B31AACE37F0}"/>
              </a:ext>
            </a:extLst>
          </p:cNvPr>
          <p:cNvSpPr txBox="1"/>
          <p:nvPr/>
        </p:nvSpPr>
        <p:spPr>
          <a:xfrm>
            <a:off x="6268053" y="3324594"/>
            <a:ext cx="2118911" cy="307777"/>
          </a:xfrm>
          <a:prstGeom prst="rect">
            <a:avLst/>
          </a:prstGeom>
          <a:noFill/>
        </p:spPr>
        <p:txBody>
          <a:bodyPr wrap="square">
            <a:spAutoFit/>
          </a:bodyPr>
          <a:lstStyle/>
          <a:p>
            <a:r>
              <a:rPr lang="en-SG" sz="1400" dirty="0"/>
              <a:t>New Feature Vector</a:t>
            </a:r>
            <a:endParaRPr lang="en-SG" dirty="0"/>
          </a:p>
        </p:txBody>
      </p:sp>
    </p:spTree>
    <p:extLst>
      <p:ext uri="{BB962C8B-B14F-4D97-AF65-F5344CB8AC3E}">
        <p14:creationId xmlns:p14="http://schemas.microsoft.com/office/powerpoint/2010/main" val="23112515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73844"/>
            <a:ext cx="8186166" cy="994200"/>
          </a:xfrm>
        </p:spPr>
        <p:txBody>
          <a:bodyPr/>
          <a:lstStyle/>
          <a:p>
            <a:r>
              <a:rPr lang="en-US" b="1" dirty="0">
                <a:solidFill>
                  <a:schemeClr val="bg1"/>
                </a:solidFill>
                <a:latin typeface="Arial" panose="020B0604020202020204" pitchFamily="34" charset="0"/>
                <a:cs typeface="Arial" panose="020B0604020202020204" pitchFamily="34" charset="0"/>
              </a:rPr>
              <a:t>Global Features </a:t>
            </a:r>
            <a:endParaRPr lang="en-SG" b="1" dirty="0">
              <a:solidFill>
                <a:schemeClr val="bg1"/>
              </a:solidFill>
              <a:latin typeface="Arial" panose="020B0604020202020204" pitchFamily="34" charset="0"/>
              <a:cs typeface="Arial" panose="020B0604020202020204" pitchFamily="34" charset="0"/>
            </a:endParaRPr>
          </a:p>
        </p:txBody>
      </p:sp>
      <p:sp>
        <p:nvSpPr>
          <p:cNvPr id="4" name="AutoShape 2" descr="Graph Neural Network and Some of GNN Applications: Everything You Need to  Know - neptune.ai">
            <a:extLst>
              <a:ext uri="{FF2B5EF4-FFF2-40B4-BE49-F238E27FC236}">
                <a16:creationId xmlns:a16="http://schemas.microsoft.com/office/drawing/2014/main" id="{1BFCD759-B691-41AF-83CB-4E49FA404B99}"/>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SG"/>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54B06859-53EE-4697-BC75-A55F69CF9C28}"/>
                  </a:ext>
                </a:extLst>
              </p:cNvPr>
              <p:cNvSpPr txBox="1"/>
              <p:nvPr/>
            </p:nvSpPr>
            <p:spPr>
              <a:xfrm>
                <a:off x="628651" y="1320477"/>
                <a:ext cx="2900933" cy="2031325"/>
              </a:xfrm>
              <a:prstGeom prst="rect">
                <a:avLst/>
              </a:prstGeom>
              <a:noFill/>
            </p:spPr>
            <p:txBody>
              <a:bodyPr wrap="square" rtlCol="0">
                <a:spAutoFit/>
              </a:bodyPr>
              <a:lstStyle/>
              <a:p>
                <a:pPr marL="285750" indent="-285750">
                  <a:spcAft>
                    <a:spcPts val="1200"/>
                  </a:spcAft>
                  <a:buFont typeface="Arial" panose="020B0604020202020204" pitchFamily="34" charset="0"/>
                  <a:buChar char="•"/>
                </a:pPr>
                <a:r>
                  <a:rPr lang="en-SG" sz="1600" dirty="0"/>
                  <a:t>Graph is defined as: </a:t>
                </a:r>
                <a14:m>
                  <m:oMath xmlns:m="http://schemas.openxmlformats.org/officeDocument/2006/math">
                    <m:r>
                      <a:rPr lang="en-SG" sz="1600" i="1" dirty="0" smtClean="0">
                        <a:latin typeface="Cambria Math" panose="02040503050406030204" pitchFamily="18" charset="0"/>
                      </a:rPr>
                      <m:t>𝐺</m:t>
                    </m:r>
                    <m:r>
                      <a:rPr lang="en-SG" sz="1600" i="1" dirty="0" smtClean="0">
                        <a:latin typeface="Cambria Math" panose="02040503050406030204" pitchFamily="18" charset="0"/>
                      </a:rPr>
                      <m:t> </m:t>
                    </m:r>
                    <m:d>
                      <m:dPr>
                        <m:ctrlPr>
                          <a:rPr lang="en-SG" sz="1600" i="1" dirty="0" smtClean="0">
                            <a:latin typeface="Cambria Math" panose="02040503050406030204" pitchFamily="18" charset="0"/>
                          </a:rPr>
                        </m:ctrlPr>
                      </m:dPr>
                      <m:e>
                        <m:r>
                          <a:rPr lang="en-SG" sz="1600" b="1" i="1" dirty="0" smtClean="0">
                            <a:solidFill>
                              <a:srgbClr val="FF0000"/>
                            </a:solidFill>
                            <a:latin typeface="Cambria Math" panose="02040503050406030204" pitchFamily="18" charset="0"/>
                          </a:rPr>
                          <m:t>𝒖</m:t>
                        </m:r>
                        <m:r>
                          <a:rPr lang="en-SG" sz="1600" b="0" i="1" dirty="0" smtClean="0">
                            <a:latin typeface="Cambria Math" panose="02040503050406030204" pitchFamily="18" charset="0"/>
                          </a:rPr>
                          <m:t>, </m:t>
                        </m:r>
                        <m:r>
                          <a:rPr lang="en-SG" sz="1600" b="0" i="1" dirty="0" smtClean="0">
                            <a:solidFill>
                              <a:schemeClr val="tx1"/>
                            </a:solidFill>
                            <a:latin typeface="Cambria Math" panose="02040503050406030204" pitchFamily="18" charset="0"/>
                          </a:rPr>
                          <m:t>𝑉</m:t>
                        </m:r>
                        <m:r>
                          <a:rPr lang="en-SG" sz="1600" i="1" dirty="0" smtClean="0">
                            <a:latin typeface="Cambria Math" panose="02040503050406030204" pitchFamily="18" charset="0"/>
                          </a:rPr>
                          <m:t>, </m:t>
                        </m:r>
                        <m:r>
                          <a:rPr lang="en-SG" sz="1600" i="1" dirty="0" smtClean="0">
                            <a:latin typeface="Cambria Math" panose="02040503050406030204" pitchFamily="18" charset="0"/>
                          </a:rPr>
                          <m:t>𝐸</m:t>
                        </m:r>
                      </m:e>
                    </m:d>
                  </m:oMath>
                </a14:m>
                <a:endParaRPr lang="en-SG" sz="1600" dirty="0"/>
              </a:p>
              <a:p>
                <a:pPr marL="285750" indent="-285750">
                  <a:spcAft>
                    <a:spcPts val="1200"/>
                  </a:spcAft>
                  <a:buFont typeface="Arial" panose="020B0604020202020204" pitchFamily="34" charset="0"/>
                  <a:buChar char="•"/>
                </a:pPr>
                <a:endParaRPr lang="en-SG" sz="1600" dirty="0"/>
              </a:p>
              <a:p>
                <a:pPr marL="285750" indent="-285750">
                  <a:spcAft>
                    <a:spcPts val="1200"/>
                  </a:spcAft>
                  <a:buFont typeface="Arial" panose="020B0604020202020204" pitchFamily="34" charset="0"/>
                  <a:buChar char="•"/>
                </a:pPr>
                <a14:m>
                  <m:oMath xmlns:m="http://schemas.openxmlformats.org/officeDocument/2006/math">
                    <m:r>
                      <a:rPr lang="en-SG" sz="1600" b="0" i="1" dirty="0" smtClean="0">
                        <a:latin typeface="Cambria Math" panose="02040503050406030204" pitchFamily="18" charset="0"/>
                      </a:rPr>
                      <m:t>𝑢</m:t>
                    </m:r>
                    <m:r>
                      <a:rPr lang="en-SG" sz="1600" i="1" dirty="0" smtClean="0">
                        <a:latin typeface="Cambria Math" panose="02040503050406030204" pitchFamily="18" charset="0"/>
                      </a:rPr>
                      <m:t> </m:t>
                    </m:r>
                  </m:oMath>
                </a14:m>
                <a:r>
                  <a:rPr lang="en-SG" sz="1600" dirty="0"/>
                  <a:t>: Global attribute of a system</a:t>
                </a:r>
              </a:p>
              <a:p>
                <a:pPr marL="285750" indent="-285750">
                  <a:spcAft>
                    <a:spcPts val="1200"/>
                  </a:spcAft>
                  <a:buFont typeface="Arial" panose="020B0604020202020204" pitchFamily="34" charset="0"/>
                  <a:buChar char="•"/>
                </a:pPr>
                <a:endParaRPr lang="en-SG" sz="1600" dirty="0"/>
              </a:p>
            </p:txBody>
          </p:sp>
        </mc:Choice>
        <mc:Fallback xmlns="">
          <p:sp>
            <p:nvSpPr>
              <p:cNvPr id="9" name="TextBox 8">
                <a:extLst>
                  <a:ext uri="{FF2B5EF4-FFF2-40B4-BE49-F238E27FC236}">
                    <a16:creationId xmlns:a16="http://schemas.microsoft.com/office/drawing/2014/main" id="{54B06859-53EE-4697-BC75-A55F69CF9C28}"/>
                  </a:ext>
                </a:extLst>
              </p:cNvPr>
              <p:cNvSpPr txBox="1">
                <a:spLocks noRot="1" noChangeAspect="1" noMove="1" noResize="1" noEditPoints="1" noAdjustHandles="1" noChangeArrowheads="1" noChangeShapeType="1" noTextEdit="1"/>
              </p:cNvSpPr>
              <p:nvPr/>
            </p:nvSpPr>
            <p:spPr>
              <a:xfrm>
                <a:off x="628651" y="1320477"/>
                <a:ext cx="2900933" cy="2031325"/>
              </a:xfrm>
              <a:prstGeom prst="rect">
                <a:avLst/>
              </a:prstGeom>
              <a:blipFill>
                <a:blip r:embed="rId2"/>
                <a:stretch>
                  <a:fillRect l="-840" t="-901"/>
                </a:stretch>
              </a:blipFill>
            </p:spPr>
            <p:txBody>
              <a:bodyPr/>
              <a:lstStyle/>
              <a:p>
                <a:r>
                  <a:rPr lang="en-SG">
                    <a:noFill/>
                  </a:rPr>
                  <a:t> </a:t>
                </a:r>
              </a:p>
            </p:txBody>
          </p:sp>
        </mc:Fallback>
      </mc:AlternateContent>
      <p:sp>
        <p:nvSpPr>
          <p:cNvPr id="20" name="TextBox 19">
            <a:extLst>
              <a:ext uri="{FF2B5EF4-FFF2-40B4-BE49-F238E27FC236}">
                <a16:creationId xmlns:a16="http://schemas.microsoft.com/office/drawing/2014/main" id="{C63CC3ED-2A4D-4CCE-BA21-AD4CE0D522D0}"/>
              </a:ext>
            </a:extLst>
          </p:cNvPr>
          <p:cNvSpPr txBox="1"/>
          <p:nvPr/>
        </p:nvSpPr>
        <p:spPr>
          <a:xfrm>
            <a:off x="0" y="4778361"/>
            <a:ext cx="8723376" cy="307777"/>
          </a:xfrm>
          <a:prstGeom prst="rect">
            <a:avLst/>
          </a:prstGeom>
          <a:noFill/>
        </p:spPr>
        <p:txBody>
          <a:bodyPr wrap="square">
            <a:spAutoFit/>
          </a:bodyPr>
          <a:lstStyle/>
          <a:p>
            <a:r>
              <a:rPr lang="en-SG" dirty="0"/>
              <a:t>Figure from </a:t>
            </a:r>
            <a:r>
              <a:rPr lang="en-SG" dirty="0">
                <a:hlinkClick r:id="rId3"/>
              </a:rPr>
              <a:t>https://www.frontiersin.org/articles/10.3389/fgene.2021.690049/full</a:t>
            </a:r>
            <a:r>
              <a:rPr lang="en-SG" dirty="0"/>
              <a:t> </a:t>
            </a:r>
          </a:p>
        </p:txBody>
      </p:sp>
      <p:pic>
        <p:nvPicPr>
          <p:cNvPr id="7" name="Picture 6">
            <a:extLst>
              <a:ext uri="{FF2B5EF4-FFF2-40B4-BE49-F238E27FC236}">
                <a16:creationId xmlns:a16="http://schemas.microsoft.com/office/drawing/2014/main" id="{8EEC40DB-AC11-4245-8887-38D3D01B7E28}"/>
              </a:ext>
            </a:extLst>
          </p:cNvPr>
          <p:cNvPicPr>
            <a:picLocks noChangeAspect="1"/>
          </p:cNvPicPr>
          <p:nvPr/>
        </p:nvPicPr>
        <p:blipFill>
          <a:blip r:embed="rId4"/>
          <a:stretch>
            <a:fillRect/>
          </a:stretch>
        </p:blipFill>
        <p:spPr>
          <a:xfrm>
            <a:off x="5009905" y="1900181"/>
            <a:ext cx="1001584" cy="974409"/>
          </a:xfrm>
          <a:prstGeom prst="rect">
            <a:avLst/>
          </a:prstGeom>
        </p:spPr>
      </p:pic>
      <p:pic>
        <p:nvPicPr>
          <p:cNvPr id="8" name="Picture 7">
            <a:extLst>
              <a:ext uri="{FF2B5EF4-FFF2-40B4-BE49-F238E27FC236}">
                <a16:creationId xmlns:a16="http://schemas.microsoft.com/office/drawing/2014/main" id="{D9F0527B-BA4C-4F94-BB93-7F77F14E38E4}"/>
              </a:ext>
            </a:extLst>
          </p:cNvPr>
          <p:cNvPicPr>
            <a:picLocks noChangeAspect="1"/>
          </p:cNvPicPr>
          <p:nvPr/>
        </p:nvPicPr>
        <p:blipFill>
          <a:blip r:embed="rId5"/>
          <a:stretch>
            <a:fillRect/>
          </a:stretch>
        </p:blipFill>
        <p:spPr>
          <a:xfrm>
            <a:off x="6516305" y="1977659"/>
            <a:ext cx="1123200" cy="1178375"/>
          </a:xfrm>
          <a:prstGeom prst="rect">
            <a:avLst/>
          </a:prstGeom>
        </p:spPr>
      </p:pic>
      <p:pic>
        <p:nvPicPr>
          <p:cNvPr id="10" name="Picture 9">
            <a:extLst>
              <a:ext uri="{FF2B5EF4-FFF2-40B4-BE49-F238E27FC236}">
                <a16:creationId xmlns:a16="http://schemas.microsoft.com/office/drawing/2014/main" id="{2EDB5E08-2EF2-4CE0-8F3B-2D4F844EBB3D}"/>
              </a:ext>
            </a:extLst>
          </p:cNvPr>
          <p:cNvPicPr>
            <a:picLocks noChangeAspect="1"/>
          </p:cNvPicPr>
          <p:nvPr/>
        </p:nvPicPr>
        <p:blipFill>
          <a:blip r:embed="rId6"/>
          <a:stretch>
            <a:fillRect/>
          </a:stretch>
        </p:blipFill>
        <p:spPr>
          <a:xfrm rot="4500335">
            <a:off x="5611893" y="2670907"/>
            <a:ext cx="1304010" cy="1418485"/>
          </a:xfrm>
          <a:prstGeom prst="rect">
            <a:avLst/>
          </a:prstGeom>
        </p:spPr>
      </p:pic>
      <p:sp>
        <p:nvSpPr>
          <p:cNvPr id="11" name="TextBox 10">
            <a:extLst>
              <a:ext uri="{FF2B5EF4-FFF2-40B4-BE49-F238E27FC236}">
                <a16:creationId xmlns:a16="http://schemas.microsoft.com/office/drawing/2014/main" id="{FBF9193B-C90D-476F-BB06-586584F608CA}"/>
              </a:ext>
            </a:extLst>
          </p:cNvPr>
          <p:cNvSpPr txBox="1"/>
          <p:nvPr/>
        </p:nvSpPr>
        <p:spPr>
          <a:xfrm>
            <a:off x="4721733" y="1265933"/>
            <a:ext cx="3293887" cy="584775"/>
          </a:xfrm>
          <a:prstGeom prst="rect">
            <a:avLst/>
          </a:prstGeom>
          <a:noFill/>
        </p:spPr>
        <p:txBody>
          <a:bodyPr wrap="square" rtlCol="0">
            <a:spAutoFit/>
          </a:bodyPr>
          <a:lstStyle/>
          <a:p>
            <a:pPr algn="ctr">
              <a:spcAft>
                <a:spcPts val="1200"/>
              </a:spcAft>
            </a:pPr>
            <a:r>
              <a:rPr lang="en-SG" sz="1600" u="sng" dirty="0">
                <a:solidFill>
                  <a:schemeClr val="tx1"/>
                </a:solidFill>
                <a:latin typeface="+mj-lt"/>
              </a:rPr>
              <a:t>Predict whether it binds to certain receptor – implicate diseases?</a:t>
            </a:r>
            <a:endParaRPr lang="en-SG" sz="1600" b="0" i="0" u="sng" dirty="0">
              <a:solidFill>
                <a:schemeClr val="tx1"/>
              </a:solidFill>
              <a:effectLst/>
              <a:latin typeface="+mj-lt"/>
            </a:endParaRPr>
          </a:p>
        </p:txBody>
      </p:sp>
      <p:sp>
        <p:nvSpPr>
          <p:cNvPr id="3" name="Slide Number Placeholder 2">
            <a:extLst>
              <a:ext uri="{FF2B5EF4-FFF2-40B4-BE49-F238E27FC236}">
                <a16:creationId xmlns:a16="http://schemas.microsoft.com/office/drawing/2014/main" id="{C6F6FF23-217D-453A-8E9F-78521F16A49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a:t>
            </a:fld>
            <a:endParaRPr lang="en"/>
          </a:p>
        </p:txBody>
      </p:sp>
    </p:spTree>
    <p:extLst>
      <p:ext uri="{BB962C8B-B14F-4D97-AF65-F5344CB8AC3E}">
        <p14:creationId xmlns:p14="http://schemas.microsoft.com/office/powerpoint/2010/main" val="293545314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latin typeface="Arial" panose="020B0604020202020204" pitchFamily="34" charset="0"/>
                <a:cs typeface="Arial" panose="020B0604020202020204" pitchFamily="34" charset="0"/>
              </a:rPr>
              <a:t>Simple Massage Passing </a:t>
            </a:r>
            <a:endParaRPr lang="en-SG" b="1" dirty="0">
              <a:solidFill>
                <a:schemeClr val="bg1"/>
              </a:solidFill>
              <a:latin typeface="Arial" panose="020B0604020202020204" pitchFamily="34" charset="0"/>
              <a:cs typeface="Arial" panose="020B0604020202020204" pitchFamily="34" charset="0"/>
            </a:endParaRPr>
          </a:p>
        </p:txBody>
      </p:sp>
      <p:sp>
        <p:nvSpPr>
          <p:cNvPr id="19" name="TextBox 18">
            <a:extLst>
              <a:ext uri="{FF2B5EF4-FFF2-40B4-BE49-F238E27FC236}">
                <a16:creationId xmlns:a16="http://schemas.microsoft.com/office/drawing/2014/main" id="{611DAB45-C82E-4975-9E9D-74ED12E172C4}"/>
              </a:ext>
            </a:extLst>
          </p:cNvPr>
          <p:cNvSpPr txBox="1"/>
          <p:nvPr/>
        </p:nvSpPr>
        <p:spPr>
          <a:xfrm>
            <a:off x="329867" y="1178247"/>
            <a:ext cx="8484266" cy="1785104"/>
          </a:xfrm>
          <a:prstGeom prst="rect">
            <a:avLst/>
          </a:prstGeom>
          <a:noFill/>
        </p:spPr>
        <p:txBody>
          <a:bodyPr wrap="square">
            <a:spAutoFit/>
          </a:bodyPr>
          <a:lstStyle/>
          <a:p>
            <a:pPr marL="539750" lvl="1" indent="-285750">
              <a:spcAft>
                <a:spcPts val="1200"/>
              </a:spcAft>
              <a:buFont typeface="Arial" panose="020B0604020202020204" pitchFamily="34" charset="0"/>
              <a:buChar char="•"/>
            </a:pPr>
            <a:r>
              <a:rPr lang="en-SG" sz="1800" dirty="0">
                <a:solidFill>
                  <a:schemeClr val="tx1"/>
                </a:solidFill>
              </a:rPr>
              <a:t>There are ways to tweak this. For example, we can take the average of the message rather than the sum. </a:t>
            </a:r>
          </a:p>
          <a:p>
            <a:pPr marL="539750" lvl="1" indent="-285750">
              <a:spcAft>
                <a:spcPts val="1200"/>
              </a:spcAft>
              <a:buFont typeface="Arial" panose="020B0604020202020204" pitchFamily="34" charset="0"/>
              <a:buChar char="•"/>
            </a:pPr>
            <a:r>
              <a:rPr lang="en-SG" sz="1800" dirty="0">
                <a:solidFill>
                  <a:schemeClr val="tx1"/>
                </a:solidFill>
              </a:rPr>
              <a:t>What we need to do is to divide by the neighbour hood size of the nodes</a:t>
            </a:r>
          </a:p>
          <a:p>
            <a:pPr marL="539750" lvl="1" indent="-285750">
              <a:spcAft>
                <a:spcPts val="1200"/>
              </a:spcAft>
              <a:buFont typeface="Arial" panose="020B0604020202020204" pitchFamily="34" charset="0"/>
              <a:buChar char="•"/>
            </a:pPr>
            <a:r>
              <a:rPr lang="en-SG" sz="1800" dirty="0">
                <a:solidFill>
                  <a:schemeClr val="tx1"/>
                </a:solidFill>
              </a:rPr>
              <a:t>We can make use of the degree matrix here, which is a diagonal matrix and the diagonal element is the sum of the nodes in each node. </a:t>
            </a: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DECD6695-6972-402E-B144-10F9C1CD0E99}"/>
                  </a:ext>
                </a:extLst>
              </p:cNvPr>
              <p:cNvSpPr txBox="1"/>
              <p:nvPr/>
            </p:nvSpPr>
            <p:spPr>
              <a:xfrm>
                <a:off x="2209467" y="4708400"/>
                <a:ext cx="1746250" cy="307777"/>
              </a:xfrm>
              <a:prstGeom prst="rect">
                <a:avLst/>
              </a:prstGeom>
              <a:noFill/>
            </p:spPr>
            <p:txBody>
              <a:bodyPr wrap="square">
                <a:spAutoFit/>
              </a:bodyPr>
              <a:lstStyle/>
              <a:p>
                <a:r>
                  <a:rPr lang="en-SG" sz="1400" dirty="0"/>
                  <a:t>Degree matrix, </a:t>
                </a:r>
                <a14:m>
                  <m:oMath xmlns:m="http://schemas.openxmlformats.org/officeDocument/2006/math">
                    <m:r>
                      <a:rPr lang="en-SG" sz="1400" b="0" i="1" smtClean="0">
                        <a:latin typeface="Cambria Math" panose="02040503050406030204" pitchFamily="18" charset="0"/>
                      </a:rPr>
                      <m:t>𝐷</m:t>
                    </m:r>
                  </m:oMath>
                </a14:m>
                <a:endParaRPr lang="en-SG" dirty="0"/>
              </a:p>
            </p:txBody>
          </p:sp>
        </mc:Choice>
        <mc:Fallback xmlns="">
          <p:sp>
            <p:nvSpPr>
              <p:cNvPr id="21" name="TextBox 20">
                <a:extLst>
                  <a:ext uri="{FF2B5EF4-FFF2-40B4-BE49-F238E27FC236}">
                    <a16:creationId xmlns:a16="http://schemas.microsoft.com/office/drawing/2014/main" id="{DECD6695-6972-402E-B144-10F9C1CD0E99}"/>
                  </a:ext>
                </a:extLst>
              </p:cNvPr>
              <p:cNvSpPr txBox="1">
                <a:spLocks noRot="1" noChangeAspect="1" noMove="1" noResize="1" noEditPoints="1" noAdjustHandles="1" noChangeArrowheads="1" noChangeShapeType="1" noTextEdit="1"/>
              </p:cNvSpPr>
              <p:nvPr/>
            </p:nvSpPr>
            <p:spPr>
              <a:xfrm>
                <a:off x="2209467" y="4708400"/>
                <a:ext cx="1746250" cy="307777"/>
              </a:xfrm>
              <a:prstGeom prst="rect">
                <a:avLst/>
              </a:prstGeom>
              <a:blipFill>
                <a:blip r:embed="rId3"/>
                <a:stretch>
                  <a:fillRect l="-1045" t="-1961" b="-19608"/>
                </a:stretch>
              </a:blipFill>
            </p:spPr>
            <p:txBody>
              <a:bodyPr/>
              <a:lstStyle/>
              <a:p>
                <a:r>
                  <a:rPr lang="en-SG">
                    <a:noFill/>
                  </a:rPr>
                  <a:t> </a:t>
                </a:r>
              </a:p>
            </p:txBody>
          </p:sp>
        </mc:Fallback>
      </mc:AlternateContent>
      <p:graphicFrame>
        <p:nvGraphicFramePr>
          <p:cNvPr id="39" name="Table 39">
            <a:extLst>
              <a:ext uri="{FF2B5EF4-FFF2-40B4-BE49-F238E27FC236}">
                <a16:creationId xmlns:a16="http://schemas.microsoft.com/office/drawing/2014/main" id="{204692B5-869A-404A-A576-8FEB55494759}"/>
              </a:ext>
            </a:extLst>
          </p:cNvPr>
          <p:cNvGraphicFramePr>
            <a:graphicFrameLocks noGrp="1"/>
          </p:cNvGraphicFramePr>
          <p:nvPr>
            <p:extLst>
              <p:ext uri="{D42A27DB-BD31-4B8C-83A1-F6EECF244321}">
                <p14:modId xmlns:p14="http://schemas.microsoft.com/office/powerpoint/2010/main" val="423925818"/>
              </p:ext>
            </p:extLst>
          </p:nvPr>
        </p:nvGraphicFramePr>
        <p:xfrm>
          <a:off x="2209467" y="3105754"/>
          <a:ext cx="1628505" cy="1524000"/>
        </p:xfrm>
        <a:graphic>
          <a:graphicData uri="http://schemas.openxmlformats.org/drawingml/2006/table">
            <a:tbl>
              <a:tblPr firstRow="1" bandRow="1">
                <a:tableStyleId>{41BB2FF9-0E16-4628-8FA2-44D74F0A08B3}</a:tableStyleId>
              </a:tblPr>
              <a:tblGrid>
                <a:gridCol w="325701">
                  <a:extLst>
                    <a:ext uri="{9D8B030D-6E8A-4147-A177-3AD203B41FA5}">
                      <a16:colId xmlns:a16="http://schemas.microsoft.com/office/drawing/2014/main" val="4096789487"/>
                    </a:ext>
                  </a:extLst>
                </a:gridCol>
                <a:gridCol w="325701">
                  <a:extLst>
                    <a:ext uri="{9D8B030D-6E8A-4147-A177-3AD203B41FA5}">
                      <a16:colId xmlns:a16="http://schemas.microsoft.com/office/drawing/2014/main" val="1238771008"/>
                    </a:ext>
                  </a:extLst>
                </a:gridCol>
                <a:gridCol w="325701">
                  <a:extLst>
                    <a:ext uri="{9D8B030D-6E8A-4147-A177-3AD203B41FA5}">
                      <a16:colId xmlns:a16="http://schemas.microsoft.com/office/drawing/2014/main" val="690484348"/>
                    </a:ext>
                  </a:extLst>
                </a:gridCol>
                <a:gridCol w="325701">
                  <a:extLst>
                    <a:ext uri="{9D8B030D-6E8A-4147-A177-3AD203B41FA5}">
                      <a16:colId xmlns:a16="http://schemas.microsoft.com/office/drawing/2014/main" val="2807986621"/>
                    </a:ext>
                  </a:extLst>
                </a:gridCol>
                <a:gridCol w="325701">
                  <a:extLst>
                    <a:ext uri="{9D8B030D-6E8A-4147-A177-3AD203B41FA5}">
                      <a16:colId xmlns:a16="http://schemas.microsoft.com/office/drawing/2014/main" val="1049358292"/>
                    </a:ext>
                  </a:extLst>
                </a:gridCol>
              </a:tblGrid>
              <a:tr h="278687">
                <a:tc>
                  <a:txBody>
                    <a:bodyPr/>
                    <a:lstStyle/>
                    <a:p>
                      <a:pPr algn="ctr"/>
                      <a:r>
                        <a:rPr lang="en-SG" b="0" dirty="0"/>
                        <a:t>1</a:t>
                      </a:r>
                    </a:p>
                  </a:txBody>
                  <a:tcPr>
                    <a:lnL w="12700" cap="flat" cmpd="sng">
                      <a:noFill/>
                      <a:prstDash val="solid"/>
                      <a:round/>
                      <a:headEnd type="none" w="sm" len="sm"/>
                      <a:tailEnd type="none" w="sm" len="sm"/>
                    </a:lnL>
                    <a:lnR w="12700" cap="flat" cmpd="sng">
                      <a:noFill/>
                      <a:prstDash val="solid"/>
                      <a:round/>
                      <a:headEnd type="none" w="sm" len="sm"/>
                      <a:tailEnd type="none" w="sm" len="sm"/>
                    </a:lnR>
                    <a:lnT w="12700" cap="flat" cmpd="sng">
                      <a:noFill/>
                      <a:prstDash val="solid"/>
                      <a:round/>
                      <a:headEnd type="none" w="sm" len="sm"/>
                      <a:tailEnd type="none" w="sm" len="sm"/>
                    </a:lnT>
                    <a:lnB w="12700" cap="flat" cmpd="sng">
                      <a:noFill/>
                      <a:prstDash val="solid"/>
                      <a:round/>
                      <a:headEnd type="none" w="sm" len="sm"/>
                      <a:tailEnd type="none" w="sm" len="sm"/>
                    </a:lnB>
                    <a:lnTlToBr w="12700" cmpd="sng">
                      <a:noFill/>
                      <a:prstDash val="solid"/>
                    </a:lnTlToBr>
                    <a:lnBlToTr w="12700" cmpd="sng">
                      <a:noFill/>
                      <a:prstDash val="solid"/>
                    </a:lnBlToTr>
                    <a:noFill/>
                  </a:tcPr>
                </a:tc>
                <a:tc>
                  <a:txBody>
                    <a:bodyPr/>
                    <a:lstStyle/>
                    <a:p>
                      <a:pPr algn="ctr"/>
                      <a:r>
                        <a:rPr lang="en-SG" b="0" dirty="0"/>
                        <a:t>0</a:t>
                      </a:r>
                    </a:p>
                  </a:txBody>
                  <a:tcPr>
                    <a:lnL w="12700" cap="flat" cmpd="sng">
                      <a:noFill/>
                      <a:prstDash val="solid"/>
                      <a:round/>
                      <a:headEnd type="none" w="sm" len="sm"/>
                      <a:tailEnd type="none" w="sm" len="sm"/>
                    </a:lnL>
                    <a:lnR w="12700" cap="flat" cmpd="sng">
                      <a:noFill/>
                      <a:prstDash val="solid"/>
                      <a:round/>
                      <a:headEnd type="none" w="sm" len="sm"/>
                      <a:tailEnd type="none" w="sm" len="sm"/>
                    </a:lnR>
                    <a:lnT w="12700" cap="flat" cmpd="sng">
                      <a:noFill/>
                      <a:prstDash val="solid"/>
                      <a:round/>
                      <a:headEnd type="none" w="sm" len="sm"/>
                      <a:tailEnd type="none" w="sm" len="sm"/>
                    </a:lnT>
                    <a:lnB w="12700" cap="flat" cmpd="sng">
                      <a:noFill/>
                      <a:prstDash val="solid"/>
                      <a:round/>
                      <a:headEnd type="none" w="sm" len="sm"/>
                      <a:tailEnd type="none" w="sm" len="sm"/>
                    </a:lnB>
                    <a:lnTlToBr w="12700" cmpd="sng">
                      <a:noFill/>
                      <a:prstDash val="solid"/>
                    </a:lnTlToBr>
                    <a:lnBlToTr w="12700" cmpd="sng">
                      <a:noFill/>
                      <a:prstDash val="solid"/>
                    </a:lnBlToTr>
                    <a:noFill/>
                  </a:tcPr>
                </a:tc>
                <a:tc>
                  <a:txBody>
                    <a:bodyPr/>
                    <a:lstStyle/>
                    <a:p>
                      <a:pPr algn="ctr"/>
                      <a:r>
                        <a:rPr lang="en-SG" b="0" dirty="0"/>
                        <a:t>0</a:t>
                      </a:r>
                    </a:p>
                  </a:txBody>
                  <a:tcPr>
                    <a:lnL w="12700" cap="flat" cmpd="sng">
                      <a:noFill/>
                      <a:prstDash val="solid"/>
                      <a:round/>
                      <a:headEnd type="none" w="sm" len="sm"/>
                      <a:tailEnd type="none" w="sm" len="sm"/>
                    </a:lnL>
                    <a:lnR w="12700" cap="flat" cmpd="sng">
                      <a:noFill/>
                      <a:prstDash val="solid"/>
                      <a:round/>
                      <a:headEnd type="none" w="sm" len="sm"/>
                      <a:tailEnd type="none" w="sm" len="sm"/>
                    </a:lnR>
                    <a:lnT w="12700" cap="flat" cmpd="sng">
                      <a:noFill/>
                      <a:prstDash val="solid"/>
                      <a:round/>
                      <a:headEnd type="none" w="sm" len="sm"/>
                      <a:tailEnd type="none" w="sm" len="sm"/>
                    </a:lnT>
                    <a:lnB w="12700" cap="flat" cmpd="sng">
                      <a:noFill/>
                      <a:prstDash val="solid"/>
                      <a:round/>
                      <a:headEnd type="none" w="sm" len="sm"/>
                      <a:tailEnd type="none" w="sm" len="sm"/>
                    </a:lnB>
                    <a:lnTlToBr w="12700" cmpd="sng">
                      <a:noFill/>
                      <a:prstDash val="solid"/>
                    </a:lnTlToBr>
                    <a:lnBlToTr w="12700" cmpd="sng">
                      <a:noFill/>
                      <a:prstDash val="solid"/>
                    </a:lnBlToTr>
                    <a:noFill/>
                  </a:tcPr>
                </a:tc>
                <a:tc>
                  <a:txBody>
                    <a:bodyPr/>
                    <a:lstStyle/>
                    <a:p>
                      <a:pPr algn="ctr"/>
                      <a:r>
                        <a:rPr lang="en-SG" b="0" dirty="0"/>
                        <a:t>0</a:t>
                      </a:r>
                    </a:p>
                  </a:txBody>
                  <a:tcPr>
                    <a:lnL w="12700" cap="flat" cmpd="sng">
                      <a:noFill/>
                      <a:prstDash val="solid"/>
                      <a:round/>
                      <a:headEnd type="none" w="sm" len="sm"/>
                      <a:tailEnd type="none" w="sm" len="sm"/>
                    </a:lnL>
                    <a:lnR w="12700" cap="flat" cmpd="sng">
                      <a:noFill/>
                      <a:prstDash val="solid"/>
                      <a:round/>
                      <a:headEnd type="none" w="sm" len="sm"/>
                      <a:tailEnd type="none" w="sm" len="sm"/>
                    </a:lnR>
                    <a:lnT w="12700" cap="flat" cmpd="sng">
                      <a:noFill/>
                      <a:prstDash val="solid"/>
                      <a:round/>
                      <a:headEnd type="none" w="sm" len="sm"/>
                      <a:tailEnd type="none" w="sm" len="sm"/>
                    </a:lnT>
                    <a:lnB w="12700" cap="flat" cmpd="sng">
                      <a:noFill/>
                      <a:prstDash val="solid"/>
                      <a:round/>
                      <a:headEnd type="none" w="sm" len="sm"/>
                      <a:tailEnd type="none" w="sm" len="sm"/>
                    </a:lnB>
                    <a:lnTlToBr w="12700" cmpd="sng">
                      <a:noFill/>
                      <a:prstDash val="solid"/>
                    </a:lnTlToBr>
                    <a:lnBlToTr w="12700" cmpd="sng">
                      <a:noFill/>
                      <a:prstDash val="solid"/>
                    </a:lnBlToTr>
                    <a:noFill/>
                  </a:tcPr>
                </a:tc>
                <a:tc>
                  <a:txBody>
                    <a:bodyPr/>
                    <a:lstStyle/>
                    <a:p>
                      <a:pPr algn="ctr"/>
                      <a:r>
                        <a:rPr lang="en-SG" b="0" dirty="0"/>
                        <a:t>0</a:t>
                      </a:r>
                    </a:p>
                  </a:txBody>
                  <a:tcPr>
                    <a:lnL w="12700" cap="flat" cmpd="sng">
                      <a:noFill/>
                      <a:prstDash val="solid"/>
                      <a:round/>
                      <a:headEnd type="none" w="sm" len="sm"/>
                      <a:tailEnd type="none" w="sm" len="sm"/>
                    </a:lnL>
                    <a:lnR w="12700" cap="flat" cmpd="sng">
                      <a:noFill/>
                      <a:prstDash val="solid"/>
                      <a:round/>
                      <a:headEnd type="none" w="sm" len="sm"/>
                      <a:tailEnd type="none" w="sm" len="sm"/>
                    </a:lnR>
                    <a:lnT w="12700" cap="flat" cmpd="sng">
                      <a:noFill/>
                      <a:prstDash val="solid"/>
                      <a:round/>
                      <a:headEnd type="none" w="sm" len="sm"/>
                      <a:tailEnd type="none" w="sm" len="sm"/>
                    </a:lnT>
                    <a:lnB w="12700" cap="flat" cmpd="sng">
                      <a:noFill/>
                      <a:prstDash val="solid"/>
                      <a:round/>
                      <a:headEnd type="none" w="sm" len="sm"/>
                      <a:tailEnd type="none" w="sm" len="sm"/>
                    </a:lnB>
                    <a:lnTlToBr w="12700" cmpd="sng">
                      <a:noFill/>
                      <a:prstDash val="solid"/>
                    </a:lnTlToBr>
                    <a:lnBlToTr w="12700" cmpd="sng">
                      <a:noFill/>
                      <a:prstDash val="solid"/>
                    </a:lnBlToTr>
                    <a:noFill/>
                  </a:tcPr>
                </a:tc>
                <a:extLst>
                  <a:ext uri="{0D108BD9-81ED-4DB2-BD59-A6C34878D82A}">
                    <a16:rowId xmlns:a16="http://schemas.microsoft.com/office/drawing/2014/main" val="1978366612"/>
                  </a:ext>
                </a:extLst>
              </a:tr>
              <a:tr h="278687">
                <a:tc>
                  <a:txBody>
                    <a:bodyPr/>
                    <a:lstStyle/>
                    <a:p>
                      <a:pPr algn="ctr"/>
                      <a:r>
                        <a:rPr lang="en-SG" dirty="0"/>
                        <a:t>0</a:t>
                      </a:r>
                    </a:p>
                  </a:txBody>
                  <a:tcPr>
                    <a:lnL w="12700" cap="flat" cmpd="sng">
                      <a:noFill/>
                      <a:prstDash val="solid"/>
                      <a:round/>
                      <a:headEnd type="none" w="sm" len="sm"/>
                      <a:tailEnd type="none" w="sm" len="sm"/>
                    </a:lnL>
                    <a:lnR w="12700" cap="flat" cmpd="sng">
                      <a:noFill/>
                      <a:prstDash val="solid"/>
                      <a:round/>
                      <a:headEnd type="none" w="sm" len="sm"/>
                      <a:tailEnd type="none" w="sm" len="sm"/>
                    </a:lnR>
                    <a:lnT w="12700" cap="flat" cmpd="sng">
                      <a:noFill/>
                      <a:prstDash val="solid"/>
                      <a:round/>
                      <a:headEnd type="none" w="sm" len="sm"/>
                      <a:tailEnd type="none" w="sm" len="sm"/>
                    </a:lnT>
                    <a:lnB w="12700" cap="flat" cmpd="sng">
                      <a:noFill/>
                      <a:prstDash val="solid"/>
                      <a:round/>
                      <a:headEnd type="none" w="sm" len="sm"/>
                      <a:tailEnd type="none" w="sm" len="sm"/>
                    </a:lnB>
                    <a:lnTlToBr w="12700" cmpd="sng">
                      <a:noFill/>
                      <a:prstDash val="solid"/>
                    </a:lnTlToBr>
                    <a:lnBlToTr w="12700" cmpd="sng">
                      <a:noFill/>
                      <a:prstDash val="solid"/>
                    </a:lnBlToTr>
                    <a:noFill/>
                  </a:tcPr>
                </a:tc>
                <a:tc>
                  <a:txBody>
                    <a:bodyPr/>
                    <a:lstStyle/>
                    <a:p>
                      <a:pPr algn="ctr"/>
                      <a:r>
                        <a:rPr lang="en-SG" dirty="0"/>
                        <a:t>2</a:t>
                      </a:r>
                    </a:p>
                  </a:txBody>
                  <a:tcPr>
                    <a:lnL w="12700" cap="flat" cmpd="sng">
                      <a:noFill/>
                      <a:prstDash val="solid"/>
                      <a:round/>
                      <a:headEnd type="none" w="sm" len="sm"/>
                      <a:tailEnd type="none" w="sm" len="sm"/>
                    </a:lnL>
                    <a:lnR w="12700" cap="flat" cmpd="sng">
                      <a:noFill/>
                      <a:prstDash val="solid"/>
                      <a:round/>
                      <a:headEnd type="none" w="sm" len="sm"/>
                      <a:tailEnd type="none" w="sm" len="sm"/>
                    </a:lnR>
                    <a:lnT w="12700" cap="flat" cmpd="sng">
                      <a:noFill/>
                      <a:prstDash val="solid"/>
                      <a:round/>
                      <a:headEnd type="none" w="sm" len="sm"/>
                      <a:tailEnd type="none" w="sm" len="sm"/>
                    </a:lnT>
                    <a:lnB w="12700" cap="flat" cmpd="sng">
                      <a:noFill/>
                      <a:prstDash val="solid"/>
                      <a:round/>
                      <a:headEnd type="none" w="sm" len="sm"/>
                      <a:tailEnd type="none" w="sm" len="sm"/>
                    </a:lnB>
                    <a:lnTlToBr w="12700" cmpd="sng">
                      <a:noFill/>
                      <a:prstDash val="solid"/>
                    </a:lnTlToBr>
                    <a:lnBlToTr w="12700" cmpd="sng">
                      <a:noFill/>
                      <a:prstDash val="solid"/>
                    </a:lnBlToTr>
                    <a:noFill/>
                  </a:tcPr>
                </a:tc>
                <a:tc>
                  <a:txBody>
                    <a:bodyPr/>
                    <a:lstStyle/>
                    <a:p>
                      <a:pPr algn="ctr"/>
                      <a:r>
                        <a:rPr lang="en-SG" dirty="0"/>
                        <a:t>0</a:t>
                      </a:r>
                    </a:p>
                  </a:txBody>
                  <a:tcPr>
                    <a:lnL w="12700" cap="flat" cmpd="sng">
                      <a:noFill/>
                      <a:prstDash val="solid"/>
                      <a:round/>
                      <a:headEnd type="none" w="sm" len="sm"/>
                      <a:tailEnd type="none" w="sm" len="sm"/>
                    </a:lnL>
                    <a:lnR w="12700" cap="flat" cmpd="sng">
                      <a:noFill/>
                      <a:prstDash val="solid"/>
                      <a:round/>
                      <a:headEnd type="none" w="sm" len="sm"/>
                      <a:tailEnd type="none" w="sm" len="sm"/>
                    </a:lnR>
                    <a:lnT w="12700" cap="flat" cmpd="sng">
                      <a:noFill/>
                      <a:prstDash val="solid"/>
                      <a:round/>
                      <a:headEnd type="none" w="sm" len="sm"/>
                      <a:tailEnd type="none" w="sm" len="sm"/>
                    </a:lnT>
                    <a:lnB w="12700" cap="flat" cmpd="sng">
                      <a:noFill/>
                      <a:prstDash val="solid"/>
                      <a:round/>
                      <a:headEnd type="none" w="sm" len="sm"/>
                      <a:tailEnd type="none" w="sm" len="sm"/>
                    </a:lnB>
                    <a:lnTlToBr w="12700" cmpd="sng">
                      <a:noFill/>
                      <a:prstDash val="solid"/>
                    </a:lnTlToBr>
                    <a:lnBlToTr w="12700" cmpd="sng">
                      <a:noFill/>
                      <a:prstDash val="solid"/>
                    </a:lnBlToTr>
                    <a:noFill/>
                  </a:tcPr>
                </a:tc>
                <a:tc>
                  <a:txBody>
                    <a:bodyPr/>
                    <a:lstStyle/>
                    <a:p>
                      <a:pPr algn="ctr"/>
                      <a:r>
                        <a:rPr lang="en-SG" dirty="0"/>
                        <a:t>0</a:t>
                      </a:r>
                    </a:p>
                  </a:txBody>
                  <a:tcPr>
                    <a:lnL w="12700" cap="flat" cmpd="sng">
                      <a:noFill/>
                      <a:prstDash val="solid"/>
                      <a:round/>
                      <a:headEnd type="none" w="sm" len="sm"/>
                      <a:tailEnd type="none" w="sm" len="sm"/>
                    </a:lnL>
                    <a:lnR w="12700" cap="flat" cmpd="sng">
                      <a:noFill/>
                      <a:prstDash val="solid"/>
                      <a:round/>
                      <a:headEnd type="none" w="sm" len="sm"/>
                      <a:tailEnd type="none" w="sm" len="sm"/>
                    </a:lnR>
                    <a:lnT w="12700" cap="flat" cmpd="sng">
                      <a:noFill/>
                      <a:prstDash val="solid"/>
                      <a:round/>
                      <a:headEnd type="none" w="sm" len="sm"/>
                      <a:tailEnd type="none" w="sm" len="sm"/>
                    </a:lnT>
                    <a:lnB w="12700" cap="flat" cmpd="sng">
                      <a:noFill/>
                      <a:prstDash val="solid"/>
                      <a:round/>
                      <a:headEnd type="none" w="sm" len="sm"/>
                      <a:tailEnd type="none" w="sm" len="sm"/>
                    </a:lnB>
                    <a:lnTlToBr w="12700" cmpd="sng">
                      <a:noFill/>
                      <a:prstDash val="solid"/>
                    </a:lnTlToBr>
                    <a:lnBlToTr w="12700" cmpd="sng">
                      <a:noFill/>
                      <a:prstDash val="solid"/>
                    </a:lnBlToTr>
                    <a:noFill/>
                  </a:tcPr>
                </a:tc>
                <a:tc>
                  <a:txBody>
                    <a:bodyPr/>
                    <a:lstStyle/>
                    <a:p>
                      <a:pPr algn="ctr"/>
                      <a:r>
                        <a:rPr lang="en-SG" dirty="0"/>
                        <a:t>0</a:t>
                      </a:r>
                    </a:p>
                  </a:txBody>
                  <a:tcPr>
                    <a:lnL w="12700" cap="flat" cmpd="sng">
                      <a:noFill/>
                      <a:prstDash val="solid"/>
                      <a:round/>
                      <a:headEnd type="none" w="sm" len="sm"/>
                      <a:tailEnd type="none" w="sm" len="sm"/>
                    </a:lnL>
                    <a:lnR w="12700" cap="flat" cmpd="sng">
                      <a:noFill/>
                      <a:prstDash val="solid"/>
                      <a:round/>
                      <a:headEnd type="none" w="sm" len="sm"/>
                      <a:tailEnd type="none" w="sm" len="sm"/>
                    </a:lnR>
                    <a:lnT w="12700" cap="flat" cmpd="sng">
                      <a:noFill/>
                      <a:prstDash val="solid"/>
                      <a:round/>
                      <a:headEnd type="none" w="sm" len="sm"/>
                      <a:tailEnd type="none" w="sm" len="sm"/>
                    </a:lnT>
                    <a:lnB w="12700" cap="flat" cmpd="sng">
                      <a:noFill/>
                      <a:prstDash val="solid"/>
                      <a:round/>
                      <a:headEnd type="none" w="sm" len="sm"/>
                      <a:tailEnd type="none" w="sm" len="sm"/>
                    </a:lnB>
                    <a:lnTlToBr w="12700" cmpd="sng">
                      <a:noFill/>
                      <a:prstDash val="solid"/>
                    </a:lnTlToBr>
                    <a:lnBlToTr w="12700" cmpd="sng">
                      <a:noFill/>
                      <a:prstDash val="solid"/>
                    </a:lnBlToTr>
                    <a:noFill/>
                  </a:tcPr>
                </a:tc>
                <a:extLst>
                  <a:ext uri="{0D108BD9-81ED-4DB2-BD59-A6C34878D82A}">
                    <a16:rowId xmlns:a16="http://schemas.microsoft.com/office/drawing/2014/main" val="3393085907"/>
                  </a:ext>
                </a:extLst>
              </a:tr>
              <a:tr h="278687">
                <a:tc>
                  <a:txBody>
                    <a:bodyPr/>
                    <a:lstStyle/>
                    <a:p>
                      <a:pPr algn="ctr"/>
                      <a:r>
                        <a:rPr lang="en-SG" dirty="0"/>
                        <a:t>0</a:t>
                      </a:r>
                    </a:p>
                  </a:txBody>
                  <a:tcPr>
                    <a:lnL w="12700" cap="flat" cmpd="sng">
                      <a:noFill/>
                      <a:prstDash val="solid"/>
                      <a:round/>
                      <a:headEnd type="none" w="sm" len="sm"/>
                      <a:tailEnd type="none" w="sm" len="sm"/>
                    </a:lnL>
                    <a:lnR w="12700" cap="flat" cmpd="sng">
                      <a:noFill/>
                      <a:prstDash val="solid"/>
                      <a:round/>
                      <a:headEnd type="none" w="sm" len="sm"/>
                      <a:tailEnd type="none" w="sm" len="sm"/>
                    </a:lnR>
                    <a:lnT w="12700" cap="flat" cmpd="sng">
                      <a:noFill/>
                      <a:prstDash val="solid"/>
                      <a:round/>
                      <a:headEnd type="none" w="sm" len="sm"/>
                      <a:tailEnd type="none" w="sm" len="sm"/>
                    </a:lnT>
                    <a:lnB w="12700" cap="flat" cmpd="sng">
                      <a:noFill/>
                      <a:prstDash val="solid"/>
                      <a:round/>
                      <a:headEnd type="none" w="sm" len="sm"/>
                      <a:tailEnd type="none" w="sm" len="sm"/>
                    </a:lnB>
                    <a:lnTlToBr w="12700" cmpd="sng">
                      <a:noFill/>
                      <a:prstDash val="solid"/>
                    </a:lnTlToBr>
                    <a:lnBlToTr w="12700" cmpd="sng">
                      <a:noFill/>
                      <a:prstDash val="solid"/>
                    </a:lnBlToTr>
                    <a:noFill/>
                  </a:tcPr>
                </a:tc>
                <a:tc>
                  <a:txBody>
                    <a:bodyPr/>
                    <a:lstStyle/>
                    <a:p>
                      <a:pPr algn="ctr"/>
                      <a:r>
                        <a:rPr lang="en-SG" dirty="0"/>
                        <a:t>0</a:t>
                      </a:r>
                    </a:p>
                  </a:txBody>
                  <a:tcPr>
                    <a:lnL w="12700" cap="flat" cmpd="sng">
                      <a:noFill/>
                      <a:prstDash val="solid"/>
                      <a:round/>
                      <a:headEnd type="none" w="sm" len="sm"/>
                      <a:tailEnd type="none" w="sm" len="sm"/>
                    </a:lnL>
                    <a:lnR w="12700" cap="flat" cmpd="sng">
                      <a:noFill/>
                      <a:prstDash val="solid"/>
                      <a:round/>
                      <a:headEnd type="none" w="sm" len="sm"/>
                      <a:tailEnd type="none" w="sm" len="sm"/>
                    </a:lnR>
                    <a:lnT w="12700" cap="flat" cmpd="sng">
                      <a:noFill/>
                      <a:prstDash val="solid"/>
                      <a:round/>
                      <a:headEnd type="none" w="sm" len="sm"/>
                      <a:tailEnd type="none" w="sm" len="sm"/>
                    </a:lnT>
                    <a:lnB w="12700" cap="flat" cmpd="sng">
                      <a:noFill/>
                      <a:prstDash val="solid"/>
                      <a:round/>
                      <a:headEnd type="none" w="sm" len="sm"/>
                      <a:tailEnd type="none" w="sm" len="sm"/>
                    </a:lnB>
                    <a:lnTlToBr w="12700" cmpd="sng">
                      <a:noFill/>
                      <a:prstDash val="solid"/>
                    </a:lnTlToBr>
                    <a:lnBlToTr w="12700" cmpd="sng">
                      <a:noFill/>
                      <a:prstDash val="solid"/>
                    </a:lnBlToTr>
                    <a:noFill/>
                  </a:tcPr>
                </a:tc>
                <a:tc>
                  <a:txBody>
                    <a:bodyPr/>
                    <a:lstStyle/>
                    <a:p>
                      <a:pPr algn="ctr"/>
                      <a:r>
                        <a:rPr lang="en-SG" dirty="0"/>
                        <a:t>3</a:t>
                      </a:r>
                    </a:p>
                  </a:txBody>
                  <a:tcPr>
                    <a:lnL w="12700" cap="flat" cmpd="sng">
                      <a:noFill/>
                      <a:prstDash val="solid"/>
                      <a:round/>
                      <a:headEnd type="none" w="sm" len="sm"/>
                      <a:tailEnd type="none" w="sm" len="sm"/>
                    </a:lnL>
                    <a:lnR w="12700" cap="flat" cmpd="sng">
                      <a:noFill/>
                      <a:prstDash val="solid"/>
                      <a:round/>
                      <a:headEnd type="none" w="sm" len="sm"/>
                      <a:tailEnd type="none" w="sm" len="sm"/>
                    </a:lnR>
                    <a:lnT w="12700" cap="flat" cmpd="sng">
                      <a:noFill/>
                      <a:prstDash val="solid"/>
                      <a:round/>
                      <a:headEnd type="none" w="sm" len="sm"/>
                      <a:tailEnd type="none" w="sm" len="sm"/>
                    </a:lnT>
                    <a:lnB w="12700" cap="flat" cmpd="sng">
                      <a:noFill/>
                      <a:prstDash val="solid"/>
                      <a:round/>
                      <a:headEnd type="none" w="sm" len="sm"/>
                      <a:tailEnd type="none" w="sm" len="sm"/>
                    </a:lnB>
                    <a:lnTlToBr w="12700" cmpd="sng">
                      <a:noFill/>
                      <a:prstDash val="solid"/>
                    </a:lnTlToBr>
                    <a:lnBlToTr w="12700" cmpd="sng">
                      <a:noFill/>
                      <a:prstDash val="solid"/>
                    </a:lnBlToTr>
                    <a:noFill/>
                  </a:tcPr>
                </a:tc>
                <a:tc>
                  <a:txBody>
                    <a:bodyPr/>
                    <a:lstStyle/>
                    <a:p>
                      <a:pPr algn="ctr"/>
                      <a:r>
                        <a:rPr lang="en-SG" dirty="0"/>
                        <a:t>0</a:t>
                      </a:r>
                    </a:p>
                  </a:txBody>
                  <a:tcPr>
                    <a:lnL w="12700" cap="flat" cmpd="sng">
                      <a:noFill/>
                      <a:prstDash val="solid"/>
                      <a:round/>
                      <a:headEnd type="none" w="sm" len="sm"/>
                      <a:tailEnd type="none" w="sm" len="sm"/>
                    </a:lnL>
                    <a:lnR w="12700" cap="flat" cmpd="sng">
                      <a:noFill/>
                      <a:prstDash val="solid"/>
                      <a:round/>
                      <a:headEnd type="none" w="sm" len="sm"/>
                      <a:tailEnd type="none" w="sm" len="sm"/>
                    </a:lnR>
                    <a:lnT w="12700" cap="flat" cmpd="sng">
                      <a:noFill/>
                      <a:prstDash val="solid"/>
                      <a:round/>
                      <a:headEnd type="none" w="sm" len="sm"/>
                      <a:tailEnd type="none" w="sm" len="sm"/>
                    </a:lnT>
                    <a:lnB w="12700" cap="flat" cmpd="sng">
                      <a:noFill/>
                      <a:prstDash val="solid"/>
                      <a:round/>
                      <a:headEnd type="none" w="sm" len="sm"/>
                      <a:tailEnd type="none" w="sm" len="sm"/>
                    </a:lnB>
                    <a:lnTlToBr w="12700" cmpd="sng">
                      <a:noFill/>
                      <a:prstDash val="solid"/>
                    </a:lnTlToBr>
                    <a:lnBlToTr w="12700" cmpd="sng">
                      <a:noFill/>
                      <a:prstDash val="solid"/>
                    </a:lnBlToTr>
                    <a:noFill/>
                  </a:tcPr>
                </a:tc>
                <a:tc>
                  <a:txBody>
                    <a:bodyPr/>
                    <a:lstStyle/>
                    <a:p>
                      <a:pPr algn="ctr"/>
                      <a:r>
                        <a:rPr lang="en-SG" dirty="0"/>
                        <a:t>0</a:t>
                      </a:r>
                    </a:p>
                  </a:txBody>
                  <a:tcPr>
                    <a:lnL w="12700" cap="flat" cmpd="sng">
                      <a:noFill/>
                      <a:prstDash val="solid"/>
                      <a:round/>
                      <a:headEnd type="none" w="sm" len="sm"/>
                      <a:tailEnd type="none" w="sm" len="sm"/>
                    </a:lnL>
                    <a:lnR w="12700" cap="flat" cmpd="sng">
                      <a:noFill/>
                      <a:prstDash val="solid"/>
                      <a:round/>
                      <a:headEnd type="none" w="sm" len="sm"/>
                      <a:tailEnd type="none" w="sm" len="sm"/>
                    </a:lnR>
                    <a:lnT w="12700" cap="flat" cmpd="sng">
                      <a:noFill/>
                      <a:prstDash val="solid"/>
                      <a:round/>
                      <a:headEnd type="none" w="sm" len="sm"/>
                      <a:tailEnd type="none" w="sm" len="sm"/>
                    </a:lnT>
                    <a:lnB w="12700" cap="flat" cmpd="sng">
                      <a:noFill/>
                      <a:prstDash val="solid"/>
                      <a:round/>
                      <a:headEnd type="none" w="sm" len="sm"/>
                      <a:tailEnd type="none" w="sm" len="sm"/>
                    </a:lnB>
                    <a:lnTlToBr w="12700" cmpd="sng">
                      <a:noFill/>
                      <a:prstDash val="solid"/>
                    </a:lnTlToBr>
                    <a:lnBlToTr w="12700" cmpd="sng">
                      <a:noFill/>
                      <a:prstDash val="solid"/>
                    </a:lnBlToTr>
                    <a:noFill/>
                  </a:tcPr>
                </a:tc>
                <a:extLst>
                  <a:ext uri="{0D108BD9-81ED-4DB2-BD59-A6C34878D82A}">
                    <a16:rowId xmlns:a16="http://schemas.microsoft.com/office/drawing/2014/main" val="4019935168"/>
                  </a:ext>
                </a:extLst>
              </a:tr>
              <a:tr h="278687">
                <a:tc>
                  <a:txBody>
                    <a:bodyPr/>
                    <a:lstStyle/>
                    <a:p>
                      <a:pPr algn="ctr"/>
                      <a:r>
                        <a:rPr lang="en-SG" dirty="0"/>
                        <a:t>0</a:t>
                      </a:r>
                    </a:p>
                  </a:txBody>
                  <a:tcPr>
                    <a:lnL w="12700" cap="flat" cmpd="sng">
                      <a:noFill/>
                      <a:prstDash val="solid"/>
                      <a:round/>
                      <a:headEnd type="none" w="sm" len="sm"/>
                      <a:tailEnd type="none" w="sm" len="sm"/>
                    </a:lnL>
                    <a:lnR w="12700" cap="flat" cmpd="sng">
                      <a:noFill/>
                      <a:prstDash val="solid"/>
                      <a:round/>
                      <a:headEnd type="none" w="sm" len="sm"/>
                      <a:tailEnd type="none" w="sm" len="sm"/>
                    </a:lnR>
                    <a:lnT w="12700" cap="flat" cmpd="sng">
                      <a:noFill/>
                      <a:prstDash val="solid"/>
                      <a:round/>
                      <a:headEnd type="none" w="sm" len="sm"/>
                      <a:tailEnd type="none" w="sm" len="sm"/>
                    </a:lnT>
                    <a:lnB w="12700" cap="flat" cmpd="sng">
                      <a:noFill/>
                      <a:prstDash val="solid"/>
                      <a:round/>
                      <a:headEnd type="none" w="sm" len="sm"/>
                      <a:tailEnd type="none" w="sm" len="sm"/>
                    </a:lnB>
                    <a:lnTlToBr w="12700" cmpd="sng">
                      <a:noFill/>
                      <a:prstDash val="solid"/>
                    </a:lnTlToBr>
                    <a:lnBlToTr w="12700" cmpd="sng">
                      <a:noFill/>
                      <a:prstDash val="solid"/>
                    </a:lnBlToTr>
                    <a:noFill/>
                  </a:tcPr>
                </a:tc>
                <a:tc>
                  <a:txBody>
                    <a:bodyPr/>
                    <a:lstStyle/>
                    <a:p>
                      <a:pPr algn="ctr"/>
                      <a:r>
                        <a:rPr lang="en-SG" dirty="0"/>
                        <a:t>0</a:t>
                      </a:r>
                    </a:p>
                  </a:txBody>
                  <a:tcPr>
                    <a:lnL w="12700" cap="flat" cmpd="sng">
                      <a:noFill/>
                      <a:prstDash val="solid"/>
                      <a:round/>
                      <a:headEnd type="none" w="sm" len="sm"/>
                      <a:tailEnd type="none" w="sm" len="sm"/>
                    </a:lnL>
                    <a:lnR w="12700" cap="flat" cmpd="sng">
                      <a:noFill/>
                      <a:prstDash val="solid"/>
                      <a:round/>
                      <a:headEnd type="none" w="sm" len="sm"/>
                      <a:tailEnd type="none" w="sm" len="sm"/>
                    </a:lnR>
                    <a:lnT w="12700" cap="flat" cmpd="sng">
                      <a:noFill/>
                      <a:prstDash val="solid"/>
                      <a:round/>
                      <a:headEnd type="none" w="sm" len="sm"/>
                      <a:tailEnd type="none" w="sm" len="sm"/>
                    </a:lnT>
                    <a:lnB w="12700" cap="flat" cmpd="sng">
                      <a:noFill/>
                      <a:prstDash val="solid"/>
                      <a:round/>
                      <a:headEnd type="none" w="sm" len="sm"/>
                      <a:tailEnd type="none" w="sm" len="sm"/>
                    </a:lnB>
                    <a:lnTlToBr w="12700" cmpd="sng">
                      <a:noFill/>
                      <a:prstDash val="solid"/>
                    </a:lnTlToBr>
                    <a:lnBlToTr w="12700" cmpd="sng">
                      <a:noFill/>
                      <a:prstDash val="solid"/>
                    </a:lnBlToTr>
                    <a:noFill/>
                  </a:tcPr>
                </a:tc>
                <a:tc>
                  <a:txBody>
                    <a:bodyPr/>
                    <a:lstStyle/>
                    <a:p>
                      <a:pPr algn="ctr"/>
                      <a:r>
                        <a:rPr lang="en-SG" dirty="0"/>
                        <a:t>0</a:t>
                      </a:r>
                    </a:p>
                  </a:txBody>
                  <a:tcPr>
                    <a:lnL w="12700" cap="flat" cmpd="sng">
                      <a:noFill/>
                      <a:prstDash val="solid"/>
                      <a:round/>
                      <a:headEnd type="none" w="sm" len="sm"/>
                      <a:tailEnd type="none" w="sm" len="sm"/>
                    </a:lnL>
                    <a:lnR w="12700" cap="flat" cmpd="sng">
                      <a:noFill/>
                      <a:prstDash val="solid"/>
                      <a:round/>
                      <a:headEnd type="none" w="sm" len="sm"/>
                      <a:tailEnd type="none" w="sm" len="sm"/>
                    </a:lnR>
                    <a:lnT w="12700" cap="flat" cmpd="sng">
                      <a:noFill/>
                      <a:prstDash val="solid"/>
                      <a:round/>
                      <a:headEnd type="none" w="sm" len="sm"/>
                      <a:tailEnd type="none" w="sm" len="sm"/>
                    </a:lnT>
                    <a:lnB w="12700" cap="flat" cmpd="sng">
                      <a:noFill/>
                      <a:prstDash val="solid"/>
                      <a:round/>
                      <a:headEnd type="none" w="sm" len="sm"/>
                      <a:tailEnd type="none" w="sm" len="sm"/>
                    </a:lnB>
                    <a:lnTlToBr w="12700" cmpd="sng">
                      <a:noFill/>
                      <a:prstDash val="solid"/>
                    </a:lnTlToBr>
                    <a:lnBlToTr w="12700" cmpd="sng">
                      <a:noFill/>
                      <a:prstDash val="solid"/>
                    </a:lnBlToTr>
                    <a:noFill/>
                  </a:tcPr>
                </a:tc>
                <a:tc>
                  <a:txBody>
                    <a:bodyPr/>
                    <a:lstStyle/>
                    <a:p>
                      <a:pPr algn="ctr"/>
                      <a:r>
                        <a:rPr lang="en-SG" dirty="0"/>
                        <a:t>1</a:t>
                      </a:r>
                    </a:p>
                  </a:txBody>
                  <a:tcPr>
                    <a:lnL w="12700" cap="flat" cmpd="sng">
                      <a:noFill/>
                      <a:prstDash val="solid"/>
                      <a:round/>
                      <a:headEnd type="none" w="sm" len="sm"/>
                      <a:tailEnd type="none" w="sm" len="sm"/>
                    </a:lnL>
                    <a:lnR w="12700" cap="flat" cmpd="sng">
                      <a:noFill/>
                      <a:prstDash val="solid"/>
                      <a:round/>
                      <a:headEnd type="none" w="sm" len="sm"/>
                      <a:tailEnd type="none" w="sm" len="sm"/>
                    </a:lnR>
                    <a:lnT w="12700" cap="flat" cmpd="sng">
                      <a:noFill/>
                      <a:prstDash val="solid"/>
                      <a:round/>
                      <a:headEnd type="none" w="sm" len="sm"/>
                      <a:tailEnd type="none" w="sm" len="sm"/>
                    </a:lnT>
                    <a:lnB w="12700" cap="flat" cmpd="sng">
                      <a:noFill/>
                      <a:prstDash val="solid"/>
                      <a:round/>
                      <a:headEnd type="none" w="sm" len="sm"/>
                      <a:tailEnd type="none" w="sm" len="sm"/>
                    </a:lnB>
                    <a:lnTlToBr w="12700" cmpd="sng">
                      <a:noFill/>
                      <a:prstDash val="solid"/>
                    </a:lnTlToBr>
                    <a:lnBlToTr w="12700" cmpd="sng">
                      <a:noFill/>
                      <a:prstDash val="solid"/>
                    </a:lnBlToTr>
                    <a:noFill/>
                  </a:tcPr>
                </a:tc>
                <a:tc>
                  <a:txBody>
                    <a:bodyPr/>
                    <a:lstStyle/>
                    <a:p>
                      <a:pPr algn="ctr"/>
                      <a:r>
                        <a:rPr lang="en-SG" dirty="0"/>
                        <a:t>0</a:t>
                      </a:r>
                    </a:p>
                  </a:txBody>
                  <a:tcPr>
                    <a:lnL w="12700" cap="flat" cmpd="sng">
                      <a:noFill/>
                      <a:prstDash val="solid"/>
                      <a:round/>
                      <a:headEnd type="none" w="sm" len="sm"/>
                      <a:tailEnd type="none" w="sm" len="sm"/>
                    </a:lnL>
                    <a:lnR w="12700" cap="flat" cmpd="sng">
                      <a:noFill/>
                      <a:prstDash val="solid"/>
                      <a:round/>
                      <a:headEnd type="none" w="sm" len="sm"/>
                      <a:tailEnd type="none" w="sm" len="sm"/>
                    </a:lnR>
                    <a:lnT w="12700" cap="flat" cmpd="sng">
                      <a:noFill/>
                      <a:prstDash val="solid"/>
                      <a:round/>
                      <a:headEnd type="none" w="sm" len="sm"/>
                      <a:tailEnd type="none" w="sm" len="sm"/>
                    </a:lnT>
                    <a:lnB w="12700" cap="flat" cmpd="sng">
                      <a:noFill/>
                      <a:prstDash val="solid"/>
                      <a:round/>
                      <a:headEnd type="none" w="sm" len="sm"/>
                      <a:tailEnd type="none" w="sm" len="sm"/>
                    </a:lnB>
                    <a:lnTlToBr w="12700" cmpd="sng">
                      <a:noFill/>
                      <a:prstDash val="solid"/>
                    </a:lnTlToBr>
                    <a:lnBlToTr w="12700" cmpd="sng">
                      <a:noFill/>
                      <a:prstDash val="solid"/>
                    </a:lnBlToTr>
                    <a:noFill/>
                  </a:tcPr>
                </a:tc>
                <a:extLst>
                  <a:ext uri="{0D108BD9-81ED-4DB2-BD59-A6C34878D82A}">
                    <a16:rowId xmlns:a16="http://schemas.microsoft.com/office/drawing/2014/main" val="2155548403"/>
                  </a:ext>
                </a:extLst>
              </a:tr>
              <a:tr h="278687">
                <a:tc>
                  <a:txBody>
                    <a:bodyPr/>
                    <a:lstStyle/>
                    <a:p>
                      <a:pPr algn="ctr"/>
                      <a:r>
                        <a:rPr lang="en-SG" dirty="0"/>
                        <a:t>0</a:t>
                      </a:r>
                    </a:p>
                  </a:txBody>
                  <a:tcPr>
                    <a:lnL w="12700" cap="flat" cmpd="sng">
                      <a:noFill/>
                      <a:prstDash val="solid"/>
                      <a:round/>
                      <a:headEnd type="none" w="sm" len="sm"/>
                      <a:tailEnd type="none" w="sm" len="sm"/>
                    </a:lnL>
                    <a:lnR w="12700" cap="flat" cmpd="sng">
                      <a:noFill/>
                      <a:prstDash val="solid"/>
                      <a:round/>
                      <a:headEnd type="none" w="sm" len="sm"/>
                      <a:tailEnd type="none" w="sm" len="sm"/>
                    </a:lnR>
                    <a:lnT w="12700" cap="flat" cmpd="sng">
                      <a:noFill/>
                      <a:prstDash val="solid"/>
                      <a:round/>
                      <a:headEnd type="none" w="sm" len="sm"/>
                      <a:tailEnd type="none" w="sm" len="sm"/>
                    </a:lnT>
                    <a:lnB w="12700" cap="flat" cmpd="sng">
                      <a:noFill/>
                      <a:prstDash val="solid"/>
                      <a:round/>
                      <a:headEnd type="none" w="sm" len="sm"/>
                      <a:tailEnd type="none" w="sm" len="sm"/>
                    </a:lnB>
                    <a:lnTlToBr w="12700" cmpd="sng">
                      <a:noFill/>
                      <a:prstDash val="solid"/>
                    </a:lnTlToBr>
                    <a:lnBlToTr w="12700" cmpd="sng">
                      <a:noFill/>
                      <a:prstDash val="solid"/>
                    </a:lnBlToTr>
                    <a:noFill/>
                  </a:tcPr>
                </a:tc>
                <a:tc>
                  <a:txBody>
                    <a:bodyPr/>
                    <a:lstStyle/>
                    <a:p>
                      <a:pPr algn="ctr"/>
                      <a:r>
                        <a:rPr lang="en-SG" dirty="0"/>
                        <a:t>0</a:t>
                      </a:r>
                    </a:p>
                  </a:txBody>
                  <a:tcPr>
                    <a:lnL w="12700" cap="flat" cmpd="sng">
                      <a:noFill/>
                      <a:prstDash val="solid"/>
                      <a:round/>
                      <a:headEnd type="none" w="sm" len="sm"/>
                      <a:tailEnd type="none" w="sm" len="sm"/>
                    </a:lnL>
                    <a:lnR w="12700" cap="flat" cmpd="sng">
                      <a:noFill/>
                      <a:prstDash val="solid"/>
                      <a:round/>
                      <a:headEnd type="none" w="sm" len="sm"/>
                      <a:tailEnd type="none" w="sm" len="sm"/>
                    </a:lnR>
                    <a:lnT w="12700" cap="flat" cmpd="sng">
                      <a:noFill/>
                      <a:prstDash val="solid"/>
                      <a:round/>
                      <a:headEnd type="none" w="sm" len="sm"/>
                      <a:tailEnd type="none" w="sm" len="sm"/>
                    </a:lnT>
                    <a:lnB w="12700" cap="flat" cmpd="sng">
                      <a:noFill/>
                      <a:prstDash val="solid"/>
                      <a:round/>
                      <a:headEnd type="none" w="sm" len="sm"/>
                      <a:tailEnd type="none" w="sm" len="sm"/>
                    </a:lnB>
                    <a:lnTlToBr w="12700" cmpd="sng">
                      <a:noFill/>
                      <a:prstDash val="solid"/>
                    </a:lnTlToBr>
                    <a:lnBlToTr w="12700" cmpd="sng">
                      <a:noFill/>
                      <a:prstDash val="solid"/>
                    </a:lnBlToTr>
                    <a:noFill/>
                  </a:tcPr>
                </a:tc>
                <a:tc>
                  <a:txBody>
                    <a:bodyPr/>
                    <a:lstStyle/>
                    <a:p>
                      <a:pPr algn="ctr"/>
                      <a:r>
                        <a:rPr lang="en-SG" dirty="0"/>
                        <a:t>0</a:t>
                      </a:r>
                    </a:p>
                  </a:txBody>
                  <a:tcPr>
                    <a:lnL w="12700" cap="flat" cmpd="sng">
                      <a:noFill/>
                      <a:prstDash val="solid"/>
                      <a:round/>
                      <a:headEnd type="none" w="sm" len="sm"/>
                      <a:tailEnd type="none" w="sm" len="sm"/>
                    </a:lnL>
                    <a:lnR w="12700" cap="flat" cmpd="sng">
                      <a:noFill/>
                      <a:prstDash val="solid"/>
                      <a:round/>
                      <a:headEnd type="none" w="sm" len="sm"/>
                      <a:tailEnd type="none" w="sm" len="sm"/>
                    </a:lnR>
                    <a:lnT w="12700" cap="flat" cmpd="sng">
                      <a:noFill/>
                      <a:prstDash val="solid"/>
                      <a:round/>
                      <a:headEnd type="none" w="sm" len="sm"/>
                      <a:tailEnd type="none" w="sm" len="sm"/>
                    </a:lnT>
                    <a:lnB w="12700" cap="flat" cmpd="sng">
                      <a:noFill/>
                      <a:prstDash val="solid"/>
                      <a:round/>
                      <a:headEnd type="none" w="sm" len="sm"/>
                      <a:tailEnd type="none" w="sm" len="sm"/>
                    </a:lnB>
                    <a:lnTlToBr w="12700" cmpd="sng">
                      <a:noFill/>
                      <a:prstDash val="solid"/>
                    </a:lnTlToBr>
                    <a:lnBlToTr w="12700" cmpd="sng">
                      <a:noFill/>
                      <a:prstDash val="solid"/>
                    </a:lnBlToTr>
                    <a:noFill/>
                  </a:tcPr>
                </a:tc>
                <a:tc>
                  <a:txBody>
                    <a:bodyPr/>
                    <a:lstStyle/>
                    <a:p>
                      <a:pPr algn="ctr"/>
                      <a:r>
                        <a:rPr lang="en-SG" dirty="0"/>
                        <a:t>0</a:t>
                      </a:r>
                    </a:p>
                  </a:txBody>
                  <a:tcPr>
                    <a:lnL w="12700" cap="flat" cmpd="sng">
                      <a:noFill/>
                      <a:prstDash val="solid"/>
                      <a:round/>
                      <a:headEnd type="none" w="sm" len="sm"/>
                      <a:tailEnd type="none" w="sm" len="sm"/>
                    </a:lnL>
                    <a:lnR w="12700" cap="flat" cmpd="sng">
                      <a:noFill/>
                      <a:prstDash val="solid"/>
                      <a:round/>
                      <a:headEnd type="none" w="sm" len="sm"/>
                      <a:tailEnd type="none" w="sm" len="sm"/>
                    </a:lnR>
                    <a:lnT w="12700" cap="flat" cmpd="sng">
                      <a:noFill/>
                      <a:prstDash val="solid"/>
                      <a:round/>
                      <a:headEnd type="none" w="sm" len="sm"/>
                      <a:tailEnd type="none" w="sm" len="sm"/>
                    </a:lnT>
                    <a:lnB w="12700" cap="flat" cmpd="sng">
                      <a:noFill/>
                      <a:prstDash val="solid"/>
                      <a:round/>
                      <a:headEnd type="none" w="sm" len="sm"/>
                      <a:tailEnd type="none" w="sm" len="sm"/>
                    </a:lnB>
                    <a:lnTlToBr w="12700" cmpd="sng">
                      <a:noFill/>
                      <a:prstDash val="solid"/>
                    </a:lnTlToBr>
                    <a:lnBlToTr w="12700" cmpd="sng">
                      <a:noFill/>
                      <a:prstDash val="solid"/>
                    </a:lnBlToTr>
                    <a:noFill/>
                  </a:tcPr>
                </a:tc>
                <a:tc>
                  <a:txBody>
                    <a:bodyPr/>
                    <a:lstStyle/>
                    <a:p>
                      <a:pPr algn="ctr"/>
                      <a:r>
                        <a:rPr lang="en-SG" dirty="0"/>
                        <a:t>1</a:t>
                      </a:r>
                    </a:p>
                  </a:txBody>
                  <a:tcPr>
                    <a:lnL w="12700" cap="flat" cmpd="sng">
                      <a:noFill/>
                      <a:prstDash val="solid"/>
                      <a:round/>
                      <a:headEnd type="none" w="sm" len="sm"/>
                      <a:tailEnd type="none" w="sm" len="sm"/>
                    </a:lnL>
                    <a:lnR w="12700" cap="flat" cmpd="sng">
                      <a:noFill/>
                      <a:prstDash val="solid"/>
                      <a:round/>
                      <a:headEnd type="none" w="sm" len="sm"/>
                      <a:tailEnd type="none" w="sm" len="sm"/>
                    </a:lnR>
                    <a:lnT w="12700" cap="flat" cmpd="sng">
                      <a:noFill/>
                      <a:prstDash val="solid"/>
                      <a:round/>
                      <a:headEnd type="none" w="sm" len="sm"/>
                      <a:tailEnd type="none" w="sm" len="sm"/>
                    </a:lnT>
                    <a:lnB w="12700" cap="flat" cmpd="sng">
                      <a:noFill/>
                      <a:prstDash val="solid"/>
                      <a:round/>
                      <a:headEnd type="none" w="sm" len="sm"/>
                      <a:tailEnd type="none" w="sm" len="sm"/>
                    </a:lnB>
                    <a:lnTlToBr w="12700" cmpd="sng">
                      <a:noFill/>
                      <a:prstDash val="solid"/>
                    </a:lnTlToBr>
                    <a:lnBlToTr w="12700" cmpd="sng">
                      <a:noFill/>
                      <a:prstDash val="solid"/>
                    </a:lnBlToTr>
                    <a:noFill/>
                  </a:tcPr>
                </a:tc>
                <a:extLst>
                  <a:ext uri="{0D108BD9-81ED-4DB2-BD59-A6C34878D82A}">
                    <a16:rowId xmlns:a16="http://schemas.microsoft.com/office/drawing/2014/main" val="3645518492"/>
                  </a:ext>
                </a:extLst>
              </a:tr>
            </a:tbl>
          </a:graphicData>
        </a:graphic>
      </p:graphicFrame>
      <p:sp>
        <p:nvSpPr>
          <p:cNvPr id="4" name="Left Bracket 3">
            <a:extLst>
              <a:ext uri="{FF2B5EF4-FFF2-40B4-BE49-F238E27FC236}">
                <a16:creationId xmlns:a16="http://schemas.microsoft.com/office/drawing/2014/main" id="{6D9E9F4C-2E88-443F-A5FE-7EA99DA85C0C}"/>
              </a:ext>
            </a:extLst>
          </p:cNvPr>
          <p:cNvSpPr/>
          <p:nvPr/>
        </p:nvSpPr>
        <p:spPr>
          <a:xfrm>
            <a:off x="2134628" y="3105754"/>
            <a:ext cx="149679" cy="1563323"/>
          </a:xfrm>
          <a:prstGeom prst="leftBracket">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SG"/>
          </a:p>
        </p:txBody>
      </p:sp>
      <p:sp>
        <p:nvSpPr>
          <p:cNvPr id="16" name="Left Bracket 15">
            <a:extLst>
              <a:ext uri="{FF2B5EF4-FFF2-40B4-BE49-F238E27FC236}">
                <a16:creationId xmlns:a16="http://schemas.microsoft.com/office/drawing/2014/main" id="{2BA603FA-E136-4DCA-AC8F-7A8F647FECE2}"/>
              </a:ext>
            </a:extLst>
          </p:cNvPr>
          <p:cNvSpPr/>
          <p:nvPr/>
        </p:nvSpPr>
        <p:spPr>
          <a:xfrm flipH="1">
            <a:off x="3694555" y="3105754"/>
            <a:ext cx="149679" cy="1563323"/>
          </a:xfrm>
          <a:prstGeom prst="leftBracket">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SG"/>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6743E091-72DA-4ED0-8F21-9FCC617E3A60}"/>
                  </a:ext>
                </a:extLst>
              </p:cNvPr>
              <p:cNvSpPr txBox="1"/>
              <p:nvPr/>
            </p:nvSpPr>
            <p:spPr>
              <a:xfrm>
                <a:off x="5410927" y="4708400"/>
                <a:ext cx="1746250" cy="307777"/>
              </a:xfrm>
              <a:prstGeom prst="rect">
                <a:avLst/>
              </a:prstGeom>
              <a:noFill/>
            </p:spPr>
            <p:txBody>
              <a:bodyPr wrap="square">
                <a:spAutoFit/>
              </a:bodyPr>
              <a:lstStyle/>
              <a:p>
                <a:r>
                  <a:rPr lang="en-SG" sz="1400" dirty="0"/>
                  <a:t>Degree matrix, </a:t>
                </a:r>
                <a14:m>
                  <m:oMath xmlns:m="http://schemas.openxmlformats.org/officeDocument/2006/math">
                    <m:sSup>
                      <m:sSupPr>
                        <m:ctrlPr>
                          <a:rPr lang="en-SG" sz="1400" b="0" i="1" smtClean="0">
                            <a:latin typeface="Cambria Math" panose="02040503050406030204" pitchFamily="18" charset="0"/>
                          </a:rPr>
                        </m:ctrlPr>
                      </m:sSupPr>
                      <m:e>
                        <m:r>
                          <a:rPr lang="en-SG" sz="1400" b="0" i="1" smtClean="0">
                            <a:latin typeface="Cambria Math" panose="02040503050406030204" pitchFamily="18" charset="0"/>
                          </a:rPr>
                          <m:t>𝐷</m:t>
                        </m:r>
                      </m:e>
                      <m:sup>
                        <m:r>
                          <a:rPr lang="en-SG" sz="1400" b="0" i="1" smtClean="0">
                            <a:latin typeface="Cambria Math" panose="02040503050406030204" pitchFamily="18" charset="0"/>
                          </a:rPr>
                          <m:t>−1</m:t>
                        </m:r>
                      </m:sup>
                    </m:sSup>
                  </m:oMath>
                </a14:m>
                <a:endParaRPr lang="en-SG" dirty="0"/>
              </a:p>
            </p:txBody>
          </p:sp>
        </mc:Choice>
        <mc:Fallback xmlns="">
          <p:sp>
            <p:nvSpPr>
              <p:cNvPr id="26" name="TextBox 25">
                <a:extLst>
                  <a:ext uri="{FF2B5EF4-FFF2-40B4-BE49-F238E27FC236}">
                    <a16:creationId xmlns:a16="http://schemas.microsoft.com/office/drawing/2014/main" id="{6743E091-72DA-4ED0-8F21-9FCC617E3A60}"/>
                  </a:ext>
                </a:extLst>
              </p:cNvPr>
              <p:cNvSpPr txBox="1">
                <a:spLocks noRot="1" noChangeAspect="1" noMove="1" noResize="1" noEditPoints="1" noAdjustHandles="1" noChangeArrowheads="1" noChangeShapeType="1" noTextEdit="1"/>
              </p:cNvSpPr>
              <p:nvPr/>
            </p:nvSpPr>
            <p:spPr>
              <a:xfrm>
                <a:off x="5410927" y="4708400"/>
                <a:ext cx="1746250" cy="307777"/>
              </a:xfrm>
              <a:prstGeom prst="rect">
                <a:avLst/>
              </a:prstGeom>
              <a:blipFill>
                <a:blip r:embed="rId4"/>
                <a:stretch>
                  <a:fillRect l="-1049" t="-1961" b="-19608"/>
                </a:stretch>
              </a:blipFill>
            </p:spPr>
            <p:txBody>
              <a:bodyPr/>
              <a:lstStyle/>
              <a:p>
                <a:r>
                  <a:rPr lang="en-SG">
                    <a:noFill/>
                  </a:rPr>
                  <a:t> </a:t>
                </a:r>
              </a:p>
            </p:txBody>
          </p:sp>
        </mc:Fallback>
      </mc:AlternateContent>
      <p:graphicFrame>
        <p:nvGraphicFramePr>
          <p:cNvPr id="27" name="Table 39">
            <a:extLst>
              <a:ext uri="{FF2B5EF4-FFF2-40B4-BE49-F238E27FC236}">
                <a16:creationId xmlns:a16="http://schemas.microsoft.com/office/drawing/2014/main" id="{A26DF3D3-79F5-4A4C-8840-A9B76CF60A0D}"/>
              </a:ext>
            </a:extLst>
          </p:cNvPr>
          <p:cNvGraphicFramePr>
            <a:graphicFrameLocks noGrp="1"/>
          </p:cNvGraphicFramePr>
          <p:nvPr>
            <p:extLst>
              <p:ext uri="{D42A27DB-BD31-4B8C-83A1-F6EECF244321}">
                <p14:modId xmlns:p14="http://schemas.microsoft.com/office/powerpoint/2010/main" val="972218057"/>
              </p:ext>
            </p:extLst>
          </p:nvPr>
        </p:nvGraphicFramePr>
        <p:xfrm>
          <a:off x="5112535" y="3105754"/>
          <a:ext cx="2194650" cy="1524000"/>
        </p:xfrm>
        <a:graphic>
          <a:graphicData uri="http://schemas.openxmlformats.org/drawingml/2006/table">
            <a:tbl>
              <a:tblPr firstRow="1" bandRow="1">
                <a:tableStyleId>{41BB2FF9-0E16-4628-8FA2-44D74F0A08B3}</a:tableStyleId>
              </a:tblPr>
              <a:tblGrid>
                <a:gridCol w="438930">
                  <a:extLst>
                    <a:ext uri="{9D8B030D-6E8A-4147-A177-3AD203B41FA5}">
                      <a16:colId xmlns:a16="http://schemas.microsoft.com/office/drawing/2014/main" val="4096789487"/>
                    </a:ext>
                  </a:extLst>
                </a:gridCol>
                <a:gridCol w="438930">
                  <a:extLst>
                    <a:ext uri="{9D8B030D-6E8A-4147-A177-3AD203B41FA5}">
                      <a16:colId xmlns:a16="http://schemas.microsoft.com/office/drawing/2014/main" val="1238771008"/>
                    </a:ext>
                  </a:extLst>
                </a:gridCol>
                <a:gridCol w="438930">
                  <a:extLst>
                    <a:ext uri="{9D8B030D-6E8A-4147-A177-3AD203B41FA5}">
                      <a16:colId xmlns:a16="http://schemas.microsoft.com/office/drawing/2014/main" val="690484348"/>
                    </a:ext>
                  </a:extLst>
                </a:gridCol>
                <a:gridCol w="438930">
                  <a:extLst>
                    <a:ext uri="{9D8B030D-6E8A-4147-A177-3AD203B41FA5}">
                      <a16:colId xmlns:a16="http://schemas.microsoft.com/office/drawing/2014/main" val="2807986621"/>
                    </a:ext>
                  </a:extLst>
                </a:gridCol>
                <a:gridCol w="438930">
                  <a:extLst>
                    <a:ext uri="{9D8B030D-6E8A-4147-A177-3AD203B41FA5}">
                      <a16:colId xmlns:a16="http://schemas.microsoft.com/office/drawing/2014/main" val="1049358292"/>
                    </a:ext>
                  </a:extLst>
                </a:gridCol>
              </a:tblGrid>
              <a:tr h="278687">
                <a:tc>
                  <a:txBody>
                    <a:bodyPr/>
                    <a:lstStyle/>
                    <a:p>
                      <a:pPr algn="ctr"/>
                      <a:r>
                        <a:rPr lang="en-SG" b="0" dirty="0"/>
                        <a:t>1</a:t>
                      </a:r>
                    </a:p>
                  </a:txBody>
                  <a:tcPr>
                    <a:lnL w="12700" cap="flat" cmpd="sng">
                      <a:noFill/>
                      <a:prstDash val="solid"/>
                      <a:round/>
                      <a:headEnd type="none" w="sm" len="sm"/>
                      <a:tailEnd type="none" w="sm" len="sm"/>
                    </a:lnL>
                    <a:lnR w="12700" cap="flat" cmpd="sng">
                      <a:noFill/>
                      <a:prstDash val="solid"/>
                      <a:round/>
                      <a:headEnd type="none" w="sm" len="sm"/>
                      <a:tailEnd type="none" w="sm" len="sm"/>
                    </a:lnR>
                    <a:lnT w="12700" cap="flat" cmpd="sng">
                      <a:noFill/>
                      <a:prstDash val="solid"/>
                      <a:round/>
                      <a:headEnd type="none" w="sm" len="sm"/>
                      <a:tailEnd type="none" w="sm" len="sm"/>
                    </a:lnT>
                    <a:lnB w="12700" cap="flat" cmpd="sng">
                      <a:noFill/>
                      <a:prstDash val="solid"/>
                      <a:round/>
                      <a:headEnd type="none" w="sm" len="sm"/>
                      <a:tailEnd type="none" w="sm" len="sm"/>
                    </a:lnB>
                    <a:lnTlToBr w="12700" cmpd="sng">
                      <a:noFill/>
                      <a:prstDash val="solid"/>
                    </a:lnTlToBr>
                    <a:lnBlToTr w="12700" cmpd="sng">
                      <a:noFill/>
                      <a:prstDash val="solid"/>
                    </a:lnBlToTr>
                    <a:noFill/>
                  </a:tcPr>
                </a:tc>
                <a:tc>
                  <a:txBody>
                    <a:bodyPr/>
                    <a:lstStyle/>
                    <a:p>
                      <a:pPr algn="ctr"/>
                      <a:r>
                        <a:rPr lang="en-SG" b="0" dirty="0"/>
                        <a:t>0</a:t>
                      </a:r>
                    </a:p>
                  </a:txBody>
                  <a:tcPr>
                    <a:lnL w="12700" cap="flat" cmpd="sng">
                      <a:noFill/>
                      <a:prstDash val="solid"/>
                      <a:round/>
                      <a:headEnd type="none" w="sm" len="sm"/>
                      <a:tailEnd type="none" w="sm" len="sm"/>
                    </a:lnL>
                    <a:lnR w="12700" cap="flat" cmpd="sng">
                      <a:noFill/>
                      <a:prstDash val="solid"/>
                      <a:round/>
                      <a:headEnd type="none" w="sm" len="sm"/>
                      <a:tailEnd type="none" w="sm" len="sm"/>
                    </a:lnR>
                    <a:lnT w="12700" cap="flat" cmpd="sng">
                      <a:noFill/>
                      <a:prstDash val="solid"/>
                      <a:round/>
                      <a:headEnd type="none" w="sm" len="sm"/>
                      <a:tailEnd type="none" w="sm" len="sm"/>
                    </a:lnT>
                    <a:lnB w="12700" cap="flat" cmpd="sng">
                      <a:noFill/>
                      <a:prstDash val="solid"/>
                      <a:round/>
                      <a:headEnd type="none" w="sm" len="sm"/>
                      <a:tailEnd type="none" w="sm" len="sm"/>
                    </a:lnB>
                    <a:lnTlToBr w="12700" cmpd="sng">
                      <a:noFill/>
                      <a:prstDash val="solid"/>
                    </a:lnTlToBr>
                    <a:lnBlToTr w="12700" cmpd="sng">
                      <a:noFill/>
                      <a:prstDash val="solid"/>
                    </a:lnBlToTr>
                    <a:noFill/>
                  </a:tcPr>
                </a:tc>
                <a:tc>
                  <a:txBody>
                    <a:bodyPr/>
                    <a:lstStyle/>
                    <a:p>
                      <a:pPr algn="ctr"/>
                      <a:r>
                        <a:rPr lang="en-SG" b="0" dirty="0"/>
                        <a:t>0</a:t>
                      </a:r>
                    </a:p>
                  </a:txBody>
                  <a:tcPr>
                    <a:lnL w="12700" cap="flat" cmpd="sng">
                      <a:noFill/>
                      <a:prstDash val="solid"/>
                      <a:round/>
                      <a:headEnd type="none" w="sm" len="sm"/>
                      <a:tailEnd type="none" w="sm" len="sm"/>
                    </a:lnL>
                    <a:lnR w="12700" cap="flat" cmpd="sng">
                      <a:noFill/>
                      <a:prstDash val="solid"/>
                      <a:round/>
                      <a:headEnd type="none" w="sm" len="sm"/>
                      <a:tailEnd type="none" w="sm" len="sm"/>
                    </a:lnR>
                    <a:lnT w="12700" cap="flat" cmpd="sng">
                      <a:noFill/>
                      <a:prstDash val="solid"/>
                      <a:round/>
                      <a:headEnd type="none" w="sm" len="sm"/>
                      <a:tailEnd type="none" w="sm" len="sm"/>
                    </a:lnT>
                    <a:lnB w="12700" cap="flat" cmpd="sng">
                      <a:noFill/>
                      <a:prstDash val="solid"/>
                      <a:round/>
                      <a:headEnd type="none" w="sm" len="sm"/>
                      <a:tailEnd type="none" w="sm" len="sm"/>
                    </a:lnB>
                    <a:lnTlToBr w="12700" cmpd="sng">
                      <a:noFill/>
                      <a:prstDash val="solid"/>
                    </a:lnTlToBr>
                    <a:lnBlToTr w="12700" cmpd="sng">
                      <a:noFill/>
                      <a:prstDash val="solid"/>
                    </a:lnBlToTr>
                    <a:noFill/>
                  </a:tcPr>
                </a:tc>
                <a:tc>
                  <a:txBody>
                    <a:bodyPr/>
                    <a:lstStyle/>
                    <a:p>
                      <a:pPr algn="ctr"/>
                      <a:r>
                        <a:rPr lang="en-SG" b="0" dirty="0"/>
                        <a:t>0</a:t>
                      </a:r>
                    </a:p>
                  </a:txBody>
                  <a:tcPr>
                    <a:lnL w="12700" cap="flat" cmpd="sng">
                      <a:noFill/>
                      <a:prstDash val="solid"/>
                      <a:round/>
                      <a:headEnd type="none" w="sm" len="sm"/>
                      <a:tailEnd type="none" w="sm" len="sm"/>
                    </a:lnL>
                    <a:lnR w="12700" cap="flat" cmpd="sng">
                      <a:noFill/>
                      <a:prstDash val="solid"/>
                      <a:round/>
                      <a:headEnd type="none" w="sm" len="sm"/>
                      <a:tailEnd type="none" w="sm" len="sm"/>
                    </a:lnR>
                    <a:lnT w="12700" cap="flat" cmpd="sng">
                      <a:noFill/>
                      <a:prstDash val="solid"/>
                      <a:round/>
                      <a:headEnd type="none" w="sm" len="sm"/>
                      <a:tailEnd type="none" w="sm" len="sm"/>
                    </a:lnT>
                    <a:lnB w="12700" cap="flat" cmpd="sng">
                      <a:noFill/>
                      <a:prstDash val="solid"/>
                      <a:round/>
                      <a:headEnd type="none" w="sm" len="sm"/>
                      <a:tailEnd type="none" w="sm" len="sm"/>
                    </a:lnB>
                    <a:lnTlToBr w="12700" cmpd="sng">
                      <a:noFill/>
                      <a:prstDash val="solid"/>
                    </a:lnTlToBr>
                    <a:lnBlToTr w="12700" cmpd="sng">
                      <a:noFill/>
                      <a:prstDash val="solid"/>
                    </a:lnBlToTr>
                    <a:noFill/>
                  </a:tcPr>
                </a:tc>
                <a:tc>
                  <a:txBody>
                    <a:bodyPr/>
                    <a:lstStyle/>
                    <a:p>
                      <a:pPr algn="ctr"/>
                      <a:r>
                        <a:rPr lang="en-SG" b="0" dirty="0"/>
                        <a:t>0</a:t>
                      </a:r>
                    </a:p>
                  </a:txBody>
                  <a:tcPr>
                    <a:lnL w="12700" cap="flat" cmpd="sng">
                      <a:noFill/>
                      <a:prstDash val="solid"/>
                      <a:round/>
                      <a:headEnd type="none" w="sm" len="sm"/>
                      <a:tailEnd type="none" w="sm" len="sm"/>
                    </a:lnL>
                    <a:lnR w="12700" cap="flat" cmpd="sng">
                      <a:noFill/>
                      <a:prstDash val="solid"/>
                      <a:round/>
                      <a:headEnd type="none" w="sm" len="sm"/>
                      <a:tailEnd type="none" w="sm" len="sm"/>
                    </a:lnR>
                    <a:lnT w="12700" cap="flat" cmpd="sng">
                      <a:noFill/>
                      <a:prstDash val="solid"/>
                      <a:round/>
                      <a:headEnd type="none" w="sm" len="sm"/>
                      <a:tailEnd type="none" w="sm" len="sm"/>
                    </a:lnT>
                    <a:lnB w="12700" cap="flat" cmpd="sng">
                      <a:noFill/>
                      <a:prstDash val="solid"/>
                      <a:round/>
                      <a:headEnd type="none" w="sm" len="sm"/>
                      <a:tailEnd type="none" w="sm" len="sm"/>
                    </a:lnB>
                    <a:lnTlToBr w="12700" cmpd="sng">
                      <a:noFill/>
                      <a:prstDash val="solid"/>
                    </a:lnTlToBr>
                    <a:lnBlToTr w="12700" cmpd="sng">
                      <a:noFill/>
                      <a:prstDash val="solid"/>
                    </a:lnBlToTr>
                    <a:noFill/>
                  </a:tcPr>
                </a:tc>
                <a:extLst>
                  <a:ext uri="{0D108BD9-81ED-4DB2-BD59-A6C34878D82A}">
                    <a16:rowId xmlns:a16="http://schemas.microsoft.com/office/drawing/2014/main" val="1978366612"/>
                  </a:ext>
                </a:extLst>
              </a:tr>
              <a:tr h="278687">
                <a:tc>
                  <a:txBody>
                    <a:bodyPr/>
                    <a:lstStyle/>
                    <a:p>
                      <a:pPr algn="ctr"/>
                      <a:r>
                        <a:rPr lang="en-SG" dirty="0"/>
                        <a:t>0</a:t>
                      </a:r>
                    </a:p>
                  </a:txBody>
                  <a:tcPr>
                    <a:lnL w="12700" cap="flat" cmpd="sng">
                      <a:noFill/>
                      <a:prstDash val="solid"/>
                      <a:round/>
                      <a:headEnd type="none" w="sm" len="sm"/>
                      <a:tailEnd type="none" w="sm" len="sm"/>
                    </a:lnL>
                    <a:lnR w="12700" cap="flat" cmpd="sng">
                      <a:noFill/>
                      <a:prstDash val="solid"/>
                      <a:round/>
                      <a:headEnd type="none" w="sm" len="sm"/>
                      <a:tailEnd type="none" w="sm" len="sm"/>
                    </a:lnR>
                    <a:lnT w="12700" cap="flat" cmpd="sng">
                      <a:noFill/>
                      <a:prstDash val="solid"/>
                      <a:round/>
                      <a:headEnd type="none" w="sm" len="sm"/>
                      <a:tailEnd type="none" w="sm" len="sm"/>
                    </a:lnT>
                    <a:lnB w="12700" cap="flat" cmpd="sng">
                      <a:noFill/>
                      <a:prstDash val="solid"/>
                      <a:round/>
                      <a:headEnd type="none" w="sm" len="sm"/>
                      <a:tailEnd type="none" w="sm" len="sm"/>
                    </a:lnB>
                    <a:lnTlToBr w="12700" cmpd="sng">
                      <a:noFill/>
                      <a:prstDash val="solid"/>
                    </a:lnTlToBr>
                    <a:lnBlToTr w="12700" cmpd="sng">
                      <a:noFill/>
                      <a:prstDash val="solid"/>
                    </a:lnBlToTr>
                    <a:noFill/>
                  </a:tcPr>
                </a:tc>
                <a:tc>
                  <a:txBody>
                    <a:bodyPr/>
                    <a:lstStyle/>
                    <a:p>
                      <a:pPr algn="ctr"/>
                      <a:r>
                        <a:rPr lang="en-SG" dirty="0"/>
                        <a:t>0.5</a:t>
                      </a:r>
                    </a:p>
                  </a:txBody>
                  <a:tcPr>
                    <a:lnL w="12700" cap="flat" cmpd="sng">
                      <a:noFill/>
                      <a:prstDash val="solid"/>
                      <a:round/>
                      <a:headEnd type="none" w="sm" len="sm"/>
                      <a:tailEnd type="none" w="sm" len="sm"/>
                    </a:lnL>
                    <a:lnR w="12700" cap="flat" cmpd="sng">
                      <a:noFill/>
                      <a:prstDash val="solid"/>
                      <a:round/>
                      <a:headEnd type="none" w="sm" len="sm"/>
                      <a:tailEnd type="none" w="sm" len="sm"/>
                    </a:lnR>
                    <a:lnT w="12700" cap="flat" cmpd="sng">
                      <a:noFill/>
                      <a:prstDash val="solid"/>
                      <a:round/>
                      <a:headEnd type="none" w="sm" len="sm"/>
                      <a:tailEnd type="none" w="sm" len="sm"/>
                    </a:lnT>
                    <a:lnB w="12700" cap="flat" cmpd="sng">
                      <a:noFill/>
                      <a:prstDash val="solid"/>
                      <a:round/>
                      <a:headEnd type="none" w="sm" len="sm"/>
                      <a:tailEnd type="none" w="sm" len="sm"/>
                    </a:lnB>
                    <a:lnTlToBr w="12700" cmpd="sng">
                      <a:noFill/>
                      <a:prstDash val="solid"/>
                    </a:lnTlToBr>
                    <a:lnBlToTr w="12700" cmpd="sng">
                      <a:noFill/>
                      <a:prstDash val="solid"/>
                    </a:lnBlToTr>
                    <a:noFill/>
                  </a:tcPr>
                </a:tc>
                <a:tc>
                  <a:txBody>
                    <a:bodyPr/>
                    <a:lstStyle/>
                    <a:p>
                      <a:pPr algn="ctr"/>
                      <a:r>
                        <a:rPr lang="en-SG" dirty="0"/>
                        <a:t>0</a:t>
                      </a:r>
                    </a:p>
                  </a:txBody>
                  <a:tcPr>
                    <a:lnL w="12700" cap="flat" cmpd="sng">
                      <a:noFill/>
                      <a:prstDash val="solid"/>
                      <a:round/>
                      <a:headEnd type="none" w="sm" len="sm"/>
                      <a:tailEnd type="none" w="sm" len="sm"/>
                    </a:lnL>
                    <a:lnR w="12700" cap="flat" cmpd="sng">
                      <a:noFill/>
                      <a:prstDash val="solid"/>
                      <a:round/>
                      <a:headEnd type="none" w="sm" len="sm"/>
                      <a:tailEnd type="none" w="sm" len="sm"/>
                    </a:lnR>
                    <a:lnT w="12700" cap="flat" cmpd="sng">
                      <a:noFill/>
                      <a:prstDash val="solid"/>
                      <a:round/>
                      <a:headEnd type="none" w="sm" len="sm"/>
                      <a:tailEnd type="none" w="sm" len="sm"/>
                    </a:lnT>
                    <a:lnB w="12700" cap="flat" cmpd="sng">
                      <a:noFill/>
                      <a:prstDash val="solid"/>
                      <a:round/>
                      <a:headEnd type="none" w="sm" len="sm"/>
                      <a:tailEnd type="none" w="sm" len="sm"/>
                    </a:lnB>
                    <a:lnTlToBr w="12700" cmpd="sng">
                      <a:noFill/>
                      <a:prstDash val="solid"/>
                    </a:lnTlToBr>
                    <a:lnBlToTr w="12700" cmpd="sng">
                      <a:noFill/>
                      <a:prstDash val="solid"/>
                    </a:lnBlToTr>
                    <a:noFill/>
                  </a:tcPr>
                </a:tc>
                <a:tc>
                  <a:txBody>
                    <a:bodyPr/>
                    <a:lstStyle/>
                    <a:p>
                      <a:pPr algn="ctr"/>
                      <a:r>
                        <a:rPr lang="en-SG" dirty="0"/>
                        <a:t>0</a:t>
                      </a:r>
                    </a:p>
                  </a:txBody>
                  <a:tcPr>
                    <a:lnL w="12700" cap="flat" cmpd="sng">
                      <a:noFill/>
                      <a:prstDash val="solid"/>
                      <a:round/>
                      <a:headEnd type="none" w="sm" len="sm"/>
                      <a:tailEnd type="none" w="sm" len="sm"/>
                    </a:lnL>
                    <a:lnR w="12700" cap="flat" cmpd="sng">
                      <a:noFill/>
                      <a:prstDash val="solid"/>
                      <a:round/>
                      <a:headEnd type="none" w="sm" len="sm"/>
                      <a:tailEnd type="none" w="sm" len="sm"/>
                    </a:lnR>
                    <a:lnT w="12700" cap="flat" cmpd="sng">
                      <a:noFill/>
                      <a:prstDash val="solid"/>
                      <a:round/>
                      <a:headEnd type="none" w="sm" len="sm"/>
                      <a:tailEnd type="none" w="sm" len="sm"/>
                    </a:lnT>
                    <a:lnB w="12700" cap="flat" cmpd="sng">
                      <a:noFill/>
                      <a:prstDash val="solid"/>
                      <a:round/>
                      <a:headEnd type="none" w="sm" len="sm"/>
                      <a:tailEnd type="none" w="sm" len="sm"/>
                    </a:lnB>
                    <a:lnTlToBr w="12700" cmpd="sng">
                      <a:noFill/>
                      <a:prstDash val="solid"/>
                    </a:lnTlToBr>
                    <a:lnBlToTr w="12700" cmpd="sng">
                      <a:noFill/>
                      <a:prstDash val="solid"/>
                    </a:lnBlToTr>
                    <a:noFill/>
                  </a:tcPr>
                </a:tc>
                <a:tc>
                  <a:txBody>
                    <a:bodyPr/>
                    <a:lstStyle/>
                    <a:p>
                      <a:pPr algn="ctr"/>
                      <a:r>
                        <a:rPr lang="en-SG" dirty="0"/>
                        <a:t>0</a:t>
                      </a:r>
                    </a:p>
                  </a:txBody>
                  <a:tcPr>
                    <a:lnL w="12700" cap="flat" cmpd="sng">
                      <a:noFill/>
                      <a:prstDash val="solid"/>
                      <a:round/>
                      <a:headEnd type="none" w="sm" len="sm"/>
                      <a:tailEnd type="none" w="sm" len="sm"/>
                    </a:lnL>
                    <a:lnR w="12700" cap="flat" cmpd="sng">
                      <a:noFill/>
                      <a:prstDash val="solid"/>
                      <a:round/>
                      <a:headEnd type="none" w="sm" len="sm"/>
                      <a:tailEnd type="none" w="sm" len="sm"/>
                    </a:lnR>
                    <a:lnT w="12700" cap="flat" cmpd="sng">
                      <a:noFill/>
                      <a:prstDash val="solid"/>
                      <a:round/>
                      <a:headEnd type="none" w="sm" len="sm"/>
                      <a:tailEnd type="none" w="sm" len="sm"/>
                    </a:lnT>
                    <a:lnB w="12700" cap="flat" cmpd="sng">
                      <a:noFill/>
                      <a:prstDash val="solid"/>
                      <a:round/>
                      <a:headEnd type="none" w="sm" len="sm"/>
                      <a:tailEnd type="none" w="sm" len="sm"/>
                    </a:lnB>
                    <a:lnTlToBr w="12700" cmpd="sng">
                      <a:noFill/>
                      <a:prstDash val="solid"/>
                    </a:lnTlToBr>
                    <a:lnBlToTr w="12700" cmpd="sng">
                      <a:noFill/>
                      <a:prstDash val="solid"/>
                    </a:lnBlToTr>
                    <a:noFill/>
                  </a:tcPr>
                </a:tc>
                <a:extLst>
                  <a:ext uri="{0D108BD9-81ED-4DB2-BD59-A6C34878D82A}">
                    <a16:rowId xmlns:a16="http://schemas.microsoft.com/office/drawing/2014/main" val="3393085907"/>
                  </a:ext>
                </a:extLst>
              </a:tr>
              <a:tr h="278687">
                <a:tc>
                  <a:txBody>
                    <a:bodyPr/>
                    <a:lstStyle/>
                    <a:p>
                      <a:pPr algn="ctr"/>
                      <a:r>
                        <a:rPr lang="en-SG" dirty="0"/>
                        <a:t>0</a:t>
                      </a:r>
                    </a:p>
                  </a:txBody>
                  <a:tcPr>
                    <a:lnL w="12700" cap="flat" cmpd="sng">
                      <a:noFill/>
                      <a:prstDash val="solid"/>
                      <a:round/>
                      <a:headEnd type="none" w="sm" len="sm"/>
                      <a:tailEnd type="none" w="sm" len="sm"/>
                    </a:lnL>
                    <a:lnR w="12700" cap="flat" cmpd="sng">
                      <a:noFill/>
                      <a:prstDash val="solid"/>
                      <a:round/>
                      <a:headEnd type="none" w="sm" len="sm"/>
                      <a:tailEnd type="none" w="sm" len="sm"/>
                    </a:lnR>
                    <a:lnT w="12700" cap="flat" cmpd="sng">
                      <a:noFill/>
                      <a:prstDash val="solid"/>
                      <a:round/>
                      <a:headEnd type="none" w="sm" len="sm"/>
                      <a:tailEnd type="none" w="sm" len="sm"/>
                    </a:lnT>
                    <a:lnB w="12700" cap="flat" cmpd="sng">
                      <a:noFill/>
                      <a:prstDash val="solid"/>
                      <a:round/>
                      <a:headEnd type="none" w="sm" len="sm"/>
                      <a:tailEnd type="none" w="sm" len="sm"/>
                    </a:lnB>
                    <a:lnTlToBr w="12700" cmpd="sng">
                      <a:noFill/>
                      <a:prstDash val="solid"/>
                    </a:lnTlToBr>
                    <a:lnBlToTr w="12700" cmpd="sng">
                      <a:noFill/>
                      <a:prstDash val="solid"/>
                    </a:lnBlToTr>
                    <a:noFill/>
                  </a:tcPr>
                </a:tc>
                <a:tc>
                  <a:txBody>
                    <a:bodyPr/>
                    <a:lstStyle/>
                    <a:p>
                      <a:pPr algn="ctr"/>
                      <a:r>
                        <a:rPr lang="en-SG" dirty="0"/>
                        <a:t>0</a:t>
                      </a:r>
                    </a:p>
                  </a:txBody>
                  <a:tcPr>
                    <a:lnL w="12700" cap="flat" cmpd="sng">
                      <a:noFill/>
                      <a:prstDash val="solid"/>
                      <a:round/>
                      <a:headEnd type="none" w="sm" len="sm"/>
                      <a:tailEnd type="none" w="sm" len="sm"/>
                    </a:lnL>
                    <a:lnR w="12700" cap="flat" cmpd="sng">
                      <a:noFill/>
                      <a:prstDash val="solid"/>
                      <a:round/>
                      <a:headEnd type="none" w="sm" len="sm"/>
                      <a:tailEnd type="none" w="sm" len="sm"/>
                    </a:lnR>
                    <a:lnT w="12700" cap="flat" cmpd="sng">
                      <a:noFill/>
                      <a:prstDash val="solid"/>
                      <a:round/>
                      <a:headEnd type="none" w="sm" len="sm"/>
                      <a:tailEnd type="none" w="sm" len="sm"/>
                    </a:lnT>
                    <a:lnB w="12700" cap="flat" cmpd="sng">
                      <a:noFill/>
                      <a:prstDash val="solid"/>
                      <a:round/>
                      <a:headEnd type="none" w="sm" len="sm"/>
                      <a:tailEnd type="none" w="sm" len="sm"/>
                    </a:lnB>
                    <a:lnTlToBr w="12700" cmpd="sng">
                      <a:noFill/>
                      <a:prstDash val="solid"/>
                    </a:lnTlToBr>
                    <a:lnBlToTr w="12700" cmpd="sng">
                      <a:noFill/>
                      <a:prstDash val="solid"/>
                    </a:lnBlToTr>
                    <a:noFill/>
                  </a:tcPr>
                </a:tc>
                <a:tc>
                  <a:txBody>
                    <a:bodyPr/>
                    <a:lstStyle/>
                    <a:p>
                      <a:pPr algn="ctr"/>
                      <a:r>
                        <a:rPr lang="en-SG" dirty="0"/>
                        <a:t>0.3</a:t>
                      </a:r>
                    </a:p>
                  </a:txBody>
                  <a:tcPr>
                    <a:lnL w="12700" cap="flat" cmpd="sng">
                      <a:noFill/>
                      <a:prstDash val="solid"/>
                      <a:round/>
                      <a:headEnd type="none" w="sm" len="sm"/>
                      <a:tailEnd type="none" w="sm" len="sm"/>
                    </a:lnL>
                    <a:lnR w="12700" cap="flat" cmpd="sng">
                      <a:noFill/>
                      <a:prstDash val="solid"/>
                      <a:round/>
                      <a:headEnd type="none" w="sm" len="sm"/>
                      <a:tailEnd type="none" w="sm" len="sm"/>
                    </a:lnR>
                    <a:lnT w="12700" cap="flat" cmpd="sng">
                      <a:noFill/>
                      <a:prstDash val="solid"/>
                      <a:round/>
                      <a:headEnd type="none" w="sm" len="sm"/>
                      <a:tailEnd type="none" w="sm" len="sm"/>
                    </a:lnT>
                    <a:lnB w="12700" cap="flat" cmpd="sng">
                      <a:noFill/>
                      <a:prstDash val="solid"/>
                      <a:round/>
                      <a:headEnd type="none" w="sm" len="sm"/>
                      <a:tailEnd type="none" w="sm" len="sm"/>
                    </a:lnB>
                    <a:lnTlToBr w="12700" cmpd="sng">
                      <a:noFill/>
                      <a:prstDash val="solid"/>
                    </a:lnTlToBr>
                    <a:lnBlToTr w="12700" cmpd="sng">
                      <a:noFill/>
                      <a:prstDash val="solid"/>
                    </a:lnBlToTr>
                    <a:noFill/>
                  </a:tcPr>
                </a:tc>
                <a:tc>
                  <a:txBody>
                    <a:bodyPr/>
                    <a:lstStyle/>
                    <a:p>
                      <a:pPr algn="ctr"/>
                      <a:r>
                        <a:rPr lang="en-SG" dirty="0"/>
                        <a:t>0</a:t>
                      </a:r>
                    </a:p>
                  </a:txBody>
                  <a:tcPr>
                    <a:lnL w="12700" cap="flat" cmpd="sng">
                      <a:noFill/>
                      <a:prstDash val="solid"/>
                      <a:round/>
                      <a:headEnd type="none" w="sm" len="sm"/>
                      <a:tailEnd type="none" w="sm" len="sm"/>
                    </a:lnL>
                    <a:lnR w="12700" cap="flat" cmpd="sng">
                      <a:noFill/>
                      <a:prstDash val="solid"/>
                      <a:round/>
                      <a:headEnd type="none" w="sm" len="sm"/>
                      <a:tailEnd type="none" w="sm" len="sm"/>
                    </a:lnR>
                    <a:lnT w="12700" cap="flat" cmpd="sng">
                      <a:noFill/>
                      <a:prstDash val="solid"/>
                      <a:round/>
                      <a:headEnd type="none" w="sm" len="sm"/>
                      <a:tailEnd type="none" w="sm" len="sm"/>
                    </a:lnT>
                    <a:lnB w="12700" cap="flat" cmpd="sng">
                      <a:noFill/>
                      <a:prstDash val="solid"/>
                      <a:round/>
                      <a:headEnd type="none" w="sm" len="sm"/>
                      <a:tailEnd type="none" w="sm" len="sm"/>
                    </a:lnB>
                    <a:lnTlToBr w="12700" cmpd="sng">
                      <a:noFill/>
                      <a:prstDash val="solid"/>
                    </a:lnTlToBr>
                    <a:lnBlToTr w="12700" cmpd="sng">
                      <a:noFill/>
                      <a:prstDash val="solid"/>
                    </a:lnBlToTr>
                    <a:noFill/>
                  </a:tcPr>
                </a:tc>
                <a:tc>
                  <a:txBody>
                    <a:bodyPr/>
                    <a:lstStyle/>
                    <a:p>
                      <a:pPr algn="ctr"/>
                      <a:r>
                        <a:rPr lang="en-SG" dirty="0"/>
                        <a:t>0</a:t>
                      </a:r>
                    </a:p>
                  </a:txBody>
                  <a:tcPr>
                    <a:lnL w="12700" cap="flat" cmpd="sng">
                      <a:noFill/>
                      <a:prstDash val="solid"/>
                      <a:round/>
                      <a:headEnd type="none" w="sm" len="sm"/>
                      <a:tailEnd type="none" w="sm" len="sm"/>
                    </a:lnL>
                    <a:lnR w="12700" cap="flat" cmpd="sng">
                      <a:noFill/>
                      <a:prstDash val="solid"/>
                      <a:round/>
                      <a:headEnd type="none" w="sm" len="sm"/>
                      <a:tailEnd type="none" w="sm" len="sm"/>
                    </a:lnR>
                    <a:lnT w="12700" cap="flat" cmpd="sng">
                      <a:noFill/>
                      <a:prstDash val="solid"/>
                      <a:round/>
                      <a:headEnd type="none" w="sm" len="sm"/>
                      <a:tailEnd type="none" w="sm" len="sm"/>
                    </a:lnT>
                    <a:lnB w="12700" cap="flat" cmpd="sng">
                      <a:noFill/>
                      <a:prstDash val="solid"/>
                      <a:round/>
                      <a:headEnd type="none" w="sm" len="sm"/>
                      <a:tailEnd type="none" w="sm" len="sm"/>
                    </a:lnB>
                    <a:lnTlToBr w="12700" cmpd="sng">
                      <a:noFill/>
                      <a:prstDash val="solid"/>
                    </a:lnTlToBr>
                    <a:lnBlToTr w="12700" cmpd="sng">
                      <a:noFill/>
                      <a:prstDash val="solid"/>
                    </a:lnBlToTr>
                    <a:noFill/>
                  </a:tcPr>
                </a:tc>
                <a:extLst>
                  <a:ext uri="{0D108BD9-81ED-4DB2-BD59-A6C34878D82A}">
                    <a16:rowId xmlns:a16="http://schemas.microsoft.com/office/drawing/2014/main" val="4019935168"/>
                  </a:ext>
                </a:extLst>
              </a:tr>
              <a:tr h="278687">
                <a:tc>
                  <a:txBody>
                    <a:bodyPr/>
                    <a:lstStyle/>
                    <a:p>
                      <a:pPr algn="ctr"/>
                      <a:r>
                        <a:rPr lang="en-SG" dirty="0"/>
                        <a:t>0</a:t>
                      </a:r>
                    </a:p>
                  </a:txBody>
                  <a:tcPr>
                    <a:lnL w="12700" cap="flat" cmpd="sng">
                      <a:noFill/>
                      <a:prstDash val="solid"/>
                      <a:round/>
                      <a:headEnd type="none" w="sm" len="sm"/>
                      <a:tailEnd type="none" w="sm" len="sm"/>
                    </a:lnL>
                    <a:lnR w="12700" cap="flat" cmpd="sng">
                      <a:noFill/>
                      <a:prstDash val="solid"/>
                      <a:round/>
                      <a:headEnd type="none" w="sm" len="sm"/>
                      <a:tailEnd type="none" w="sm" len="sm"/>
                    </a:lnR>
                    <a:lnT w="12700" cap="flat" cmpd="sng">
                      <a:noFill/>
                      <a:prstDash val="solid"/>
                      <a:round/>
                      <a:headEnd type="none" w="sm" len="sm"/>
                      <a:tailEnd type="none" w="sm" len="sm"/>
                    </a:lnT>
                    <a:lnB w="12700" cap="flat" cmpd="sng">
                      <a:noFill/>
                      <a:prstDash val="solid"/>
                      <a:round/>
                      <a:headEnd type="none" w="sm" len="sm"/>
                      <a:tailEnd type="none" w="sm" len="sm"/>
                    </a:lnB>
                    <a:lnTlToBr w="12700" cmpd="sng">
                      <a:noFill/>
                      <a:prstDash val="solid"/>
                    </a:lnTlToBr>
                    <a:lnBlToTr w="12700" cmpd="sng">
                      <a:noFill/>
                      <a:prstDash val="solid"/>
                    </a:lnBlToTr>
                    <a:noFill/>
                  </a:tcPr>
                </a:tc>
                <a:tc>
                  <a:txBody>
                    <a:bodyPr/>
                    <a:lstStyle/>
                    <a:p>
                      <a:pPr algn="ctr"/>
                      <a:r>
                        <a:rPr lang="en-SG" dirty="0"/>
                        <a:t>0</a:t>
                      </a:r>
                    </a:p>
                  </a:txBody>
                  <a:tcPr>
                    <a:lnL w="12700" cap="flat" cmpd="sng">
                      <a:noFill/>
                      <a:prstDash val="solid"/>
                      <a:round/>
                      <a:headEnd type="none" w="sm" len="sm"/>
                      <a:tailEnd type="none" w="sm" len="sm"/>
                    </a:lnL>
                    <a:lnR w="12700" cap="flat" cmpd="sng">
                      <a:noFill/>
                      <a:prstDash val="solid"/>
                      <a:round/>
                      <a:headEnd type="none" w="sm" len="sm"/>
                      <a:tailEnd type="none" w="sm" len="sm"/>
                    </a:lnR>
                    <a:lnT w="12700" cap="flat" cmpd="sng">
                      <a:noFill/>
                      <a:prstDash val="solid"/>
                      <a:round/>
                      <a:headEnd type="none" w="sm" len="sm"/>
                      <a:tailEnd type="none" w="sm" len="sm"/>
                    </a:lnT>
                    <a:lnB w="12700" cap="flat" cmpd="sng">
                      <a:noFill/>
                      <a:prstDash val="solid"/>
                      <a:round/>
                      <a:headEnd type="none" w="sm" len="sm"/>
                      <a:tailEnd type="none" w="sm" len="sm"/>
                    </a:lnB>
                    <a:lnTlToBr w="12700" cmpd="sng">
                      <a:noFill/>
                      <a:prstDash val="solid"/>
                    </a:lnTlToBr>
                    <a:lnBlToTr w="12700" cmpd="sng">
                      <a:noFill/>
                      <a:prstDash val="solid"/>
                    </a:lnBlToTr>
                    <a:noFill/>
                  </a:tcPr>
                </a:tc>
                <a:tc>
                  <a:txBody>
                    <a:bodyPr/>
                    <a:lstStyle/>
                    <a:p>
                      <a:pPr algn="ctr"/>
                      <a:r>
                        <a:rPr lang="en-SG" dirty="0"/>
                        <a:t>0</a:t>
                      </a:r>
                    </a:p>
                  </a:txBody>
                  <a:tcPr>
                    <a:lnL w="12700" cap="flat" cmpd="sng">
                      <a:noFill/>
                      <a:prstDash val="solid"/>
                      <a:round/>
                      <a:headEnd type="none" w="sm" len="sm"/>
                      <a:tailEnd type="none" w="sm" len="sm"/>
                    </a:lnL>
                    <a:lnR w="12700" cap="flat" cmpd="sng">
                      <a:noFill/>
                      <a:prstDash val="solid"/>
                      <a:round/>
                      <a:headEnd type="none" w="sm" len="sm"/>
                      <a:tailEnd type="none" w="sm" len="sm"/>
                    </a:lnR>
                    <a:lnT w="12700" cap="flat" cmpd="sng">
                      <a:noFill/>
                      <a:prstDash val="solid"/>
                      <a:round/>
                      <a:headEnd type="none" w="sm" len="sm"/>
                      <a:tailEnd type="none" w="sm" len="sm"/>
                    </a:lnT>
                    <a:lnB w="12700" cap="flat" cmpd="sng">
                      <a:noFill/>
                      <a:prstDash val="solid"/>
                      <a:round/>
                      <a:headEnd type="none" w="sm" len="sm"/>
                      <a:tailEnd type="none" w="sm" len="sm"/>
                    </a:lnB>
                    <a:lnTlToBr w="12700" cmpd="sng">
                      <a:noFill/>
                      <a:prstDash val="solid"/>
                    </a:lnTlToBr>
                    <a:lnBlToTr w="12700" cmpd="sng">
                      <a:noFill/>
                      <a:prstDash val="solid"/>
                    </a:lnBlToTr>
                    <a:noFill/>
                  </a:tcPr>
                </a:tc>
                <a:tc>
                  <a:txBody>
                    <a:bodyPr/>
                    <a:lstStyle/>
                    <a:p>
                      <a:pPr algn="ctr"/>
                      <a:r>
                        <a:rPr lang="en-SG" dirty="0"/>
                        <a:t>1</a:t>
                      </a:r>
                    </a:p>
                  </a:txBody>
                  <a:tcPr>
                    <a:lnL w="12700" cap="flat" cmpd="sng">
                      <a:noFill/>
                      <a:prstDash val="solid"/>
                      <a:round/>
                      <a:headEnd type="none" w="sm" len="sm"/>
                      <a:tailEnd type="none" w="sm" len="sm"/>
                    </a:lnL>
                    <a:lnR w="12700" cap="flat" cmpd="sng">
                      <a:noFill/>
                      <a:prstDash val="solid"/>
                      <a:round/>
                      <a:headEnd type="none" w="sm" len="sm"/>
                      <a:tailEnd type="none" w="sm" len="sm"/>
                    </a:lnR>
                    <a:lnT w="12700" cap="flat" cmpd="sng">
                      <a:noFill/>
                      <a:prstDash val="solid"/>
                      <a:round/>
                      <a:headEnd type="none" w="sm" len="sm"/>
                      <a:tailEnd type="none" w="sm" len="sm"/>
                    </a:lnT>
                    <a:lnB w="12700" cap="flat" cmpd="sng">
                      <a:noFill/>
                      <a:prstDash val="solid"/>
                      <a:round/>
                      <a:headEnd type="none" w="sm" len="sm"/>
                      <a:tailEnd type="none" w="sm" len="sm"/>
                    </a:lnB>
                    <a:lnTlToBr w="12700" cmpd="sng">
                      <a:noFill/>
                      <a:prstDash val="solid"/>
                    </a:lnTlToBr>
                    <a:lnBlToTr w="12700" cmpd="sng">
                      <a:noFill/>
                      <a:prstDash val="solid"/>
                    </a:lnBlToTr>
                    <a:noFill/>
                  </a:tcPr>
                </a:tc>
                <a:tc>
                  <a:txBody>
                    <a:bodyPr/>
                    <a:lstStyle/>
                    <a:p>
                      <a:pPr algn="ctr"/>
                      <a:r>
                        <a:rPr lang="en-SG" dirty="0"/>
                        <a:t>0</a:t>
                      </a:r>
                    </a:p>
                  </a:txBody>
                  <a:tcPr>
                    <a:lnL w="12700" cap="flat" cmpd="sng">
                      <a:noFill/>
                      <a:prstDash val="solid"/>
                      <a:round/>
                      <a:headEnd type="none" w="sm" len="sm"/>
                      <a:tailEnd type="none" w="sm" len="sm"/>
                    </a:lnL>
                    <a:lnR w="12700" cap="flat" cmpd="sng">
                      <a:noFill/>
                      <a:prstDash val="solid"/>
                      <a:round/>
                      <a:headEnd type="none" w="sm" len="sm"/>
                      <a:tailEnd type="none" w="sm" len="sm"/>
                    </a:lnR>
                    <a:lnT w="12700" cap="flat" cmpd="sng">
                      <a:noFill/>
                      <a:prstDash val="solid"/>
                      <a:round/>
                      <a:headEnd type="none" w="sm" len="sm"/>
                      <a:tailEnd type="none" w="sm" len="sm"/>
                    </a:lnT>
                    <a:lnB w="12700" cap="flat" cmpd="sng">
                      <a:noFill/>
                      <a:prstDash val="solid"/>
                      <a:round/>
                      <a:headEnd type="none" w="sm" len="sm"/>
                      <a:tailEnd type="none" w="sm" len="sm"/>
                    </a:lnB>
                    <a:lnTlToBr w="12700" cmpd="sng">
                      <a:noFill/>
                      <a:prstDash val="solid"/>
                    </a:lnTlToBr>
                    <a:lnBlToTr w="12700" cmpd="sng">
                      <a:noFill/>
                      <a:prstDash val="solid"/>
                    </a:lnBlToTr>
                    <a:noFill/>
                  </a:tcPr>
                </a:tc>
                <a:extLst>
                  <a:ext uri="{0D108BD9-81ED-4DB2-BD59-A6C34878D82A}">
                    <a16:rowId xmlns:a16="http://schemas.microsoft.com/office/drawing/2014/main" val="2155548403"/>
                  </a:ext>
                </a:extLst>
              </a:tr>
              <a:tr h="278687">
                <a:tc>
                  <a:txBody>
                    <a:bodyPr/>
                    <a:lstStyle/>
                    <a:p>
                      <a:pPr algn="ctr"/>
                      <a:r>
                        <a:rPr lang="en-SG" dirty="0"/>
                        <a:t>0</a:t>
                      </a:r>
                    </a:p>
                  </a:txBody>
                  <a:tcPr>
                    <a:lnL w="12700" cap="flat" cmpd="sng">
                      <a:noFill/>
                      <a:prstDash val="solid"/>
                      <a:round/>
                      <a:headEnd type="none" w="sm" len="sm"/>
                      <a:tailEnd type="none" w="sm" len="sm"/>
                    </a:lnL>
                    <a:lnR w="12700" cap="flat" cmpd="sng">
                      <a:noFill/>
                      <a:prstDash val="solid"/>
                      <a:round/>
                      <a:headEnd type="none" w="sm" len="sm"/>
                      <a:tailEnd type="none" w="sm" len="sm"/>
                    </a:lnR>
                    <a:lnT w="12700" cap="flat" cmpd="sng">
                      <a:noFill/>
                      <a:prstDash val="solid"/>
                      <a:round/>
                      <a:headEnd type="none" w="sm" len="sm"/>
                      <a:tailEnd type="none" w="sm" len="sm"/>
                    </a:lnT>
                    <a:lnB w="12700" cap="flat" cmpd="sng">
                      <a:noFill/>
                      <a:prstDash val="solid"/>
                      <a:round/>
                      <a:headEnd type="none" w="sm" len="sm"/>
                      <a:tailEnd type="none" w="sm" len="sm"/>
                    </a:lnB>
                    <a:lnTlToBr w="12700" cmpd="sng">
                      <a:noFill/>
                      <a:prstDash val="solid"/>
                    </a:lnTlToBr>
                    <a:lnBlToTr w="12700" cmpd="sng">
                      <a:noFill/>
                      <a:prstDash val="solid"/>
                    </a:lnBlToTr>
                    <a:noFill/>
                  </a:tcPr>
                </a:tc>
                <a:tc>
                  <a:txBody>
                    <a:bodyPr/>
                    <a:lstStyle/>
                    <a:p>
                      <a:pPr algn="ctr"/>
                      <a:r>
                        <a:rPr lang="en-SG" dirty="0"/>
                        <a:t>0</a:t>
                      </a:r>
                    </a:p>
                  </a:txBody>
                  <a:tcPr>
                    <a:lnL w="12700" cap="flat" cmpd="sng">
                      <a:noFill/>
                      <a:prstDash val="solid"/>
                      <a:round/>
                      <a:headEnd type="none" w="sm" len="sm"/>
                      <a:tailEnd type="none" w="sm" len="sm"/>
                    </a:lnL>
                    <a:lnR w="12700" cap="flat" cmpd="sng">
                      <a:noFill/>
                      <a:prstDash val="solid"/>
                      <a:round/>
                      <a:headEnd type="none" w="sm" len="sm"/>
                      <a:tailEnd type="none" w="sm" len="sm"/>
                    </a:lnR>
                    <a:lnT w="12700" cap="flat" cmpd="sng">
                      <a:noFill/>
                      <a:prstDash val="solid"/>
                      <a:round/>
                      <a:headEnd type="none" w="sm" len="sm"/>
                      <a:tailEnd type="none" w="sm" len="sm"/>
                    </a:lnT>
                    <a:lnB w="12700" cap="flat" cmpd="sng">
                      <a:noFill/>
                      <a:prstDash val="solid"/>
                      <a:round/>
                      <a:headEnd type="none" w="sm" len="sm"/>
                      <a:tailEnd type="none" w="sm" len="sm"/>
                    </a:lnB>
                    <a:lnTlToBr w="12700" cmpd="sng">
                      <a:noFill/>
                      <a:prstDash val="solid"/>
                    </a:lnTlToBr>
                    <a:lnBlToTr w="12700" cmpd="sng">
                      <a:noFill/>
                      <a:prstDash val="solid"/>
                    </a:lnBlToTr>
                    <a:noFill/>
                  </a:tcPr>
                </a:tc>
                <a:tc>
                  <a:txBody>
                    <a:bodyPr/>
                    <a:lstStyle/>
                    <a:p>
                      <a:pPr algn="ctr"/>
                      <a:r>
                        <a:rPr lang="en-SG" dirty="0"/>
                        <a:t>0</a:t>
                      </a:r>
                    </a:p>
                  </a:txBody>
                  <a:tcPr>
                    <a:lnL w="12700" cap="flat" cmpd="sng">
                      <a:noFill/>
                      <a:prstDash val="solid"/>
                      <a:round/>
                      <a:headEnd type="none" w="sm" len="sm"/>
                      <a:tailEnd type="none" w="sm" len="sm"/>
                    </a:lnL>
                    <a:lnR w="12700" cap="flat" cmpd="sng">
                      <a:noFill/>
                      <a:prstDash val="solid"/>
                      <a:round/>
                      <a:headEnd type="none" w="sm" len="sm"/>
                      <a:tailEnd type="none" w="sm" len="sm"/>
                    </a:lnR>
                    <a:lnT w="12700" cap="flat" cmpd="sng">
                      <a:noFill/>
                      <a:prstDash val="solid"/>
                      <a:round/>
                      <a:headEnd type="none" w="sm" len="sm"/>
                      <a:tailEnd type="none" w="sm" len="sm"/>
                    </a:lnT>
                    <a:lnB w="12700" cap="flat" cmpd="sng">
                      <a:noFill/>
                      <a:prstDash val="solid"/>
                      <a:round/>
                      <a:headEnd type="none" w="sm" len="sm"/>
                      <a:tailEnd type="none" w="sm" len="sm"/>
                    </a:lnB>
                    <a:lnTlToBr w="12700" cmpd="sng">
                      <a:noFill/>
                      <a:prstDash val="solid"/>
                    </a:lnTlToBr>
                    <a:lnBlToTr w="12700" cmpd="sng">
                      <a:noFill/>
                      <a:prstDash val="solid"/>
                    </a:lnBlToTr>
                    <a:noFill/>
                  </a:tcPr>
                </a:tc>
                <a:tc>
                  <a:txBody>
                    <a:bodyPr/>
                    <a:lstStyle/>
                    <a:p>
                      <a:pPr algn="ctr"/>
                      <a:r>
                        <a:rPr lang="en-SG" dirty="0"/>
                        <a:t>0</a:t>
                      </a:r>
                    </a:p>
                  </a:txBody>
                  <a:tcPr>
                    <a:lnL w="12700" cap="flat" cmpd="sng">
                      <a:noFill/>
                      <a:prstDash val="solid"/>
                      <a:round/>
                      <a:headEnd type="none" w="sm" len="sm"/>
                      <a:tailEnd type="none" w="sm" len="sm"/>
                    </a:lnL>
                    <a:lnR w="12700" cap="flat" cmpd="sng">
                      <a:noFill/>
                      <a:prstDash val="solid"/>
                      <a:round/>
                      <a:headEnd type="none" w="sm" len="sm"/>
                      <a:tailEnd type="none" w="sm" len="sm"/>
                    </a:lnR>
                    <a:lnT w="12700" cap="flat" cmpd="sng">
                      <a:noFill/>
                      <a:prstDash val="solid"/>
                      <a:round/>
                      <a:headEnd type="none" w="sm" len="sm"/>
                      <a:tailEnd type="none" w="sm" len="sm"/>
                    </a:lnT>
                    <a:lnB w="12700" cap="flat" cmpd="sng">
                      <a:noFill/>
                      <a:prstDash val="solid"/>
                      <a:round/>
                      <a:headEnd type="none" w="sm" len="sm"/>
                      <a:tailEnd type="none" w="sm" len="sm"/>
                    </a:lnB>
                    <a:lnTlToBr w="12700" cmpd="sng">
                      <a:noFill/>
                      <a:prstDash val="solid"/>
                    </a:lnTlToBr>
                    <a:lnBlToTr w="12700" cmpd="sng">
                      <a:noFill/>
                      <a:prstDash val="solid"/>
                    </a:lnBlToTr>
                    <a:noFill/>
                  </a:tcPr>
                </a:tc>
                <a:tc>
                  <a:txBody>
                    <a:bodyPr/>
                    <a:lstStyle/>
                    <a:p>
                      <a:pPr algn="ctr"/>
                      <a:r>
                        <a:rPr lang="en-SG" dirty="0"/>
                        <a:t>1</a:t>
                      </a:r>
                    </a:p>
                  </a:txBody>
                  <a:tcPr>
                    <a:lnL w="12700" cap="flat" cmpd="sng">
                      <a:noFill/>
                      <a:prstDash val="solid"/>
                      <a:round/>
                      <a:headEnd type="none" w="sm" len="sm"/>
                      <a:tailEnd type="none" w="sm" len="sm"/>
                    </a:lnL>
                    <a:lnR w="12700" cap="flat" cmpd="sng">
                      <a:noFill/>
                      <a:prstDash val="solid"/>
                      <a:round/>
                      <a:headEnd type="none" w="sm" len="sm"/>
                      <a:tailEnd type="none" w="sm" len="sm"/>
                    </a:lnR>
                    <a:lnT w="12700" cap="flat" cmpd="sng">
                      <a:noFill/>
                      <a:prstDash val="solid"/>
                      <a:round/>
                      <a:headEnd type="none" w="sm" len="sm"/>
                      <a:tailEnd type="none" w="sm" len="sm"/>
                    </a:lnT>
                    <a:lnB w="12700" cap="flat" cmpd="sng">
                      <a:noFill/>
                      <a:prstDash val="solid"/>
                      <a:round/>
                      <a:headEnd type="none" w="sm" len="sm"/>
                      <a:tailEnd type="none" w="sm" len="sm"/>
                    </a:lnB>
                    <a:lnTlToBr w="12700" cmpd="sng">
                      <a:noFill/>
                      <a:prstDash val="solid"/>
                    </a:lnTlToBr>
                    <a:lnBlToTr w="12700" cmpd="sng">
                      <a:noFill/>
                      <a:prstDash val="solid"/>
                    </a:lnBlToTr>
                    <a:noFill/>
                  </a:tcPr>
                </a:tc>
                <a:extLst>
                  <a:ext uri="{0D108BD9-81ED-4DB2-BD59-A6C34878D82A}">
                    <a16:rowId xmlns:a16="http://schemas.microsoft.com/office/drawing/2014/main" val="3645518492"/>
                  </a:ext>
                </a:extLst>
              </a:tr>
            </a:tbl>
          </a:graphicData>
        </a:graphic>
      </p:graphicFrame>
      <p:sp>
        <p:nvSpPr>
          <p:cNvPr id="28" name="Left Bracket 27">
            <a:extLst>
              <a:ext uri="{FF2B5EF4-FFF2-40B4-BE49-F238E27FC236}">
                <a16:creationId xmlns:a16="http://schemas.microsoft.com/office/drawing/2014/main" id="{962C1494-73A5-4629-9A0C-FD1116BA6995}"/>
              </a:ext>
            </a:extLst>
          </p:cNvPr>
          <p:cNvSpPr/>
          <p:nvPr/>
        </p:nvSpPr>
        <p:spPr>
          <a:xfrm>
            <a:off x="5112535" y="3145077"/>
            <a:ext cx="149679" cy="1563323"/>
          </a:xfrm>
          <a:prstGeom prst="leftBracket">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SG"/>
          </a:p>
        </p:txBody>
      </p:sp>
      <p:sp>
        <p:nvSpPr>
          <p:cNvPr id="29" name="Left Bracket 28">
            <a:extLst>
              <a:ext uri="{FF2B5EF4-FFF2-40B4-BE49-F238E27FC236}">
                <a16:creationId xmlns:a16="http://schemas.microsoft.com/office/drawing/2014/main" id="{78C100FB-FF4B-46D8-9B4C-43928315DF5A}"/>
              </a:ext>
            </a:extLst>
          </p:cNvPr>
          <p:cNvSpPr/>
          <p:nvPr/>
        </p:nvSpPr>
        <p:spPr>
          <a:xfrm flipH="1">
            <a:off x="7084909" y="3145077"/>
            <a:ext cx="149679" cy="1563323"/>
          </a:xfrm>
          <a:prstGeom prst="leftBracket">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SG"/>
          </a:p>
        </p:txBody>
      </p:sp>
      <p:sp>
        <p:nvSpPr>
          <p:cNvPr id="3" name="TextBox 2">
            <a:extLst>
              <a:ext uri="{FF2B5EF4-FFF2-40B4-BE49-F238E27FC236}">
                <a16:creationId xmlns:a16="http://schemas.microsoft.com/office/drawing/2014/main" id="{90141A8D-DCC8-4725-A859-253F059950D8}"/>
              </a:ext>
            </a:extLst>
          </p:cNvPr>
          <p:cNvSpPr txBox="1"/>
          <p:nvPr/>
        </p:nvSpPr>
        <p:spPr>
          <a:xfrm>
            <a:off x="3912811" y="3559977"/>
            <a:ext cx="1321133" cy="307777"/>
          </a:xfrm>
          <a:prstGeom prst="rect">
            <a:avLst/>
          </a:prstGeom>
          <a:noFill/>
        </p:spPr>
        <p:txBody>
          <a:bodyPr wrap="square" rtlCol="0">
            <a:spAutoFit/>
          </a:bodyPr>
          <a:lstStyle/>
          <a:p>
            <a:r>
              <a:rPr lang="en-SG" dirty="0"/>
              <a:t>Take inverse</a:t>
            </a:r>
          </a:p>
        </p:txBody>
      </p:sp>
      <p:cxnSp>
        <p:nvCxnSpPr>
          <p:cNvPr id="7" name="Straight Arrow Connector 6">
            <a:extLst>
              <a:ext uri="{FF2B5EF4-FFF2-40B4-BE49-F238E27FC236}">
                <a16:creationId xmlns:a16="http://schemas.microsoft.com/office/drawing/2014/main" id="{9A46E490-B870-4C98-84CC-6DC8C6095B28}"/>
              </a:ext>
            </a:extLst>
          </p:cNvPr>
          <p:cNvCxnSpPr/>
          <p:nvPr/>
        </p:nvCxnSpPr>
        <p:spPr>
          <a:xfrm>
            <a:off x="3873560" y="3965253"/>
            <a:ext cx="116637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83262994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latin typeface="Arial" panose="020B0604020202020204" pitchFamily="34" charset="0"/>
                <a:cs typeface="Arial" panose="020B0604020202020204" pitchFamily="34" charset="0"/>
              </a:rPr>
              <a:t>Simple Massage Passing </a:t>
            </a:r>
            <a:endParaRPr lang="en-SG" b="1" dirty="0">
              <a:solidFill>
                <a:schemeClr val="bg1"/>
              </a:solidFill>
              <a:latin typeface="Arial" panose="020B0604020202020204" pitchFamily="34" charset="0"/>
              <a:cs typeface="Arial" panose="020B0604020202020204" pitchFamily="34" charset="0"/>
            </a:endParaRPr>
          </a:p>
        </p:txBody>
      </p:sp>
      <p:sp>
        <p:nvSpPr>
          <p:cNvPr id="19" name="TextBox 18">
            <a:extLst>
              <a:ext uri="{FF2B5EF4-FFF2-40B4-BE49-F238E27FC236}">
                <a16:creationId xmlns:a16="http://schemas.microsoft.com/office/drawing/2014/main" id="{611DAB45-C82E-4975-9E9D-74ED12E172C4}"/>
              </a:ext>
            </a:extLst>
          </p:cNvPr>
          <p:cNvSpPr txBox="1"/>
          <p:nvPr/>
        </p:nvSpPr>
        <p:spPr>
          <a:xfrm>
            <a:off x="329867" y="1178247"/>
            <a:ext cx="8484266" cy="923330"/>
          </a:xfrm>
          <a:prstGeom prst="rect">
            <a:avLst/>
          </a:prstGeom>
          <a:noFill/>
        </p:spPr>
        <p:txBody>
          <a:bodyPr wrap="square">
            <a:spAutoFit/>
          </a:bodyPr>
          <a:lstStyle/>
          <a:p>
            <a:pPr marL="539750" lvl="1" indent="-285750">
              <a:spcAft>
                <a:spcPts val="1200"/>
              </a:spcAft>
              <a:buFont typeface="Arial" panose="020B0604020202020204" pitchFamily="34" charset="0"/>
              <a:buChar char="•"/>
            </a:pPr>
            <a:r>
              <a:rPr lang="en-SG" sz="1800" dirty="0">
                <a:solidFill>
                  <a:schemeClr val="tx1"/>
                </a:solidFill>
              </a:rPr>
              <a:t>Then we multiply with adjacent matrix, we effectively assign a weight to each edge in the adjacent matrix such that each value in a row is divided by the neighbourhood size of that row. </a:t>
            </a:r>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6743E091-72DA-4ED0-8F21-9FCC617E3A60}"/>
                  </a:ext>
                </a:extLst>
              </p:cNvPr>
              <p:cNvSpPr txBox="1"/>
              <p:nvPr/>
            </p:nvSpPr>
            <p:spPr>
              <a:xfrm>
                <a:off x="927042" y="4083221"/>
                <a:ext cx="1746250" cy="307777"/>
              </a:xfrm>
              <a:prstGeom prst="rect">
                <a:avLst/>
              </a:prstGeom>
              <a:noFill/>
            </p:spPr>
            <p:txBody>
              <a:bodyPr wrap="square">
                <a:spAutoFit/>
              </a:bodyPr>
              <a:lstStyle/>
              <a:p>
                <a:r>
                  <a:rPr lang="en-SG" sz="1400" dirty="0"/>
                  <a:t>Degree matrix, </a:t>
                </a:r>
                <a14:m>
                  <m:oMath xmlns:m="http://schemas.openxmlformats.org/officeDocument/2006/math">
                    <m:sSup>
                      <m:sSupPr>
                        <m:ctrlPr>
                          <a:rPr lang="en-SG" sz="1400" b="0" i="1" smtClean="0">
                            <a:latin typeface="Cambria Math" panose="02040503050406030204" pitchFamily="18" charset="0"/>
                          </a:rPr>
                        </m:ctrlPr>
                      </m:sSupPr>
                      <m:e>
                        <m:r>
                          <a:rPr lang="en-SG" sz="1400" b="0" i="1" smtClean="0">
                            <a:latin typeface="Cambria Math" panose="02040503050406030204" pitchFamily="18" charset="0"/>
                          </a:rPr>
                          <m:t>𝐷</m:t>
                        </m:r>
                      </m:e>
                      <m:sup>
                        <m:r>
                          <a:rPr lang="en-SG" sz="1400" b="0" i="1" smtClean="0">
                            <a:latin typeface="Cambria Math" panose="02040503050406030204" pitchFamily="18" charset="0"/>
                          </a:rPr>
                          <m:t>−1</m:t>
                        </m:r>
                      </m:sup>
                    </m:sSup>
                  </m:oMath>
                </a14:m>
                <a:endParaRPr lang="en-SG" dirty="0"/>
              </a:p>
            </p:txBody>
          </p:sp>
        </mc:Choice>
        <mc:Fallback xmlns="">
          <p:sp>
            <p:nvSpPr>
              <p:cNvPr id="26" name="TextBox 25">
                <a:extLst>
                  <a:ext uri="{FF2B5EF4-FFF2-40B4-BE49-F238E27FC236}">
                    <a16:creationId xmlns:a16="http://schemas.microsoft.com/office/drawing/2014/main" id="{6743E091-72DA-4ED0-8F21-9FCC617E3A60}"/>
                  </a:ext>
                </a:extLst>
              </p:cNvPr>
              <p:cNvSpPr txBox="1">
                <a:spLocks noRot="1" noChangeAspect="1" noMove="1" noResize="1" noEditPoints="1" noAdjustHandles="1" noChangeArrowheads="1" noChangeShapeType="1" noTextEdit="1"/>
              </p:cNvSpPr>
              <p:nvPr/>
            </p:nvSpPr>
            <p:spPr>
              <a:xfrm>
                <a:off x="927042" y="4083221"/>
                <a:ext cx="1746250" cy="307777"/>
              </a:xfrm>
              <a:prstGeom prst="rect">
                <a:avLst/>
              </a:prstGeom>
              <a:blipFill>
                <a:blip r:embed="rId3"/>
                <a:stretch>
                  <a:fillRect l="-1045" t="-4000" b="-20000"/>
                </a:stretch>
              </a:blipFill>
            </p:spPr>
            <p:txBody>
              <a:bodyPr/>
              <a:lstStyle/>
              <a:p>
                <a:r>
                  <a:rPr lang="en-SG">
                    <a:noFill/>
                  </a:rPr>
                  <a:t> </a:t>
                </a:r>
              </a:p>
            </p:txBody>
          </p:sp>
        </mc:Fallback>
      </mc:AlternateContent>
      <p:graphicFrame>
        <p:nvGraphicFramePr>
          <p:cNvPr id="27" name="Table 39">
            <a:extLst>
              <a:ext uri="{FF2B5EF4-FFF2-40B4-BE49-F238E27FC236}">
                <a16:creationId xmlns:a16="http://schemas.microsoft.com/office/drawing/2014/main" id="{A26DF3D3-79F5-4A4C-8840-A9B76CF60A0D}"/>
              </a:ext>
            </a:extLst>
          </p:cNvPr>
          <p:cNvGraphicFramePr>
            <a:graphicFrameLocks noGrp="1"/>
          </p:cNvGraphicFramePr>
          <p:nvPr>
            <p:extLst>
              <p:ext uri="{D42A27DB-BD31-4B8C-83A1-F6EECF244321}">
                <p14:modId xmlns:p14="http://schemas.microsoft.com/office/powerpoint/2010/main" val="3424815678"/>
              </p:ext>
            </p:extLst>
          </p:nvPr>
        </p:nvGraphicFramePr>
        <p:xfrm>
          <a:off x="628650" y="2441253"/>
          <a:ext cx="2194650" cy="1524000"/>
        </p:xfrm>
        <a:graphic>
          <a:graphicData uri="http://schemas.openxmlformats.org/drawingml/2006/table">
            <a:tbl>
              <a:tblPr firstRow="1" bandRow="1">
                <a:tableStyleId>{41BB2FF9-0E16-4628-8FA2-44D74F0A08B3}</a:tableStyleId>
              </a:tblPr>
              <a:tblGrid>
                <a:gridCol w="438930">
                  <a:extLst>
                    <a:ext uri="{9D8B030D-6E8A-4147-A177-3AD203B41FA5}">
                      <a16:colId xmlns:a16="http://schemas.microsoft.com/office/drawing/2014/main" val="4096789487"/>
                    </a:ext>
                  </a:extLst>
                </a:gridCol>
                <a:gridCol w="438930">
                  <a:extLst>
                    <a:ext uri="{9D8B030D-6E8A-4147-A177-3AD203B41FA5}">
                      <a16:colId xmlns:a16="http://schemas.microsoft.com/office/drawing/2014/main" val="1238771008"/>
                    </a:ext>
                  </a:extLst>
                </a:gridCol>
                <a:gridCol w="438930">
                  <a:extLst>
                    <a:ext uri="{9D8B030D-6E8A-4147-A177-3AD203B41FA5}">
                      <a16:colId xmlns:a16="http://schemas.microsoft.com/office/drawing/2014/main" val="690484348"/>
                    </a:ext>
                  </a:extLst>
                </a:gridCol>
                <a:gridCol w="438930">
                  <a:extLst>
                    <a:ext uri="{9D8B030D-6E8A-4147-A177-3AD203B41FA5}">
                      <a16:colId xmlns:a16="http://schemas.microsoft.com/office/drawing/2014/main" val="2807986621"/>
                    </a:ext>
                  </a:extLst>
                </a:gridCol>
                <a:gridCol w="438930">
                  <a:extLst>
                    <a:ext uri="{9D8B030D-6E8A-4147-A177-3AD203B41FA5}">
                      <a16:colId xmlns:a16="http://schemas.microsoft.com/office/drawing/2014/main" val="1049358292"/>
                    </a:ext>
                  </a:extLst>
                </a:gridCol>
              </a:tblGrid>
              <a:tr h="278687">
                <a:tc>
                  <a:txBody>
                    <a:bodyPr/>
                    <a:lstStyle/>
                    <a:p>
                      <a:pPr algn="ctr"/>
                      <a:r>
                        <a:rPr lang="en-SG" b="0" dirty="0"/>
                        <a:t>1</a:t>
                      </a:r>
                    </a:p>
                  </a:txBody>
                  <a:tcPr>
                    <a:lnL w="12700" cap="flat" cmpd="sng">
                      <a:noFill/>
                      <a:prstDash val="solid"/>
                      <a:round/>
                      <a:headEnd type="none" w="sm" len="sm"/>
                      <a:tailEnd type="none" w="sm" len="sm"/>
                    </a:lnL>
                    <a:lnR w="12700" cap="flat" cmpd="sng">
                      <a:noFill/>
                      <a:prstDash val="solid"/>
                      <a:round/>
                      <a:headEnd type="none" w="sm" len="sm"/>
                      <a:tailEnd type="none" w="sm" len="sm"/>
                    </a:lnR>
                    <a:lnT w="12700" cap="flat" cmpd="sng">
                      <a:noFill/>
                      <a:prstDash val="solid"/>
                      <a:round/>
                      <a:headEnd type="none" w="sm" len="sm"/>
                      <a:tailEnd type="none" w="sm" len="sm"/>
                    </a:lnT>
                    <a:lnB w="12700" cap="flat" cmpd="sng">
                      <a:noFill/>
                      <a:prstDash val="solid"/>
                      <a:round/>
                      <a:headEnd type="none" w="sm" len="sm"/>
                      <a:tailEnd type="none" w="sm" len="sm"/>
                    </a:lnB>
                    <a:lnTlToBr w="12700" cmpd="sng">
                      <a:noFill/>
                      <a:prstDash val="solid"/>
                    </a:lnTlToBr>
                    <a:lnBlToTr w="12700" cmpd="sng">
                      <a:noFill/>
                      <a:prstDash val="solid"/>
                    </a:lnBlToTr>
                    <a:noFill/>
                  </a:tcPr>
                </a:tc>
                <a:tc>
                  <a:txBody>
                    <a:bodyPr/>
                    <a:lstStyle/>
                    <a:p>
                      <a:pPr algn="ctr"/>
                      <a:r>
                        <a:rPr lang="en-SG" b="0" dirty="0"/>
                        <a:t>0</a:t>
                      </a:r>
                    </a:p>
                  </a:txBody>
                  <a:tcPr>
                    <a:lnL w="12700" cap="flat" cmpd="sng">
                      <a:noFill/>
                      <a:prstDash val="solid"/>
                      <a:round/>
                      <a:headEnd type="none" w="sm" len="sm"/>
                      <a:tailEnd type="none" w="sm" len="sm"/>
                    </a:lnL>
                    <a:lnR w="12700" cap="flat" cmpd="sng">
                      <a:noFill/>
                      <a:prstDash val="solid"/>
                      <a:round/>
                      <a:headEnd type="none" w="sm" len="sm"/>
                      <a:tailEnd type="none" w="sm" len="sm"/>
                    </a:lnR>
                    <a:lnT w="12700" cap="flat" cmpd="sng">
                      <a:noFill/>
                      <a:prstDash val="solid"/>
                      <a:round/>
                      <a:headEnd type="none" w="sm" len="sm"/>
                      <a:tailEnd type="none" w="sm" len="sm"/>
                    </a:lnT>
                    <a:lnB w="12700" cap="flat" cmpd="sng">
                      <a:noFill/>
                      <a:prstDash val="solid"/>
                      <a:round/>
                      <a:headEnd type="none" w="sm" len="sm"/>
                      <a:tailEnd type="none" w="sm" len="sm"/>
                    </a:lnB>
                    <a:lnTlToBr w="12700" cmpd="sng">
                      <a:noFill/>
                      <a:prstDash val="solid"/>
                    </a:lnTlToBr>
                    <a:lnBlToTr w="12700" cmpd="sng">
                      <a:noFill/>
                      <a:prstDash val="solid"/>
                    </a:lnBlToTr>
                    <a:noFill/>
                  </a:tcPr>
                </a:tc>
                <a:tc>
                  <a:txBody>
                    <a:bodyPr/>
                    <a:lstStyle/>
                    <a:p>
                      <a:pPr algn="ctr"/>
                      <a:r>
                        <a:rPr lang="en-SG" b="0" dirty="0"/>
                        <a:t>0</a:t>
                      </a:r>
                    </a:p>
                  </a:txBody>
                  <a:tcPr>
                    <a:lnL w="12700" cap="flat" cmpd="sng">
                      <a:noFill/>
                      <a:prstDash val="solid"/>
                      <a:round/>
                      <a:headEnd type="none" w="sm" len="sm"/>
                      <a:tailEnd type="none" w="sm" len="sm"/>
                    </a:lnL>
                    <a:lnR w="12700" cap="flat" cmpd="sng">
                      <a:noFill/>
                      <a:prstDash val="solid"/>
                      <a:round/>
                      <a:headEnd type="none" w="sm" len="sm"/>
                      <a:tailEnd type="none" w="sm" len="sm"/>
                    </a:lnR>
                    <a:lnT w="12700" cap="flat" cmpd="sng">
                      <a:noFill/>
                      <a:prstDash val="solid"/>
                      <a:round/>
                      <a:headEnd type="none" w="sm" len="sm"/>
                      <a:tailEnd type="none" w="sm" len="sm"/>
                    </a:lnT>
                    <a:lnB w="12700" cap="flat" cmpd="sng">
                      <a:noFill/>
                      <a:prstDash val="solid"/>
                      <a:round/>
                      <a:headEnd type="none" w="sm" len="sm"/>
                      <a:tailEnd type="none" w="sm" len="sm"/>
                    </a:lnB>
                    <a:lnTlToBr w="12700" cmpd="sng">
                      <a:noFill/>
                      <a:prstDash val="solid"/>
                    </a:lnTlToBr>
                    <a:lnBlToTr w="12700" cmpd="sng">
                      <a:noFill/>
                      <a:prstDash val="solid"/>
                    </a:lnBlToTr>
                    <a:noFill/>
                  </a:tcPr>
                </a:tc>
                <a:tc>
                  <a:txBody>
                    <a:bodyPr/>
                    <a:lstStyle/>
                    <a:p>
                      <a:pPr algn="ctr"/>
                      <a:r>
                        <a:rPr lang="en-SG" b="0" dirty="0"/>
                        <a:t>0</a:t>
                      </a:r>
                    </a:p>
                  </a:txBody>
                  <a:tcPr>
                    <a:lnL w="12700" cap="flat" cmpd="sng">
                      <a:noFill/>
                      <a:prstDash val="solid"/>
                      <a:round/>
                      <a:headEnd type="none" w="sm" len="sm"/>
                      <a:tailEnd type="none" w="sm" len="sm"/>
                    </a:lnL>
                    <a:lnR w="12700" cap="flat" cmpd="sng">
                      <a:noFill/>
                      <a:prstDash val="solid"/>
                      <a:round/>
                      <a:headEnd type="none" w="sm" len="sm"/>
                      <a:tailEnd type="none" w="sm" len="sm"/>
                    </a:lnR>
                    <a:lnT w="12700" cap="flat" cmpd="sng">
                      <a:noFill/>
                      <a:prstDash val="solid"/>
                      <a:round/>
                      <a:headEnd type="none" w="sm" len="sm"/>
                      <a:tailEnd type="none" w="sm" len="sm"/>
                    </a:lnT>
                    <a:lnB w="12700" cap="flat" cmpd="sng">
                      <a:noFill/>
                      <a:prstDash val="solid"/>
                      <a:round/>
                      <a:headEnd type="none" w="sm" len="sm"/>
                      <a:tailEnd type="none" w="sm" len="sm"/>
                    </a:lnB>
                    <a:lnTlToBr w="12700" cmpd="sng">
                      <a:noFill/>
                      <a:prstDash val="solid"/>
                    </a:lnTlToBr>
                    <a:lnBlToTr w="12700" cmpd="sng">
                      <a:noFill/>
                      <a:prstDash val="solid"/>
                    </a:lnBlToTr>
                    <a:noFill/>
                  </a:tcPr>
                </a:tc>
                <a:tc>
                  <a:txBody>
                    <a:bodyPr/>
                    <a:lstStyle/>
                    <a:p>
                      <a:pPr algn="ctr"/>
                      <a:r>
                        <a:rPr lang="en-SG" b="0" dirty="0"/>
                        <a:t>0</a:t>
                      </a:r>
                    </a:p>
                  </a:txBody>
                  <a:tcPr>
                    <a:lnL w="12700" cap="flat" cmpd="sng">
                      <a:noFill/>
                      <a:prstDash val="solid"/>
                      <a:round/>
                      <a:headEnd type="none" w="sm" len="sm"/>
                      <a:tailEnd type="none" w="sm" len="sm"/>
                    </a:lnL>
                    <a:lnR w="12700" cap="flat" cmpd="sng">
                      <a:noFill/>
                      <a:prstDash val="solid"/>
                      <a:round/>
                      <a:headEnd type="none" w="sm" len="sm"/>
                      <a:tailEnd type="none" w="sm" len="sm"/>
                    </a:lnR>
                    <a:lnT w="12700" cap="flat" cmpd="sng">
                      <a:noFill/>
                      <a:prstDash val="solid"/>
                      <a:round/>
                      <a:headEnd type="none" w="sm" len="sm"/>
                      <a:tailEnd type="none" w="sm" len="sm"/>
                    </a:lnT>
                    <a:lnB w="12700" cap="flat" cmpd="sng">
                      <a:noFill/>
                      <a:prstDash val="solid"/>
                      <a:round/>
                      <a:headEnd type="none" w="sm" len="sm"/>
                      <a:tailEnd type="none" w="sm" len="sm"/>
                    </a:lnB>
                    <a:lnTlToBr w="12700" cmpd="sng">
                      <a:noFill/>
                      <a:prstDash val="solid"/>
                    </a:lnTlToBr>
                    <a:lnBlToTr w="12700" cmpd="sng">
                      <a:noFill/>
                      <a:prstDash val="solid"/>
                    </a:lnBlToTr>
                    <a:noFill/>
                  </a:tcPr>
                </a:tc>
                <a:extLst>
                  <a:ext uri="{0D108BD9-81ED-4DB2-BD59-A6C34878D82A}">
                    <a16:rowId xmlns:a16="http://schemas.microsoft.com/office/drawing/2014/main" val="1978366612"/>
                  </a:ext>
                </a:extLst>
              </a:tr>
              <a:tr h="278687">
                <a:tc>
                  <a:txBody>
                    <a:bodyPr/>
                    <a:lstStyle/>
                    <a:p>
                      <a:pPr algn="ctr"/>
                      <a:r>
                        <a:rPr lang="en-SG" dirty="0"/>
                        <a:t>0</a:t>
                      </a:r>
                    </a:p>
                  </a:txBody>
                  <a:tcPr>
                    <a:lnL w="12700" cap="flat" cmpd="sng">
                      <a:noFill/>
                      <a:prstDash val="solid"/>
                      <a:round/>
                      <a:headEnd type="none" w="sm" len="sm"/>
                      <a:tailEnd type="none" w="sm" len="sm"/>
                    </a:lnL>
                    <a:lnR w="12700" cap="flat" cmpd="sng">
                      <a:noFill/>
                      <a:prstDash val="solid"/>
                      <a:round/>
                      <a:headEnd type="none" w="sm" len="sm"/>
                      <a:tailEnd type="none" w="sm" len="sm"/>
                    </a:lnR>
                    <a:lnT w="12700" cap="flat" cmpd="sng">
                      <a:noFill/>
                      <a:prstDash val="solid"/>
                      <a:round/>
                      <a:headEnd type="none" w="sm" len="sm"/>
                      <a:tailEnd type="none" w="sm" len="sm"/>
                    </a:lnT>
                    <a:lnB w="12700" cap="flat" cmpd="sng">
                      <a:noFill/>
                      <a:prstDash val="solid"/>
                      <a:round/>
                      <a:headEnd type="none" w="sm" len="sm"/>
                      <a:tailEnd type="none" w="sm" len="sm"/>
                    </a:lnB>
                    <a:lnTlToBr w="12700" cmpd="sng">
                      <a:noFill/>
                      <a:prstDash val="solid"/>
                    </a:lnTlToBr>
                    <a:lnBlToTr w="12700" cmpd="sng">
                      <a:noFill/>
                      <a:prstDash val="solid"/>
                    </a:lnBlToTr>
                    <a:noFill/>
                  </a:tcPr>
                </a:tc>
                <a:tc>
                  <a:txBody>
                    <a:bodyPr/>
                    <a:lstStyle/>
                    <a:p>
                      <a:pPr algn="ctr"/>
                      <a:r>
                        <a:rPr lang="en-SG" dirty="0"/>
                        <a:t>0.5</a:t>
                      </a:r>
                    </a:p>
                  </a:txBody>
                  <a:tcPr>
                    <a:lnL w="12700" cap="flat" cmpd="sng">
                      <a:noFill/>
                      <a:prstDash val="solid"/>
                      <a:round/>
                      <a:headEnd type="none" w="sm" len="sm"/>
                      <a:tailEnd type="none" w="sm" len="sm"/>
                    </a:lnL>
                    <a:lnR w="12700" cap="flat" cmpd="sng">
                      <a:noFill/>
                      <a:prstDash val="solid"/>
                      <a:round/>
                      <a:headEnd type="none" w="sm" len="sm"/>
                      <a:tailEnd type="none" w="sm" len="sm"/>
                    </a:lnR>
                    <a:lnT w="12700" cap="flat" cmpd="sng">
                      <a:noFill/>
                      <a:prstDash val="solid"/>
                      <a:round/>
                      <a:headEnd type="none" w="sm" len="sm"/>
                      <a:tailEnd type="none" w="sm" len="sm"/>
                    </a:lnT>
                    <a:lnB w="12700" cap="flat" cmpd="sng">
                      <a:noFill/>
                      <a:prstDash val="solid"/>
                      <a:round/>
                      <a:headEnd type="none" w="sm" len="sm"/>
                      <a:tailEnd type="none" w="sm" len="sm"/>
                    </a:lnB>
                    <a:lnTlToBr w="12700" cmpd="sng">
                      <a:noFill/>
                      <a:prstDash val="solid"/>
                    </a:lnTlToBr>
                    <a:lnBlToTr w="12700" cmpd="sng">
                      <a:noFill/>
                      <a:prstDash val="solid"/>
                    </a:lnBlToTr>
                    <a:noFill/>
                  </a:tcPr>
                </a:tc>
                <a:tc>
                  <a:txBody>
                    <a:bodyPr/>
                    <a:lstStyle/>
                    <a:p>
                      <a:pPr algn="ctr"/>
                      <a:r>
                        <a:rPr lang="en-SG" dirty="0"/>
                        <a:t>0</a:t>
                      </a:r>
                    </a:p>
                  </a:txBody>
                  <a:tcPr>
                    <a:lnL w="12700" cap="flat" cmpd="sng">
                      <a:noFill/>
                      <a:prstDash val="solid"/>
                      <a:round/>
                      <a:headEnd type="none" w="sm" len="sm"/>
                      <a:tailEnd type="none" w="sm" len="sm"/>
                    </a:lnL>
                    <a:lnR w="12700" cap="flat" cmpd="sng">
                      <a:noFill/>
                      <a:prstDash val="solid"/>
                      <a:round/>
                      <a:headEnd type="none" w="sm" len="sm"/>
                      <a:tailEnd type="none" w="sm" len="sm"/>
                    </a:lnR>
                    <a:lnT w="12700" cap="flat" cmpd="sng">
                      <a:noFill/>
                      <a:prstDash val="solid"/>
                      <a:round/>
                      <a:headEnd type="none" w="sm" len="sm"/>
                      <a:tailEnd type="none" w="sm" len="sm"/>
                    </a:lnT>
                    <a:lnB w="12700" cap="flat" cmpd="sng">
                      <a:noFill/>
                      <a:prstDash val="solid"/>
                      <a:round/>
                      <a:headEnd type="none" w="sm" len="sm"/>
                      <a:tailEnd type="none" w="sm" len="sm"/>
                    </a:lnB>
                    <a:lnTlToBr w="12700" cmpd="sng">
                      <a:noFill/>
                      <a:prstDash val="solid"/>
                    </a:lnTlToBr>
                    <a:lnBlToTr w="12700" cmpd="sng">
                      <a:noFill/>
                      <a:prstDash val="solid"/>
                    </a:lnBlToTr>
                    <a:noFill/>
                  </a:tcPr>
                </a:tc>
                <a:tc>
                  <a:txBody>
                    <a:bodyPr/>
                    <a:lstStyle/>
                    <a:p>
                      <a:pPr algn="ctr"/>
                      <a:r>
                        <a:rPr lang="en-SG" dirty="0"/>
                        <a:t>0</a:t>
                      </a:r>
                    </a:p>
                  </a:txBody>
                  <a:tcPr>
                    <a:lnL w="12700" cap="flat" cmpd="sng">
                      <a:noFill/>
                      <a:prstDash val="solid"/>
                      <a:round/>
                      <a:headEnd type="none" w="sm" len="sm"/>
                      <a:tailEnd type="none" w="sm" len="sm"/>
                    </a:lnL>
                    <a:lnR w="12700" cap="flat" cmpd="sng">
                      <a:noFill/>
                      <a:prstDash val="solid"/>
                      <a:round/>
                      <a:headEnd type="none" w="sm" len="sm"/>
                      <a:tailEnd type="none" w="sm" len="sm"/>
                    </a:lnR>
                    <a:lnT w="12700" cap="flat" cmpd="sng">
                      <a:noFill/>
                      <a:prstDash val="solid"/>
                      <a:round/>
                      <a:headEnd type="none" w="sm" len="sm"/>
                      <a:tailEnd type="none" w="sm" len="sm"/>
                    </a:lnT>
                    <a:lnB w="12700" cap="flat" cmpd="sng">
                      <a:noFill/>
                      <a:prstDash val="solid"/>
                      <a:round/>
                      <a:headEnd type="none" w="sm" len="sm"/>
                      <a:tailEnd type="none" w="sm" len="sm"/>
                    </a:lnB>
                    <a:lnTlToBr w="12700" cmpd="sng">
                      <a:noFill/>
                      <a:prstDash val="solid"/>
                    </a:lnTlToBr>
                    <a:lnBlToTr w="12700" cmpd="sng">
                      <a:noFill/>
                      <a:prstDash val="solid"/>
                    </a:lnBlToTr>
                    <a:noFill/>
                  </a:tcPr>
                </a:tc>
                <a:tc>
                  <a:txBody>
                    <a:bodyPr/>
                    <a:lstStyle/>
                    <a:p>
                      <a:pPr algn="ctr"/>
                      <a:r>
                        <a:rPr lang="en-SG" dirty="0"/>
                        <a:t>0</a:t>
                      </a:r>
                    </a:p>
                  </a:txBody>
                  <a:tcPr>
                    <a:lnL w="12700" cap="flat" cmpd="sng">
                      <a:noFill/>
                      <a:prstDash val="solid"/>
                      <a:round/>
                      <a:headEnd type="none" w="sm" len="sm"/>
                      <a:tailEnd type="none" w="sm" len="sm"/>
                    </a:lnL>
                    <a:lnR w="12700" cap="flat" cmpd="sng">
                      <a:noFill/>
                      <a:prstDash val="solid"/>
                      <a:round/>
                      <a:headEnd type="none" w="sm" len="sm"/>
                      <a:tailEnd type="none" w="sm" len="sm"/>
                    </a:lnR>
                    <a:lnT w="12700" cap="flat" cmpd="sng">
                      <a:noFill/>
                      <a:prstDash val="solid"/>
                      <a:round/>
                      <a:headEnd type="none" w="sm" len="sm"/>
                      <a:tailEnd type="none" w="sm" len="sm"/>
                    </a:lnT>
                    <a:lnB w="12700" cap="flat" cmpd="sng">
                      <a:noFill/>
                      <a:prstDash val="solid"/>
                      <a:round/>
                      <a:headEnd type="none" w="sm" len="sm"/>
                      <a:tailEnd type="none" w="sm" len="sm"/>
                    </a:lnB>
                    <a:lnTlToBr w="12700" cmpd="sng">
                      <a:noFill/>
                      <a:prstDash val="solid"/>
                    </a:lnTlToBr>
                    <a:lnBlToTr w="12700" cmpd="sng">
                      <a:noFill/>
                      <a:prstDash val="solid"/>
                    </a:lnBlToTr>
                    <a:noFill/>
                  </a:tcPr>
                </a:tc>
                <a:extLst>
                  <a:ext uri="{0D108BD9-81ED-4DB2-BD59-A6C34878D82A}">
                    <a16:rowId xmlns:a16="http://schemas.microsoft.com/office/drawing/2014/main" val="3393085907"/>
                  </a:ext>
                </a:extLst>
              </a:tr>
              <a:tr h="278687">
                <a:tc>
                  <a:txBody>
                    <a:bodyPr/>
                    <a:lstStyle/>
                    <a:p>
                      <a:pPr algn="ctr"/>
                      <a:r>
                        <a:rPr lang="en-SG" dirty="0"/>
                        <a:t>0</a:t>
                      </a:r>
                    </a:p>
                  </a:txBody>
                  <a:tcPr>
                    <a:lnL w="12700" cap="flat" cmpd="sng">
                      <a:noFill/>
                      <a:prstDash val="solid"/>
                      <a:round/>
                      <a:headEnd type="none" w="sm" len="sm"/>
                      <a:tailEnd type="none" w="sm" len="sm"/>
                    </a:lnL>
                    <a:lnR w="12700" cap="flat" cmpd="sng">
                      <a:noFill/>
                      <a:prstDash val="solid"/>
                      <a:round/>
                      <a:headEnd type="none" w="sm" len="sm"/>
                      <a:tailEnd type="none" w="sm" len="sm"/>
                    </a:lnR>
                    <a:lnT w="12700" cap="flat" cmpd="sng">
                      <a:noFill/>
                      <a:prstDash val="solid"/>
                      <a:round/>
                      <a:headEnd type="none" w="sm" len="sm"/>
                      <a:tailEnd type="none" w="sm" len="sm"/>
                    </a:lnT>
                    <a:lnB w="12700" cap="flat" cmpd="sng">
                      <a:noFill/>
                      <a:prstDash val="solid"/>
                      <a:round/>
                      <a:headEnd type="none" w="sm" len="sm"/>
                      <a:tailEnd type="none" w="sm" len="sm"/>
                    </a:lnB>
                    <a:lnTlToBr w="12700" cmpd="sng">
                      <a:noFill/>
                      <a:prstDash val="solid"/>
                    </a:lnTlToBr>
                    <a:lnBlToTr w="12700" cmpd="sng">
                      <a:noFill/>
                      <a:prstDash val="solid"/>
                    </a:lnBlToTr>
                    <a:noFill/>
                  </a:tcPr>
                </a:tc>
                <a:tc>
                  <a:txBody>
                    <a:bodyPr/>
                    <a:lstStyle/>
                    <a:p>
                      <a:pPr algn="ctr"/>
                      <a:r>
                        <a:rPr lang="en-SG" dirty="0"/>
                        <a:t>0</a:t>
                      </a:r>
                    </a:p>
                  </a:txBody>
                  <a:tcPr>
                    <a:lnL w="12700" cap="flat" cmpd="sng">
                      <a:noFill/>
                      <a:prstDash val="solid"/>
                      <a:round/>
                      <a:headEnd type="none" w="sm" len="sm"/>
                      <a:tailEnd type="none" w="sm" len="sm"/>
                    </a:lnL>
                    <a:lnR w="12700" cap="flat" cmpd="sng">
                      <a:noFill/>
                      <a:prstDash val="solid"/>
                      <a:round/>
                      <a:headEnd type="none" w="sm" len="sm"/>
                      <a:tailEnd type="none" w="sm" len="sm"/>
                    </a:lnR>
                    <a:lnT w="12700" cap="flat" cmpd="sng">
                      <a:noFill/>
                      <a:prstDash val="solid"/>
                      <a:round/>
                      <a:headEnd type="none" w="sm" len="sm"/>
                      <a:tailEnd type="none" w="sm" len="sm"/>
                    </a:lnT>
                    <a:lnB w="12700" cap="flat" cmpd="sng">
                      <a:noFill/>
                      <a:prstDash val="solid"/>
                      <a:round/>
                      <a:headEnd type="none" w="sm" len="sm"/>
                      <a:tailEnd type="none" w="sm" len="sm"/>
                    </a:lnB>
                    <a:lnTlToBr w="12700" cmpd="sng">
                      <a:noFill/>
                      <a:prstDash val="solid"/>
                    </a:lnTlToBr>
                    <a:lnBlToTr w="12700" cmpd="sng">
                      <a:noFill/>
                      <a:prstDash val="solid"/>
                    </a:lnBlToTr>
                    <a:noFill/>
                  </a:tcPr>
                </a:tc>
                <a:tc>
                  <a:txBody>
                    <a:bodyPr/>
                    <a:lstStyle/>
                    <a:p>
                      <a:pPr algn="ctr"/>
                      <a:r>
                        <a:rPr lang="en-SG" dirty="0"/>
                        <a:t>0.3</a:t>
                      </a:r>
                    </a:p>
                  </a:txBody>
                  <a:tcPr>
                    <a:lnL w="12700" cap="flat" cmpd="sng">
                      <a:noFill/>
                      <a:prstDash val="solid"/>
                      <a:round/>
                      <a:headEnd type="none" w="sm" len="sm"/>
                      <a:tailEnd type="none" w="sm" len="sm"/>
                    </a:lnL>
                    <a:lnR w="12700" cap="flat" cmpd="sng">
                      <a:noFill/>
                      <a:prstDash val="solid"/>
                      <a:round/>
                      <a:headEnd type="none" w="sm" len="sm"/>
                      <a:tailEnd type="none" w="sm" len="sm"/>
                    </a:lnR>
                    <a:lnT w="12700" cap="flat" cmpd="sng">
                      <a:noFill/>
                      <a:prstDash val="solid"/>
                      <a:round/>
                      <a:headEnd type="none" w="sm" len="sm"/>
                      <a:tailEnd type="none" w="sm" len="sm"/>
                    </a:lnT>
                    <a:lnB w="12700" cap="flat" cmpd="sng">
                      <a:noFill/>
                      <a:prstDash val="solid"/>
                      <a:round/>
                      <a:headEnd type="none" w="sm" len="sm"/>
                      <a:tailEnd type="none" w="sm" len="sm"/>
                    </a:lnB>
                    <a:lnTlToBr w="12700" cmpd="sng">
                      <a:noFill/>
                      <a:prstDash val="solid"/>
                    </a:lnTlToBr>
                    <a:lnBlToTr w="12700" cmpd="sng">
                      <a:noFill/>
                      <a:prstDash val="solid"/>
                    </a:lnBlToTr>
                    <a:noFill/>
                  </a:tcPr>
                </a:tc>
                <a:tc>
                  <a:txBody>
                    <a:bodyPr/>
                    <a:lstStyle/>
                    <a:p>
                      <a:pPr algn="ctr"/>
                      <a:r>
                        <a:rPr lang="en-SG" dirty="0"/>
                        <a:t>0</a:t>
                      </a:r>
                    </a:p>
                  </a:txBody>
                  <a:tcPr>
                    <a:lnL w="12700" cap="flat" cmpd="sng">
                      <a:noFill/>
                      <a:prstDash val="solid"/>
                      <a:round/>
                      <a:headEnd type="none" w="sm" len="sm"/>
                      <a:tailEnd type="none" w="sm" len="sm"/>
                    </a:lnL>
                    <a:lnR w="12700" cap="flat" cmpd="sng">
                      <a:noFill/>
                      <a:prstDash val="solid"/>
                      <a:round/>
                      <a:headEnd type="none" w="sm" len="sm"/>
                      <a:tailEnd type="none" w="sm" len="sm"/>
                    </a:lnR>
                    <a:lnT w="12700" cap="flat" cmpd="sng">
                      <a:noFill/>
                      <a:prstDash val="solid"/>
                      <a:round/>
                      <a:headEnd type="none" w="sm" len="sm"/>
                      <a:tailEnd type="none" w="sm" len="sm"/>
                    </a:lnT>
                    <a:lnB w="12700" cap="flat" cmpd="sng">
                      <a:noFill/>
                      <a:prstDash val="solid"/>
                      <a:round/>
                      <a:headEnd type="none" w="sm" len="sm"/>
                      <a:tailEnd type="none" w="sm" len="sm"/>
                    </a:lnB>
                    <a:lnTlToBr w="12700" cmpd="sng">
                      <a:noFill/>
                      <a:prstDash val="solid"/>
                    </a:lnTlToBr>
                    <a:lnBlToTr w="12700" cmpd="sng">
                      <a:noFill/>
                      <a:prstDash val="solid"/>
                    </a:lnBlToTr>
                    <a:noFill/>
                  </a:tcPr>
                </a:tc>
                <a:tc>
                  <a:txBody>
                    <a:bodyPr/>
                    <a:lstStyle/>
                    <a:p>
                      <a:pPr algn="ctr"/>
                      <a:r>
                        <a:rPr lang="en-SG" dirty="0"/>
                        <a:t>0</a:t>
                      </a:r>
                    </a:p>
                  </a:txBody>
                  <a:tcPr>
                    <a:lnL w="12700" cap="flat" cmpd="sng">
                      <a:noFill/>
                      <a:prstDash val="solid"/>
                      <a:round/>
                      <a:headEnd type="none" w="sm" len="sm"/>
                      <a:tailEnd type="none" w="sm" len="sm"/>
                    </a:lnL>
                    <a:lnR w="12700" cap="flat" cmpd="sng">
                      <a:noFill/>
                      <a:prstDash val="solid"/>
                      <a:round/>
                      <a:headEnd type="none" w="sm" len="sm"/>
                      <a:tailEnd type="none" w="sm" len="sm"/>
                    </a:lnR>
                    <a:lnT w="12700" cap="flat" cmpd="sng">
                      <a:noFill/>
                      <a:prstDash val="solid"/>
                      <a:round/>
                      <a:headEnd type="none" w="sm" len="sm"/>
                      <a:tailEnd type="none" w="sm" len="sm"/>
                    </a:lnT>
                    <a:lnB w="12700" cap="flat" cmpd="sng">
                      <a:noFill/>
                      <a:prstDash val="solid"/>
                      <a:round/>
                      <a:headEnd type="none" w="sm" len="sm"/>
                      <a:tailEnd type="none" w="sm" len="sm"/>
                    </a:lnB>
                    <a:lnTlToBr w="12700" cmpd="sng">
                      <a:noFill/>
                      <a:prstDash val="solid"/>
                    </a:lnTlToBr>
                    <a:lnBlToTr w="12700" cmpd="sng">
                      <a:noFill/>
                      <a:prstDash val="solid"/>
                    </a:lnBlToTr>
                    <a:noFill/>
                  </a:tcPr>
                </a:tc>
                <a:extLst>
                  <a:ext uri="{0D108BD9-81ED-4DB2-BD59-A6C34878D82A}">
                    <a16:rowId xmlns:a16="http://schemas.microsoft.com/office/drawing/2014/main" val="4019935168"/>
                  </a:ext>
                </a:extLst>
              </a:tr>
              <a:tr h="278687">
                <a:tc>
                  <a:txBody>
                    <a:bodyPr/>
                    <a:lstStyle/>
                    <a:p>
                      <a:pPr algn="ctr"/>
                      <a:r>
                        <a:rPr lang="en-SG" dirty="0"/>
                        <a:t>0</a:t>
                      </a:r>
                    </a:p>
                  </a:txBody>
                  <a:tcPr>
                    <a:lnL w="12700" cap="flat" cmpd="sng">
                      <a:noFill/>
                      <a:prstDash val="solid"/>
                      <a:round/>
                      <a:headEnd type="none" w="sm" len="sm"/>
                      <a:tailEnd type="none" w="sm" len="sm"/>
                    </a:lnL>
                    <a:lnR w="12700" cap="flat" cmpd="sng">
                      <a:noFill/>
                      <a:prstDash val="solid"/>
                      <a:round/>
                      <a:headEnd type="none" w="sm" len="sm"/>
                      <a:tailEnd type="none" w="sm" len="sm"/>
                    </a:lnR>
                    <a:lnT w="12700" cap="flat" cmpd="sng">
                      <a:noFill/>
                      <a:prstDash val="solid"/>
                      <a:round/>
                      <a:headEnd type="none" w="sm" len="sm"/>
                      <a:tailEnd type="none" w="sm" len="sm"/>
                    </a:lnT>
                    <a:lnB w="12700" cap="flat" cmpd="sng">
                      <a:noFill/>
                      <a:prstDash val="solid"/>
                      <a:round/>
                      <a:headEnd type="none" w="sm" len="sm"/>
                      <a:tailEnd type="none" w="sm" len="sm"/>
                    </a:lnB>
                    <a:lnTlToBr w="12700" cmpd="sng">
                      <a:noFill/>
                      <a:prstDash val="solid"/>
                    </a:lnTlToBr>
                    <a:lnBlToTr w="12700" cmpd="sng">
                      <a:noFill/>
                      <a:prstDash val="solid"/>
                    </a:lnBlToTr>
                    <a:noFill/>
                  </a:tcPr>
                </a:tc>
                <a:tc>
                  <a:txBody>
                    <a:bodyPr/>
                    <a:lstStyle/>
                    <a:p>
                      <a:pPr algn="ctr"/>
                      <a:r>
                        <a:rPr lang="en-SG" dirty="0"/>
                        <a:t>0</a:t>
                      </a:r>
                    </a:p>
                  </a:txBody>
                  <a:tcPr>
                    <a:lnL w="12700" cap="flat" cmpd="sng">
                      <a:noFill/>
                      <a:prstDash val="solid"/>
                      <a:round/>
                      <a:headEnd type="none" w="sm" len="sm"/>
                      <a:tailEnd type="none" w="sm" len="sm"/>
                    </a:lnL>
                    <a:lnR w="12700" cap="flat" cmpd="sng">
                      <a:noFill/>
                      <a:prstDash val="solid"/>
                      <a:round/>
                      <a:headEnd type="none" w="sm" len="sm"/>
                      <a:tailEnd type="none" w="sm" len="sm"/>
                    </a:lnR>
                    <a:lnT w="12700" cap="flat" cmpd="sng">
                      <a:noFill/>
                      <a:prstDash val="solid"/>
                      <a:round/>
                      <a:headEnd type="none" w="sm" len="sm"/>
                      <a:tailEnd type="none" w="sm" len="sm"/>
                    </a:lnT>
                    <a:lnB w="12700" cap="flat" cmpd="sng">
                      <a:noFill/>
                      <a:prstDash val="solid"/>
                      <a:round/>
                      <a:headEnd type="none" w="sm" len="sm"/>
                      <a:tailEnd type="none" w="sm" len="sm"/>
                    </a:lnB>
                    <a:lnTlToBr w="12700" cmpd="sng">
                      <a:noFill/>
                      <a:prstDash val="solid"/>
                    </a:lnTlToBr>
                    <a:lnBlToTr w="12700" cmpd="sng">
                      <a:noFill/>
                      <a:prstDash val="solid"/>
                    </a:lnBlToTr>
                    <a:noFill/>
                  </a:tcPr>
                </a:tc>
                <a:tc>
                  <a:txBody>
                    <a:bodyPr/>
                    <a:lstStyle/>
                    <a:p>
                      <a:pPr algn="ctr"/>
                      <a:r>
                        <a:rPr lang="en-SG" dirty="0"/>
                        <a:t>0</a:t>
                      </a:r>
                    </a:p>
                  </a:txBody>
                  <a:tcPr>
                    <a:lnL w="12700" cap="flat" cmpd="sng">
                      <a:noFill/>
                      <a:prstDash val="solid"/>
                      <a:round/>
                      <a:headEnd type="none" w="sm" len="sm"/>
                      <a:tailEnd type="none" w="sm" len="sm"/>
                    </a:lnL>
                    <a:lnR w="12700" cap="flat" cmpd="sng">
                      <a:noFill/>
                      <a:prstDash val="solid"/>
                      <a:round/>
                      <a:headEnd type="none" w="sm" len="sm"/>
                      <a:tailEnd type="none" w="sm" len="sm"/>
                    </a:lnR>
                    <a:lnT w="12700" cap="flat" cmpd="sng">
                      <a:noFill/>
                      <a:prstDash val="solid"/>
                      <a:round/>
                      <a:headEnd type="none" w="sm" len="sm"/>
                      <a:tailEnd type="none" w="sm" len="sm"/>
                    </a:lnT>
                    <a:lnB w="12700" cap="flat" cmpd="sng">
                      <a:noFill/>
                      <a:prstDash val="solid"/>
                      <a:round/>
                      <a:headEnd type="none" w="sm" len="sm"/>
                      <a:tailEnd type="none" w="sm" len="sm"/>
                    </a:lnB>
                    <a:lnTlToBr w="12700" cmpd="sng">
                      <a:noFill/>
                      <a:prstDash val="solid"/>
                    </a:lnTlToBr>
                    <a:lnBlToTr w="12700" cmpd="sng">
                      <a:noFill/>
                      <a:prstDash val="solid"/>
                    </a:lnBlToTr>
                    <a:noFill/>
                  </a:tcPr>
                </a:tc>
                <a:tc>
                  <a:txBody>
                    <a:bodyPr/>
                    <a:lstStyle/>
                    <a:p>
                      <a:pPr algn="ctr"/>
                      <a:r>
                        <a:rPr lang="en-SG" dirty="0"/>
                        <a:t>1</a:t>
                      </a:r>
                    </a:p>
                  </a:txBody>
                  <a:tcPr>
                    <a:lnL w="12700" cap="flat" cmpd="sng">
                      <a:noFill/>
                      <a:prstDash val="solid"/>
                      <a:round/>
                      <a:headEnd type="none" w="sm" len="sm"/>
                      <a:tailEnd type="none" w="sm" len="sm"/>
                    </a:lnL>
                    <a:lnR w="12700" cap="flat" cmpd="sng">
                      <a:noFill/>
                      <a:prstDash val="solid"/>
                      <a:round/>
                      <a:headEnd type="none" w="sm" len="sm"/>
                      <a:tailEnd type="none" w="sm" len="sm"/>
                    </a:lnR>
                    <a:lnT w="12700" cap="flat" cmpd="sng">
                      <a:noFill/>
                      <a:prstDash val="solid"/>
                      <a:round/>
                      <a:headEnd type="none" w="sm" len="sm"/>
                      <a:tailEnd type="none" w="sm" len="sm"/>
                    </a:lnT>
                    <a:lnB w="12700" cap="flat" cmpd="sng">
                      <a:noFill/>
                      <a:prstDash val="solid"/>
                      <a:round/>
                      <a:headEnd type="none" w="sm" len="sm"/>
                      <a:tailEnd type="none" w="sm" len="sm"/>
                    </a:lnB>
                    <a:lnTlToBr w="12700" cmpd="sng">
                      <a:noFill/>
                      <a:prstDash val="solid"/>
                    </a:lnTlToBr>
                    <a:lnBlToTr w="12700" cmpd="sng">
                      <a:noFill/>
                      <a:prstDash val="solid"/>
                    </a:lnBlToTr>
                    <a:noFill/>
                  </a:tcPr>
                </a:tc>
                <a:tc>
                  <a:txBody>
                    <a:bodyPr/>
                    <a:lstStyle/>
                    <a:p>
                      <a:pPr algn="ctr"/>
                      <a:r>
                        <a:rPr lang="en-SG" dirty="0"/>
                        <a:t>0</a:t>
                      </a:r>
                    </a:p>
                  </a:txBody>
                  <a:tcPr>
                    <a:lnL w="12700" cap="flat" cmpd="sng">
                      <a:noFill/>
                      <a:prstDash val="solid"/>
                      <a:round/>
                      <a:headEnd type="none" w="sm" len="sm"/>
                      <a:tailEnd type="none" w="sm" len="sm"/>
                    </a:lnL>
                    <a:lnR w="12700" cap="flat" cmpd="sng">
                      <a:noFill/>
                      <a:prstDash val="solid"/>
                      <a:round/>
                      <a:headEnd type="none" w="sm" len="sm"/>
                      <a:tailEnd type="none" w="sm" len="sm"/>
                    </a:lnR>
                    <a:lnT w="12700" cap="flat" cmpd="sng">
                      <a:noFill/>
                      <a:prstDash val="solid"/>
                      <a:round/>
                      <a:headEnd type="none" w="sm" len="sm"/>
                      <a:tailEnd type="none" w="sm" len="sm"/>
                    </a:lnT>
                    <a:lnB w="12700" cap="flat" cmpd="sng">
                      <a:noFill/>
                      <a:prstDash val="solid"/>
                      <a:round/>
                      <a:headEnd type="none" w="sm" len="sm"/>
                      <a:tailEnd type="none" w="sm" len="sm"/>
                    </a:lnB>
                    <a:lnTlToBr w="12700" cmpd="sng">
                      <a:noFill/>
                      <a:prstDash val="solid"/>
                    </a:lnTlToBr>
                    <a:lnBlToTr w="12700" cmpd="sng">
                      <a:noFill/>
                      <a:prstDash val="solid"/>
                    </a:lnBlToTr>
                    <a:noFill/>
                  </a:tcPr>
                </a:tc>
                <a:extLst>
                  <a:ext uri="{0D108BD9-81ED-4DB2-BD59-A6C34878D82A}">
                    <a16:rowId xmlns:a16="http://schemas.microsoft.com/office/drawing/2014/main" val="2155548403"/>
                  </a:ext>
                </a:extLst>
              </a:tr>
              <a:tr h="278687">
                <a:tc>
                  <a:txBody>
                    <a:bodyPr/>
                    <a:lstStyle/>
                    <a:p>
                      <a:pPr algn="ctr"/>
                      <a:r>
                        <a:rPr lang="en-SG" dirty="0"/>
                        <a:t>0</a:t>
                      </a:r>
                    </a:p>
                  </a:txBody>
                  <a:tcPr>
                    <a:lnL w="12700" cap="flat" cmpd="sng">
                      <a:noFill/>
                      <a:prstDash val="solid"/>
                      <a:round/>
                      <a:headEnd type="none" w="sm" len="sm"/>
                      <a:tailEnd type="none" w="sm" len="sm"/>
                    </a:lnL>
                    <a:lnR w="12700" cap="flat" cmpd="sng">
                      <a:noFill/>
                      <a:prstDash val="solid"/>
                      <a:round/>
                      <a:headEnd type="none" w="sm" len="sm"/>
                      <a:tailEnd type="none" w="sm" len="sm"/>
                    </a:lnR>
                    <a:lnT w="12700" cap="flat" cmpd="sng">
                      <a:noFill/>
                      <a:prstDash val="solid"/>
                      <a:round/>
                      <a:headEnd type="none" w="sm" len="sm"/>
                      <a:tailEnd type="none" w="sm" len="sm"/>
                    </a:lnT>
                    <a:lnB w="12700" cap="flat" cmpd="sng">
                      <a:noFill/>
                      <a:prstDash val="solid"/>
                      <a:round/>
                      <a:headEnd type="none" w="sm" len="sm"/>
                      <a:tailEnd type="none" w="sm" len="sm"/>
                    </a:lnB>
                    <a:lnTlToBr w="12700" cmpd="sng">
                      <a:noFill/>
                      <a:prstDash val="solid"/>
                    </a:lnTlToBr>
                    <a:lnBlToTr w="12700" cmpd="sng">
                      <a:noFill/>
                      <a:prstDash val="solid"/>
                    </a:lnBlToTr>
                    <a:noFill/>
                  </a:tcPr>
                </a:tc>
                <a:tc>
                  <a:txBody>
                    <a:bodyPr/>
                    <a:lstStyle/>
                    <a:p>
                      <a:pPr algn="ctr"/>
                      <a:r>
                        <a:rPr lang="en-SG" dirty="0"/>
                        <a:t>0</a:t>
                      </a:r>
                    </a:p>
                  </a:txBody>
                  <a:tcPr>
                    <a:lnL w="12700" cap="flat" cmpd="sng">
                      <a:noFill/>
                      <a:prstDash val="solid"/>
                      <a:round/>
                      <a:headEnd type="none" w="sm" len="sm"/>
                      <a:tailEnd type="none" w="sm" len="sm"/>
                    </a:lnL>
                    <a:lnR w="12700" cap="flat" cmpd="sng">
                      <a:noFill/>
                      <a:prstDash val="solid"/>
                      <a:round/>
                      <a:headEnd type="none" w="sm" len="sm"/>
                      <a:tailEnd type="none" w="sm" len="sm"/>
                    </a:lnR>
                    <a:lnT w="12700" cap="flat" cmpd="sng">
                      <a:noFill/>
                      <a:prstDash val="solid"/>
                      <a:round/>
                      <a:headEnd type="none" w="sm" len="sm"/>
                      <a:tailEnd type="none" w="sm" len="sm"/>
                    </a:lnT>
                    <a:lnB w="12700" cap="flat" cmpd="sng">
                      <a:noFill/>
                      <a:prstDash val="solid"/>
                      <a:round/>
                      <a:headEnd type="none" w="sm" len="sm"/>
                      <a:tailEnd type="none" w="sm" len="sm"/>
                    </a:lnB>
                    <a:lnTlToBr w="12700" cmpd="sng">
                      <a:noFill/>
                      <a:prstDash val="solid"/>
                    </a:lnTlToBr>
                    <a:lnBlToTr w="12700" cmpd="sng">
                      <a:noFill/>
                      <a:prstDash val="solid"/>
                    </a:lnBlToTr>
                    <a:noFill/>
                  </a:tcPr>
                </a:tc>
                <a:tc>
                  <a:txBody>
                    <a:bodyPr/>
                    <a:lstStyle/>
                    <a:p>
                      <a:pPr algn="ctr"/>
                      <a:r>
                        <a:rPr lang="en-SG" dirty="0"/>
                        <a:t>0</a:t>
                      </a:r>
                    </a:p>
                  </a:txBody>
                  <a:tcPr>
                    <a:lnL w="12700" cap="flat" cmpd="sng">
                      <a:noFill/>
                      <a:prstDash val="solid"/>
                      <a:round/>
                      <a:headEnd type="none" w="sm" len="sm"/>
                      <a:tailEnd type="none" w="sm" len="sm"/>
                    </a:lnL>
                    <a:lnR w="12700" cap="flat" cmpd="sng">
                      <a:noFill/>
                      <a:prstDash val="solid"/>
                      <a:round/>
                      <a:headEnd type="none" w="sm" len="sm"/>
                      <a:tailEnd type="none" w="sm" len="sm"/>
                    </a:lnR>
                    <a:lnT w="12700" cap="flat" cmpd="sng">
                      <a:noFill/>
                      <a:prstDash val="solid"/>
                      <a:round/>
                      <a:headEnd type="none" w="sm" len="sm"/>
                      <a:tailEnd type="none" w="sm" len="sm"/>
                    </a:lnT>
                    <a:lnB w="12700" cap="flat" cmpd="sng">
                      <a:noFill/>
                      <a:prstDash val="solid"/>
                      <a:round/>
                      <a:headEnd type="none" w="sm" len="sm"/>
                      <a:tailEnd type="none" w="sm" len="sm"/>
                    </a:lnB>
                    <a:lnTlToBr w="12700" cmpd="sng">
                      <a:noFill/>
                      <a:prstDash val="solid"/>
                    </a:lnTlToBr>
                    <a:lnBlToTr w="12700" cmpd="sng">
                      <a:noFill/>
                      <a:prstDash val="solid"/>
                    </a:lnBlToTr>
                    <a:noFill/>
                  </a:tcPr>
                </a:tc>
                <a:tc>
                  <a:txBody>
                    <a:bodyPr/>
                    <a:lstStyle/>
                    <a:p>
                      <a:pPr algn="ctr"/>
                      <a:r>
                        <a:rPr lang="en-SG" dirty="0"/>
                        <a:t>0</a:t>
                      </a:r>
                    </a:p>
                  </a:txBody>
                  <a:tcPr>
                    <a:lnL w="12700" cap="flat" cmpd="sng">
                      <a:noFill/>
                      <a:prstDash val="solid"/>
                      <a:round/>
                      <a:headEnd type="none" w="sm" len="sm"/>
                      <a:tailEnd type="none" w="sm" len="sm"/>
                    </a:lnL>
                    <a:lnR w="12700" cap="flat" cmpd="sng">
                      <a:noFill/>
                      <a:prstDash val="solid"/>
                      <a:round/>
                      <a:headEnd type="none" w="sm" len="sm"/>
                      <a:tailEnd type="none" w="sm" len="sm"/>
                    </a:lnR>
                    <a:lnT w="12700" cap="flat" cmpd="sng">
                      <a:noFill/>
                      <a:prstDash val="solid"/>
                      <a:round/>
                      <a:headEnd type="none" w="sm" len="sm"/>
                      <a:tailEnd type="none" w="sm" len="sm"/>
                    </a:lnT>
                    <a:lnB w="12700" cap="flat" cmpd="sng">
                      <a:noFill/>
                      <a:prstDash val="solid"/>
                      <a:round/>
                      <a:headEnd type="none" w="sm" len="sm"/>
                      <a:tailEnd type="none" w="sm" len="sm"/>
                    </a:lnB>
                    <a:lnTlToBr w="12700" cmpd="sng">
                      <a:noFill/>
                      <a:prstDash val="solid"/>
                    </a:lnTlToBr>
                    <a:lnBlToTr w="12700" cmpd="sng">
                      <a:noFill/>
                      <a:prstDash val="solid"/>
                    </a:lnBlToTr>
                    <a:noFill/>
                  </a:tcPr>
                </a:tc>
                <a:tc>
                  <a:txBody>
                    <a:bodyPr/>
                    <a:lstStyle/>
                    <a:p>
                      <a:pPr algn="ctr"/>
                      <a:r>
                        <a:rPr lang="en-SG" dirty="0"/>
                        <a:t>1</a:t>
                      </a:r>
                    </a:p>
                  </a:txBody>
                  <a:tcPr>
                    <a:lnL w="12700" cap="flat" cmpd="sng">
                      <a:noFill/>
                      <a:prstDash val="solid"/>
                      <a:round/>
                      <a:headEnd type="none" w="sm" len="sm"/>
                      <a:tailEnd type="none" w="sm" len="sm"/>
                    </a:lnL>
                    <a:lnR w="12700" cap="flat" cmpd="sng">
                      <a:noFill/>
                      <a:prstDash val="solid"/>
                      <a:round/>
                      <a:headEnd type="none" w="sm" len="sm"/>
                      <a:tailEnd type="none" w="sm" len="sm"/>
                    </a:lnR>
                    <a:lnT w="12700" cap="flat" cmpd="sng">
                      <a:noFill/>
                      <a:prstDash val="solid"/>
                      <a:round/>
                      <a:headEnd type="none" w="sm" len="sm"/>
                      <a:tailEnd type="none" w="sm" len="sm"/>
                    </a:lnT>
                    <a:lnB w="12700" cap="flat" cmpd="sng">
                      <a:noFill/>
                      <a:prstDash val="solid"/>
                      <a:round/>
                      <a:headEnd type="none" w="sm" len="sm"/>
                      <a:tailEnd type="none" w="sm" len="sm"/>
                    </a:lnB>
                    <a:lnTlToBr w="12700" cmpd="sng">
                      <a:noFill/>
                      <a:prstDash val="solid"/>
                    </a:lnTlToBr>
                    <a:lnBlToTr w="12700" cmpd="sng">
                      <a:noFill/>
                      <a:prstDash val="solid"/>
                    </a:lnBlToTr>
                    <a:noFill/>
                  </a:tcPr>
                </a:tc>
                <a:extLst>
                  <a:ext uri="{0D108BD9-81ED-4DB2-BD59-A6C34878D82A}">
                    <a16:rowId xmlns:a16="http://schemas.microsoft.com/office/drawing/2014/main" val="3645518492"/>
                  </a:ext>
                </a:extLst>
              </a:tr>
            </a:tbl>
          </a:graphicData>
        </a:graphic>
      </p:graphicFrame>
      <p:sp>
        <p:nvSpPr>
          <p:cNvPr id="28" name="Left Bracket 27">
            <a:extLst>
              <a:ext uri="{FF2B5EF4-FFF2-40B4-BE49-F238E27FC236}">
                <a16:creationId xmlns:a16="http://schemas.microsoft.com/office/drawing/2014/main" id="{962C1494-73A5-4629-9A0C-FD1116BA6995}"/>
              </a:ext>
            </a:extLst>
          </p:cNvPr>
          <p:cNvSpPr/>
          <p:nvPr/>
        </p:nvSpPr>
        <p:spPr>
          <a:xfrm>
            <a:off x="628650" y="2480576"/>
            <a:ext cx="149679" cy="1563323"/>
          </a:xfrm>
          <a:prstGeom prst="leftBracket">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SG"/>
          </a:p>
        </p:txBody>
      </p:sp>
      <p:sp>
        <p:nvSpPr>
          <p:cNvPr id="29" name="Left Bracket 28">
            <a:extLst>
              <a:ext uri="{FF2B5EF4-FFF2-40B4-BE49-F238E27FC236}">
                <a16:creationId xmlns:a16="http://schemas.microsoft.com/office/drawing/2014/main" id="{78C100FB-FF4B-46D8-9B4C-43928315DF5A}"/>
              </a:ext>
            </a:extLst>
          </p:cNvPr>
          <p:cNvSpPr/>
          <p:nvPr/>
        </p:nvSpPr>
        <p:spPr>
          <a:xfrm flipH="1">
            <a:off x="2601024" y="2480576"/>
            <a:ext cx="149679" cy="1563323"/>
          </a:xfrm>
          <a:prstGeom prst="leftBracket">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SG"/>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5F4DCC1E-2A0D-498A-B0DA-4ED334CC0FE4}"/>
                  </a:ext>
                </a:extLst>
              </p:cNvPr>
              <p:cNvSpPr txBox="1"/>
              <p:nvPr/>
            </p:nvSpPr>
            <p:spPr>
              <a:xfrm>
                <a:off x="2896844" y="4083222"/>
                <a:ext cx="1746250" cy="307777"/>
              </a:xfrm>
              <a:prstGeom prst="rect">
                <a:avLst/>
              </a:prstGeom>
              <a:noFill/>
            </p:spPr>
            <p:txBody>
              <a:bodyPr wrap="square">
                <a:spAutoFit/>
              </a:bodyPr>
              <a:lstStyle/>
              <a:p>
                <a:r>
                  <a:rPr lang="en-SG" sz="1400" dirty="0"/>
                  <a:t>Adjacent matrix, </a:t>
                </a:r>
                <a14:m>
                  <m:oMath xmlns:m="http://schemas.openxmlformats.org/officeDocument/2006/math">
                    <m:r>
                      <a:rPr lang="en-SG" sz="1400" b="0" i="1" dirty="0" smtClean="0">
                        <a:latin typeface="Cambria Math" panose="02040503050406030204" pitchFamily="18" charset="0"/>
                      </a:rPr>
                      <m:t>𝐴</m:t>
                    </m:r>
                  </m:oMath>
                </a14:m>
                <a:endParaRPr lang="en-SG" dirty="0"/>
              </a:p>
            </p:txBody>
          </p:sp>
        </mc:Choice>
        <mc:Fallback xmlns="">
          <p:sp>
            <p:nvSpPr>
              <p:cNvPr id="14" name="TextBox 13">
                <a:extLst>
                  <a:ext uri="{FF2B5EF4-FFF2-40B4-BE49-F238E27FC236}">
                    <a16:creationId xmlns:a16="http://schemas.microsoft.com/office/drawing/2014/main" id="{5F4DCC1E-2A0D-498A-B0DA-4ED334CC0FE4}"/>
                  </a:ext>
                </a:extLst>
              </p:cNvPr>
              <p:cNvSpPr txBox="1">
                <a:spLocks noRot="1" noChangeAspect="1" noMove="1" noResize="1" noEditPoints="1" noAdjustHandles="1" noChangeArrowheads="1" noChangeShapeType="1" noTextEdit="1"/>
              </p:cNvSpPr>
              <p:nvPr/>
            </p:nvSpPr>
            <p:spPr>
              <a:xfrm>
                <a:off x="2896844" y="4083222"/>
                <a:ext cx="1746250" cy="307777"/>
              </a:xfrm>
              <a:prstGeom prst="rect">
                <a:avLst/>
              </a:prstGeom>
              <a:blipFill>
                <a:blip r:embed="rId4"/>
                <a:stretch>
                  <a:fillRect l="-1045" t="-4000" b="-20000"/>
                </a:stretch>
              </a:blipFill>
            </p:spPr>
            <p:txBody>
              <a:bodyPr/>
              <a:lstStyle/>
              <a:p>
                <a:r>
                  <a:rPr lang="en-SG">
                    <a:noFill/>
                  </a:rPr>
                  <a:t> </a:t>
                </a:r>
              </a:p>
            </p:txBody>
          </p:sp>
        </mc:Fallback>
      </mc:AlternateContent>
      <p:graphicFrame>
        <p:nvGraphicFramePr>
          <p:cNvPr id="15" name="Table 39">
            <a:extLst>
              <a:ext uri="{FF2B5EF4-FFF2-40B4-BE49-F238E27FC236}">
                <a16:creationId xmlns:a16="http://schemas.microsoft.com/office/drawing/2014/main" id="{178E6D06-2937-433B-8868-81096DB34CFC}"/>
              </a:ext>
            </a:extLst>
          </p:cNvPr>
          <p:cNvGraphicFramePr>
            <a:graphicFrameLocks noGrp="1"/>
          </p:cNvGraphicFramePr>
          <p:nvPr>
            <p:extLst>
              <p:ext uri="{D42A27DB-BD31-4B8C-83A1-F6EECF244321}">
                <p14:modId xmlns:p14="http://schemas.microsoft.com/office/powerpoint/2010/main" val="250834424"/>
              </p:ext>
            </p:extLst>
          </p:nvPr>
        </p:nvGraphicFramePr>
        <p:xfrm>
          <a:off x="2897752" y="2480576"/>
          <a:ext cx="1628505" cy="1524000"/>
        </p:xfrm>
        <a:graphic>
          <a:graphicData uri="http://schemas.openxmlformats.org/drawingml/2006/table">
            <a:tbl>
              <a:tblPr firstRow="1" bandRow="1">
                <a:tableStyleId>{41BB2FF9-0E16-4628-8FA2-44D74F0A08B3}</a:tableStyleId>
              </a:tblPr>
              <a:tblGrid>
                <a:gridCol w="325701">
                  <a:extLst>
                    <a:ext uri="{9D8B030D-6E8A-4147-A177-3AD203B41FA5}">
                      <a16:colId xmlns:a16="http://schemas.microsoft.com/office/drawing/2014/main" val="4096789487"/>
                    </a:ext>
                  </a:extLst>
                </a:gridCol>
                <a:gridCol w="325701">
                  <a:extLst>
                    <a:ext uri="{9D8B030D-6E8A-4147-A177-3AD203B41FA5}">
                      <a16:colId xmlns:a16="http://schemas.microsoft.com/office/drawing/2014/main" val="1238771008"/>
                    </a:ext>
                  </a:extLst>
                </a:gridCol>
                <a:gridCol w="325701">
                  <a:extLst>
                    <a:ext uri="{9D8B030D-6E8A-4147-A177-3AD203B41FA5}">
                      <a16:colId xmlns:a16="http://schemas.microsoft.com/office/drawing/2014/main" val="690484348"/>
                    </a:ext>
                  </a:extLst>
                </a:gridCol>
                <a:gridCol w="325701">
                  <a:extLst>
                    <a:ext uri="{9D8B030D-6E8A-4147-A177-3AD203B41FA5}">
                      <a16:colId xmlns:a16="http://schemas.microsoft.com/office/drawing/2014/main" val="2807986621"/>
                    </a:ext>
                  </a:extLst>
                </a:gridCol>
                <a:gridCol w="325701">
                  <a:extLst>
                    <a:ext uri="{9D8B030D-6E8A-4147-A177-3AD203B41FA5}">
                      <a16:colId xmlns:a16="http://schemas.microsoft.com/office/drawing/2014/main" val="1049358292"/>
                    </a:ext>
                  </a:extLst>
                </a:gridCol>
              </a:tblGrid>
              <a:tr h="278687">
                <a:tc>
                  <a:txBody>
                    <a:bodyPr/>
                    <a:lstStyle/>
                    <a:p>
                      <a:pPr algn="ctr"/>
                      <a:r>
                        <a:rPr lang="en-SG" b="0" dirty="0"/>
                        <a:t>0</a:t>
                      </a:r>
                    </a:p>
                  </a:txBody>
                  <a:tcPr>
                    <a:lnL w="12700" cap="flat" cmpd="sng">
                      <a:noFill/>
                      <a:prstDash val="solid"/>
                      <a:round/>
                      <a:headEnd type="none" w="sm" len="sm"/>
                      <a:tailEnd type="none" w="sm" len="sm"/>
                    </a:lnL>
                    <a:lnR w="12700" cap="flat" cmpd="sng">
                      <a:noFill/>
                      <a:prstDash val="solid"/>
                      <a:round/>
                      <a:headEnd type="none" w="sm" len="sm"/>
                      <a:tailEnd type="none" w="sm" len="sm"/>
                    </a:lnR>
                    <a:lnT w="12700" cap="flat" cmpd="sng">
                      <a:noFill/>
                      <a:prstDash val="solid"/>
                      <a:round/>
                      <a:headEnd type="none" w="sm" len="sm"/>
                      <a:tailEnd type="none" w="sm" len="sm"/>
                    </a:lnT>
                    <a:lnB w="12700" cap="flat" cmpd="sng">
                      <a:noFill/>
                      <a:prstDash val="solid"/>
                      <a:round/>
                      <a:headEnd type="none" w="sm" len="sm"/>
                      <a:tailEnd type="none" w="sm" len="sm"/>
                    </a:lnB>
                    <a:lnTlToBr w="12700" cmpd="sng">
                      <a:noFill/>
                      <a:prstDash val="solid"/>
                    </a:lnTlToBr>
                    <a:lnBlToTr w="12700" cmpd="sng">
                      <a:noFill/>
                      <a:prstDash val="solid"/>
                    </a:lnBlToTr>
                    <a:noFill/>
                  </a:tcPr>
                </a:tc>
                <a:tc>
                  <a:txBody>
                    <a:bodyPr/>
                    <a:lstStyle/>
                    <a:p>
                      <a:pPr algn="ctr"/>
                      <a:r>
                        <a:rPr lang="en-SG" b="0" dirty="0"/>
                        <a:t>1</a:t>
                      </a:r>
                    </a:p>
                  </a:txBody>
                  <a:tcPr>
                    <a:lnL w="12700" cap="flat" cmpd="sng">
                      <a:noFill/>
                      <a:prstDash val="solid"/>
                      <a:round/>
                      <a:headEnd type="none" w="sm" len="sm"/>
                      <a:tailEnd type="none" w="sm" len="sm"/>
                    </a:lnL>
                    <a:lnR w="12700" cap="flat" cmpd="sng">
                      <a:noFill/>
                      <a:prstDash val="solid"/>
                      <a:round/>
                      <a:headEnd type="none" w="sm" len="sm"/>
                      <a:tailEnd type="none" w="sm" len="sm"/>
                    </a:lnR>
                    <a:lnT w="12700" cap="flat" cmpd="sng">
                      <a:noFill/>
                      <a:prstDash val="solid"/>
                      <a:round/>
                      <a:headEnd type="none" w="sm" len="sm"/>
                      <a:tailEnd type="none" w="sm" len="sm"/>
                    </a:lnT>
                    <a:lnB w="12700" cap="flat" cmpd="sng">
                      <a:noFill/>
                      <a:prstDash val="solid"/>
                      <a:round/>
                      <a:headEnd type="none" w="sm" len="sm"/>
                      <a:tailEnd type="none" w="sm" len="sm"/>
                    </a:lnB>
                    <a:lnTlToBr w="12700" cmpd="sng">
                      <a:noFill/>
                      <a:prstDash val="solid"/>
                    </a:lnTlToBr>
                    <a:lnBlToTr w="12700" cmpd="sng">
                      <a:noFill/>
                      <a:prstDash val="solid"/>
                    </a:lnBlToTr>
                    <a:noFill/>
                  </a:tcPr>
                </a:tc>
                <a:tc>
                  <a:txBody>
                    <a:bodyPr/>
                    <a:lstStyle/>
                    <a:p>
                      <a:pPr algn="ctr"/>
                      <a:r>
                        <a:rPr lang="en-SG" b="0" dirty="0"/>
                        <a:t>0</a:t>
                      </a:r>
                    </a:p>
                  </a:txBody>
                  <a:tcPr>
                    <a:lnL w="12700" cap="flat" cmpd="sng">
                      <a:noFill/>
                      <a:prstDash val="solid"/>
                      <a:round/>
                      <a:headEnd type="none" w="sm" len="sm"/>
                      <a:tailEnd type="none" w="sm" len="sm"/>
                    </a:lnL>
                    <a:lnR w="12700" cap="flat" cmpd="sng">
                      <a:noFill/>
                      <a:prstDash val="solid"/>
                      <a:round/>
                      <a:headEnd type="none" w="sm" len="sm"/>
                      <a:tailEnd type="none" w="sm" len="sm"/>
                    </a:lnR>
                    <a:lnT w="12700" cap="flat" cmpd="sng">
                      <a:noFill/>
                      <a:prstDash val="solid"/>
                      <a:round/>
                      <a:headEnd type="none" w="sm" len="sm"/>
                      <a:tailEnd type="none" w="sm" len="sm"/>
                    </a:lnT>
                    <a:lnB w="12700" cap="flat" cmpd="sng">
                      <a:noFill/>
                      <a:prstDash val="solid"/>
                      <a:round/>
                      <a:headEnd type="none" w="sm" len="sm"/>
                      <a:tailEnd type="none" w="sm" len="sm"/>
                    </a:lnB>
                    <a:lnTlToBr w="12700" cmpd="sng">
                      <a:noFill/>
                      <a:prstDash val="solid"/>
                    </a:lnTlToBr>
                    <a:lnBlToTr w="12700" cmpd="sng">
                      <a:noFill/>
                      <a:prstDash val="solid"/>
                    </a:lnBlToTr>
                    <a:noFill/>
                  </a:tcPr>
                </a:tc>
                <a:tc>
                  <a:txBody>
                    <a:bodyPr/>
                    <a:lstStyle/>
                    <a:p>
                      <a:pPr algn="ctr"/>
                      <a:r>
                        <a:rPr lang="en-SG" b="0" dirty="0"/>
                        <a:t>0</a:t>
                      </a:r>
                    </a:p>
                  </a:txBody>
                  <a:tcPr>
                    <a:lnL w="12700" cap="flat" cmpd="sng">
                      <a:noFill/>
                      <a:prstDash val="solid"/>
                      <a:round/>
                      <a:headEnd type="none" w="sm" len="sm"/>
                      <a:tailEnd type="none" w="sm" len="sm"/>
                    </a:lnL>
                    <a:lnR w="12700" cap="flat" cmpd="sng">
                      <a:noFill/>
                      <a:prstDash val="solid"/>
                      <a:round/>
                      <a:headEnd type="none" w="sm" len="sm"/>
                      <a:tailEnd type="none" w="sm" len="sm"/>
                    </a:lnR>
                    <a:lnT w="12700" cap="flat" cmpd="sng">
                      <a:noFill/>
                      <a:prstDash val="solid"/>
                      <a:round/>
                      <a:headEnd type="none" w="sm" len="sm"/>
                      <a:tailEnd type="none" w="sm" len="sm"/>
                    </a:lnT>
                    <a:lnB w="12700" cap="flat" cmpd="sng">
                      <a:noFill/>
                      <a:prstDash val="solid"/>
                      <a:round/>
                      <a:headEnd type="none" w="sm" len="sm"/>
                      <a:tailEnd type="none" w="sm" len="sm"/>
                    </a:lnB>
                    <a:lnTlToBr w="12700" cmpd="sng">
                      <a:noFill/>
                      <a:prstDash val="solid"/>
                    </a:lnTlToBr>
                    <a:lnBlToTr w="12700" cmpd="sng">
                      <a:noFill/>
                      <a:prstDash val="solid"/>
                    </a:lnBlToTr>
                    <a:noFill/>
                  </a:tcPr>
                </a:tc>
                <a:tc>
                  <a:txBody>
                    <a:bodyPr/>
                    <a:lstStyle/>
                    <a:p>
                      <a:pPr algn="ctr"/>
                      <a:r>
                        <a:rPr lang="en-SG" b="0" dirty="0"/>
                        <a:t>0</a:t>
                      </a:r>
                    </a:p>
                  </a:txBody>
                  <a:tcPr>
                    <a:lnL w="12700" cap="flat" cmpd="sng">
                      <a:noFill/>
                      <a:prstDash val="solid"/>
                      <a:round/>
                      <a:headEnd type="none" w="sm" len="sm"/>
                      <a:tailEnd type="none" w="sm" len="sm"/>
                    </a:lnL>
                    <a:lnR w="12700" cap="flat" cmpd="sng">
                      <a:noFill/>
                      <a:prstDash val="solid"/>
                      <a:round/>
                      <a:headEnd type="none" w="sm" len="sm"/>
                      <a:tailEnd type="none" w="sm" len="sm"/>
                    </a:lnR>
                    <a:lnT w="12700" cap="flat" cmpd="sng">
                      <a:noFill/>
                      <a:prstDash val="solid"/>
                      <a:round/>
                      <a:headEnd type="none" w="sm" len="sm"/>
                      <a:tailEnd type="none" w="sm" len="sm"/>
                    </a:lnT>
                    <a:lnB w="12700" cap="flat" cmpd="sng">
                      <a:noFill/>
                      <a:prstDash val="solid"/>
                      <a:round/>
                      <a:headEnd type="none" w="sm" len="sm"/>
                      <a:tailEnd type="none" w="sm" len="sm"/>
                    </a:lnB>
                    <a:lnTlToBr w="12700" cmpd="sng">
                      <a:noFill/>
                      <a:prstDash val="solid"/>
                    </a:lnTlToBr>
                    <a:lnBlToTr w="12700" cmpd="sng">
                      <a:noFill/>
                      <a:prstDash val="solid"/>
                    </a:lnBlToTr>
                    <a:noFill/>
                  </a:tcPr>
                </a:tc>
                <a:extLst>
                  <a:ext uri="{0D108BD9-81ED-4DB2-BD59-A6C34878D82A}">
                    <a16:rowId xmlns:a16="http://schemas.microsoft.com/office/drawing/2014/main" val="1978366612"/>
                  </a:ext>
                </a:extLst>
              </a:tr>
              <a:tr h="278687">
                <a:tc>
                  <a:txBody>
                    <a:bodyPr/>
                    <a:lstStyle/>
                    <a:p>
                      <a:pPr algn="ctr"/>
                      <a:r>
                        <a:rPr lang="en-SG" dirty="0"/>
                        <a:t>1</a:t>
                      </a:r>
                    </a:p>
                  </a:txBody>
                  <a:tcPr>
                    <a:lnL w="12700" cap="flat" cmpd="sng">
                      <a:noFill/>
                      <a:prstDash val="solid"/>
                      <a:round/>
                      <a:headEnd type="none" w="sm" len="sm"/>
                      <a:tailEnd type="none" w="sm" len="sm"/>
                    </a:lnL>
                    <a:lnR w="12700" cap="flat" cmpd="sng">
                      <a:noFill/>
                      <a:prstDash val="solid"/>
                      <a:round/>
                      <a:headEnd type="none" w="sm" len="sm"/>
                      <a:tailEnd type="none" w="sm" len="sm"/>
                    </a:lnR>
                    <a:lnT w="12700" cap="flat" cmpd="sng">
                      <a:noFill/>
                      <a:prstDash val="solid"/>
                      <a:round/>
                      <a:headEnd type="none" w="sm" len="sm"/>
                      <a:tailEnd type="none" w="sm" len="sm"/>
                    </a:lnT>
                    <a:lnB w="12700" cap="flat" cmpd="sng">
                      <a:noFill/>
                      <a:prstDash val="solid"/>
                      <a:round/>
                      <a:headEnd type="none" w="sm" len="sm"/>
                      <a:tailEnd type="none" w="sm" len="sm"/>
                    </a:lnB>
                    <a:lnTlToBr w="12700" cmpd="sng">
                      <a:noFill/>
                      <a:prstDash val="solid"/>
                    </a:lnTlToBr>
                    <a:lnBlToTr w="12700" cmpd="sng">
                      <a:noFill/>
                      <a:prstDash val="solid"/>
                    </a:lnBlToTr>
                    <a:noFill/>
                  </a:tcPr>
                </a:tc>
                <a:tc>
                  <a:txBody>
                    <a:bodyPr/>
                    <a:lstStyle/>
                    <a:p>
                      <a:pPr algn="ctr"/>
                      <a:r>
                        <a:rPr lang="en-SG" dirty="0"/>
                        <a:t>0</a:t>
                      </a:r>
                    </a:p>
                  </a:txBody>
                  <a:tcPr>
                    <a:lnL w="12700" cap="flat" cmpd="sng">
                      <a:noFill/>
                      <a:prstDash val="solid"/>
                      <a:round/>
                      <a:headEnd type="none" w="sm" len="sm"/>
                      <a:tailEnd type="none" w="sm" len="sm"/>
                    </a:lnL>
                    <a:lnR w="12700" cap="flat" cmpd="sng">
                      <a:noFill/>
                      <a:prstDash val="solid"/>
                      <a:round/>
                      <a:headEnd type="none" w="sm" len="sm"/>
                      <a:tailEnd type="none" w="sm" len="sm"/>
                    </a:lnR>
                    <a:lnT w="12700" cap="flat" cmpd="sng">
                      <a:noFill/>
                      <a:prstDash val="solid"/>
                      <a:round/>
                      <a:headEnd type="none" w="sm" len="sm"/>
                      <a:tailEnd type="none" w="sm" len="sm"/>
                    </a:lnT>
                    <a:lnB w="12700" cap="flat" cmpd="sng">
                      <a:noFill/>
                      <a:prstDash val="solid"/>
                      <a:round/>
                      <a:headEnd type="none" w="sm" len="sm"/>
                      <a:tailEnd type="none" w="sm" len="sm"/>
                    </a:lnB>
                    <a:lnTlToBr w="12700" cmpd="sng">
                      <a:noFill/>
                      <a:prstDash val="solid"/>
                    </a:lnTlToBr>
                    <a:lnBlToTr w="12700" cmpd="sng">
                      <a:noFill/>
                      <a:prstDash val="solid"/>
                    </a:lnBlToTr>
                    <a:noFill/>
                  </a:tcPr>
                </a:tc>
                <a:tc>
                  <a:txBody>
                    <a:bodyPr/>
                    <a:lstStyle/>
                    <a:p>
                      <a:pPr algn="ctr"/>
                      <a:r>
                        <a:rPr lang="en-SG" dirty="0"/>
                        <a:t>1</a:t>
                      </a:r>
                    </a:p>
                  </a:txBody>
                  <a:tcPr>
                    <a:lnL w="12700" cap="flat" cmpd="sng">
                      <a:noFill/>
                      <a:prstDash val="solid"/>
                      <a:round/>
                      <a:headEnd type="none" w="sm" len="sm"/>
                      <a:tailEnd type="none" w="sm" len="sm"/>
                    </a:lnL>
                    <a:lnR w="12700" cap="flat" cmpd="sng">
                      <a:noFill/>
                      <a:prstDash val="solid"/>
                      <a:round/>
                      <a:headEnd type="none" w="sm" len="sm"/>
                      <a:tailEnd type="none" w="sm" len="sm"/>
                    </a:lnR>
                    <a:lnT w="12700" cap="flat" cmpd="sng">
                      <a:noFill/>
                      <a:prstDash val="solid"/>
                      <a:round/>
                      <a:headEnd type="none" w="sm" len="sm"/>
                      <a:tailEnd type="none" w="sm" len="sm"/>
                    </a:lnT>
                    <a:lnB w="12700" cap="flat" cmpd="sng">
                      <a:noFill/>
                      <a:prstDash val="solid"/>
                      <a:round/>
                      <a:headEnd type="none" w="sm" len="sm"/>
                      <a:tailEnd type="none" w="sm" len="sm"/>
                    </a:lnB>
                    <a:lnTlToBr w="12700" cmpd="sng">
                      <a:noFill/>
                      <a:prstDash val="solid"/>
                    </a:lnTlToBr>
                    <a:lnBlToTr w="12700" cmpd="sng">
                      <a:noFill/>
                      <a:prstDash val="solid"/>
                    </a:lnBlToTr>
                    <a:noFill/>
                  </a:tcPr>
                </a:tc>
                <a:tc>
                  <a:txBody>
                    <a:bodyPr/>
                    <a:lstStyle/>
                    <a:p>
                      <a:pPr algn="ctr"/>
                      <a:r>
                        <a:rPr lang="en-SG" dirty="0"/>
                        <a:t>0</a:t>
                      </a:r>
                    </a:p>
                  </a:txBody>
                  <a:tcPr>
                    <a:lnL w="12700" cap="flat" cmpd="sng">
                      <a:noFill/>
                      <a:prstDash val="solid"/>
                      <a:round/>
                      <a:headEnd type="none" w="sm" len="sm"/>
                      <a:tailEnd type="none" w="sm" len="sm"/>
                    </a:lnL>
                    <a:lnR w="12700" cap="flat" cmpd="sng">
                      <a:noFill/>
                      <a:prstDash val="solid"/>
                      <a:round/>
                      <a:headEnd type="none" w="sm" len="sm"/>
                      <a:tailEnd type="none" w="sm" len="sm"/>
                    </a:lnR>
                    <a:lnT w="12700" cap="flat" cmpd="sng">
                      <a:noFill/>
                      <a:prstDash val="solid"/>
                      <a:round/>
                      <a:headEnd type="none" w="sm" len="sm"/>
                      <a:tailEnd type="none" w="sm" len="sm"/>
                    </a:lnT>
                    <a:lnB w="12700" cap="flat" cmpd="sng">
                      <a:noFill/>
                      <a:prstDash val="solid"/>
                      <a:round/>
                      <a:headEnd type="none" w="sm" len="sm"/>
                      <a:tailEnd type="none" w="sm" len="sm"/>
                    </a:lnB>
                    <a:lnTlToBr w="12700" cmpd="sng">
                      <a:noFill/>
                      <a:prstDash val="solid"/>
                    </a:lnTlToBr>
                    <a:lnBlToTr w="12700" cmpd="sng">
                      <a:noFill/>
                      <a:prstDash val="solid"/>
                    </a:lnBlToTr>
                    <a:noFill/>
                  </a:tcPr>
                </a:tc>
                <a:tc>
                  <a:txBody>
                    <a:bodyPr/>
                    <a:lstStyle/>
                    <a:p>
                      <a:pPr algn="ctr"/>
                      <a:r>
                        <a:rPr lang="en-SG" dirty="0"/>
                        <a:t>0</a:t>
                      </a:r>
                    </a:p>
                  </a:txBody>
                  <a:tcPr>
                    <a:lnL w="12700" cap="flat" cmpd="sng">
                      <a:noFill/>
                      <a:prstDash val="solid"/>
                      <a:round/>
                      <a:headEnd type="none" w="sm" len="sm"/>
                      <a:tailEnd type="none" w="sm" len="sm"/>
                    </a:lnL>
                    <a:lnR w="12700" cap="flat" cmpd="sng">
                      <a:noFill/>
                      <a:prstDash val="solid"/>
                      <a:round/>
                      <a:headEnd type="none" w="sm" len="sm"/>
                      <a:tailEnd type="none" w="sm" len="sm"/>
                    </a:lnR>
                    <a:lnT w="12700" cap="flat" cmpd="sng">
                      <a:noFill/>
                      <a:prstDash val="solid"/>
                      <a:round/>
                      <a:headEnd type="none" w="sm" len="sm"/>
                      <a:tailEnd type="none" w="sm" len="sm"/>
                    </a:lnT>
                    <a:lnB w="12700" cap="flat" cmpd="sng">
                      <a:noFill/>
                      <a:prstDash val="solid"/>
                      <a:round/>
                      <a:headEnd type="none" w="sm" len="sm"/>
                      <a:tailEnd type="none" w="sm" len="sm"/>
                    </a:lnB>
                    <a:lnTlToBr w="12700" cmpd="sng">
                      <a:noFill/>
                      <a:prstDash val="solid"/>
                    </a:lnTlToBr>
                    <a:lnBlToTr w="12700" cmpd="sng">
                      <a:noFill/>
                      <a:prstDash val="solid"/>
                    </a:lnBlToTr>
                    <a:noFill/>
                  </a:tcPr>
                </a:tc>
                <a:extLst>
                  <a:ext uri="{0D108BD9-81ED-4DB2-BD59-A6C34878D82A}">
                    <a16:rowId xmlns:a16="http://schemas.microsoft.com/office/drawing/2014/main" val="3393085907"/>
                  </a:ext>
                </a:extLst>
              </a:tr>
              <a:tr h="278687">
                <a:tc>
                  <a:txBody>
                    <a:bodyPr/>
                    <a:lstStyle/>
                    <a:p>
                      <a:pPr algn="ctr"/>
                      <a:r>
                        <a:rPr lang="en-SG" dirty="0"/>
                        <a:t>0</a:t>
                      </a:r>
                    </a:p>
                  </a:txBody>
                  <a:tcPr>
                    <a:lnL w="12700" cap="flat" cmpd="sng">
                      <a:noFill/>
                      <a:prstDash val="solid"/>
                      <a:round/>
                      <a:headEnd type="none" w="sm" len="sm"/>
                      <a:tailEnd type="none" w="sm" len="sm"/>
                    </a:lnL>
                    <a:lnR w="12700" cap="flat" cmpd="sng">
                      <a:noFill/>
                      <a:prstDash val="solid"/>
                      <a:round/>
                      <a:headEnd type="none" w="sm" len="sm"/>
                      <a:tailEnd type="none" w="sm" len="sm"/>
                    </a:lnR>
                    <a:lnT w="12700" cap="flat" cmpd="sng">
                      <a:noFill/>
                      <a:prstDash val="solid"/>
                      <a:round/>
                      <a:headEnd type="none" w="sm" len="sm"/>
                      <a:tailEnd type="none" w="sm" len="sm"/>
                    </a:lnT>
                    <a:lnB w="12700" cap="flat" cmpd="sng">
                      <a:noFill/>
                      <a:prstDash val="solid"/>
                      <a:round/>
                      <a:headEnd type="none" w="sm" len="sm"/>
                      <a:tailEnd type="none" w="sm" len="sm"/>
                    </a:lnB>
                    <a:lnTlToBr w="12700" cmpd="sng">
                      <a:noFill/>
                      <a:prstDash val="solid"/>
                    </a:lnTlToBr>
                    <a:lnBlToTr w="12700" cmpd="sng">
                      <a:noFill/>
                      <a:prstDash val="solid"/>
                    </a:lnBlToTr>
                    <a:noFill/>
                  </a:tcPr>
                </a:tc>
                <a:tc>
                  <a:txBody>
                    <a:bodyPr/>
                    <a:lstStyle/>
                    <a:p>
                      <a:pPr algn="ctr"/>
                      <a:r>
                        <a:rPr lang="en-SG" dirty="0"/>
                        <a:t>1</a:t>
                      </a:r>
                    </a:p>
                  </a:txBody>
                  <a:tcPr>
                    <a:lnL w="12700" cap="flat" cmpd="sng">
                      <a:noFill/>
                      <a:prstDash val="solid"/>
                      <a:round/>
                      <a:headEnd type="none" w="sm" len="sm"/>
                      <a:tailEnd type="none" w="sm" len="sm"/>
                    </a:lnL>
                    <a:lnR w="12700" cap="flat" cmpd="sng">
                      <a:noFill/>
                      <a:prstDash val="solid"/>
                      <a:round/>
                      <a:headEnd type="none" w="sm" len="sm"/>
                      <a:tailEnd type="none" w="sm" len="sm"/>
                    </a:lnR>
                    <a:lnT w="12700" cap="flat" cmpd="sng">
                      <a:noFill/>
                      <a:prstDash val="solid"/>
                      <a:round/>
                      <a:headEnd type="none" w="sm" len="sm"/>
                      <a:tailEnd type="none" w="sm" len="sm"/>
                    </a:lnT>
                    <a:lnB w="12700" cap="flat" cmpd="sng">
                      <a:noFill/>
                      <a:prstDash val="solid"/>
                      <a:round/>
                      <a:headEnd type="none" w="sm" len="sm"/>
                      <a:tailEnd type="none" w="sm" len="sm"/>
                    </a:lnB>
                    <a:lnTlToBr w="12700" cmpd="sng">
                      <a:noFill/>
                      <a:prstDash val="solid"/>
                    </a:lnTlToBr>
                    <a:lnBlToTr w="12700" cmpd="sng">
                      <a:noFill/>
                      <a:prstDash val="solid"/>
                    </a:lnBlToTr>
                    <a:noFill/>
                  </a:tcPr>
                </a:tc>
                <a:tc>
                  <a:txBody>
                    <a:bodyPr/>
                    <a:lstStyle/>
                    <a:p>
                      <a:pPr algn="ctr"/>
                      <a:r>
                        <a:rPr lang="en-SG" dirty="0"/>
                        <a:t>0</a:t>
                      </a:r>
                    </a:p>
                  </a:txBody>
                  <a:tcPr>
                    <a:lnL w="12700" cap="flat" cmpd="sng">
                      <a:noFill/>
                      <a:prstDash val="solid"/>
                      <a:round/>
                      <a:headEnd type="none" w="sm" len="sm"/>
                      <a:tailEnd type="none" w="sm" len="sm"/>
                    </a:lnL>
                    <a:lnR w="12700" cap="flat" cmpd="sng">
                      <a:noFill/>
                      <a:prstDash val="solid"/>
                      <a:round/>
                      <a:headEnd type="none" w="sm" len="sm"/>
                      <a:tailEnd type="none" w="sm" len="sm"/>
                    </a:lnR>
                    <a:lnT w="12700" cap="flat" cmpd="sng">
                      <a:noFill/>
                      <a:prstDash val="solid"/>
                      <a:round/>
                      <a:headEnd type="none" w="sm" len="sm"/>
                      <a:tailEnd type="none" w="sm" len="sm"/>
                    </a:lnT>
                    <a:lnB w="12700" cap="flat" cmpd="sng">
                      <a:noFill/>
                      <a:prstDash val="solid"/>
                      <a:round/>
                      <a:headEnd type="none" w="sm" len="sm"/>
                      <a:tailEnd type="none" w="sm" len="sm"/>
                    </a:lnB>
                    <a:lnTlToBr w="12700" cmpd="sng">
                      <a:noFill/>
                      <a:prstDash val="solid"/>
                    </a:lnTlToBr>
                    <a:lnBlToTr w="12700" cmpd="sng">
                      <a:noFill/>
                      <a:prstDash val="solid"/>
                    </a:lnBlToTr>
                    <a:noFill/>
                  </a:tcPr>
                </a:tc>
                <a:tc>
                  <a:txBody>
                    <a:bodyPr/>
                    <a:lstStyle/>
                    <a:p>
                      <a:pPr algn="ctr"/>
                      <a:r>
                        <a:rPr lang="en-SG" dirty="0"/>
                        <a:t>1</a:t>
                      </a:r>
                    </a:p>
                  </a:txBody>
                  <a:tcPr>
                    <a:lnL w="12700" cap="flat" cmpd="sng">
                      <a:noFill/>
                      <a:prstDash val="solid"/>
                      <a:round/>
                      <a:headEnd type="none" w="sm" len="sm"/>
                      <a:tailEnd type="none" w="sm" len="sm"/>
                    </a:lnL>
                    <a:lnR w="12700" cap="flat" cmpd="sng">
                      <a:noFill/>
                      <a:prstDash val="solid"/>
                      <a:round/>
                      <a:headEnd type="none" w="sm" len="sm"/>
                      <a:tailEnd type="none" w="sm" len="sm"/>
                    </a:lnR>
                    <a:lnT w="12700" cap="flat" cmpd="sng">
                      <a:noFill/>
                      <a:prstDash val="solid"/>
                      <a:round/>
                      <a:headEnd type="none" w="sm" len="sm"/>
                      <a:tailEnd type="none" w="sm" len="sm"/>
                    </a:lnT>
                    <a:lnB w="12700" cap="flat" cmpd="sng">
                      <a:noFill/>
                      <a:prstDash val="solid"/>
                      <a:round/>
                      <a:headEnd type="none" w="sm" len="sm"/>
                      <a:tailEnd type="none" w="sm" len="sm"/>
                    </a:lnB>
                    <a:lnTlToBr w="12700" cmpd="sng">
                      <a:noFill/>
                      <a:prstDash val="solid"/>
                    </a:lnTlToBr>
                    <a:lnBlToTr w="12700" cmpd="sng">
                      <a:noFill/>
                      <a:prstDash val="solid"/>
                    </a:lnBlToTr>
                    <a:noFill/>
                  </a:tcPr>
                </a:tc>
                <a:tc>
                  <a:txBody>
                    <a:bodyPr/>
                    <a:lstStyle/>
                    <a:p>
                      <a:pPr algn="ctr"/>
                      <a:r>
                        <a:rPr lang="en-SG" dirty="0"/>
                        <a:t>1</a:t>
                      </a:r>
                    </a:p>
                  </a:txBody>
                  <a:tcPr>
                    <a:lnL w="12700" cap="flat" cmpd="sng">
                      <a:noFill/>
                      <a:prstDash val="solid"/>
                      <a:round/>
                      <a:headEnd type="none" w="sm" len="sm"/>
                      <a:tailEnd type="none" w="sm" len="sm"/>
                    </a:lnL>
                    <a:lnR w="12700" cap="flat" cmpd="sng">
                      <a:noFill/>
                      <a:prstDash val="solid"/>
                      <a:round/>
                      <a:headEnd type="none" w="sm" len="sm"/>
                      <a:tailEnd type="none" w="sm" len="sm"/>
                    </a:lnR>
                    <a:lnT w="12700" cap="flat" cmpd="sng">
                      <a:noFill/>
                      <a:prstDash val="solid"/>
                      <a:round/>
                      <a:headEnd type="none" w="sm" len="sm"/>
                      <a:tailEnd type="none" w="sm" len="sm"/>
                    </a:lnT>
                    <a:lnB w="12700" cap="flat" cmpd="sng">
                      <a:noFill/>
                      <a:prstDash val="solid"/>
                      <a:round/>
                      <a:headEnd type="none" w="sm" len="sm"/>
                      <a:tailEnd type="none" w="sm" len="sm"/>
                    </a:lnB>
                    <a:lnTlToBr w="12700" cmpd="sng">
                      <a:noFill/>
                      <a:prstDash val="solid"/>
                    </a:lnTlToBr>
                    <a:lnBlToTr w="12700" cmpd="sng">
                      <a:noFill/>
                      <a:prstDash val="solid"/>
                    </a:lnBlToTr>
                    <a:noFill/>
                  </a:tcPr>
                </a:tc>
                <a:extLst>
                  <a:ext uri="{0D108BD9-81ED-4DB2-BD59-A6C34878D82A}">
                    <a16:rowId xmlns:a16="http://schemas.microsoft.com/office/drawing/2014/main" val="4019935168"/>
                  </a:ext>
                </a:extLst>
              </a:tr>
              <a:tr h="278687">
                <a:tc>
                  <a:txBody>
                    <a:bodyPr/>
                    <a:lstStyle/>
                    <a:p>
                      <a:pPr algn="ctr"/>
                      <a:r>
                        <a:rPr lang="en-SG" dirty="0"/>
                        <a:t>0</a:t>
                      </a:r>
                    </a:p>
                  </a:txBody>
                  <a:tcPr>
                    <a:lnL w="12700" cap="flat" cmpd="sng">
                      <a:noFill/>
                      <a:prstDash val="solid"/>
                      <a:round/>
                      <a:headEnd type="none" w="sm" len="sm"/>
                      <a:tailEnd type="none" w="sm" len="sm"/>
                    </a:lnL>
                    <a:lnR w="12700" cap="flat" cmpd="sng">
                      <a:noFill/>
                      <a:prstDash val="solid"/>
                      <a:round/>
                      <a:headEnd type="none" w="sm" len="sm"/>
                      <a:tailEnd type="none" w="sm" len="sm"/>
                    </a:lnR>
                    <a:lnT w="12700" cap="flat" cmpd="sng">
                      <a:noFill/>
                      <a:prstDash val="solid"/>
                      <a:round/>
                      <a:headEnd type="none" w="sm" len="sm"/>
                      <a:tailEnd type="none" w="sm" len="sm"/>
                    </a:lnT>
                    <a:lnB w="12700" cap="flat" cmpd="sng">
                      <a:noFill/>
                      <a:prstDash val="solid"/>
                      <a:round/>
                      <a:headEnd type="none" w="sm" len="sm"/>
                      <a:tailEnd type="none" w="sm" len="sm"/>
                    </a:lnB>
                    <a:lnTlToBr w="12700" cmpd="sng">
                      <a:noFill/>
                      <a:prstDash val="solid"/>
                    </a:lnTlToBr>
                    <a:lnBlToTr w="12700" cmpd="sng">
                      <a:noFill/>
                      <a:prstDash val="solid"/>
                    </a:lnBlToTr>
                    <a:noFill/>
                  </a:tcPr>
                </a:tc>
                <a:tc>
                  <a:txBody>
                    <a:bodyPr/>
                    <a:lstStyle/>
                    <a:p>
                      <a:pPr algn="ctr"/>
                      <a:r>
                        <a:rPr lang="en-SG" dirty="0"/>
                        <a:t>0</a:t>
                      </a:r>
                    </a:p>
                  </a:txBody>
                  <a:tcPr>
                    <a:lnL w="12700" cap="flat" cmpd="sng">
                      <a:noFill/>
                      <a:prstDash val="solid"/>
                      <a:round/>
                      <a:headEnd type="none" w="sm" len="sm"/>
                      <a:tailEnd type="none" w="sm" len="sm"/>
                    </a:lnL>
                    <a:lnR w="12700" cap="flat" cmpd="sng">
                      <a:noFill/>
                      <a:prstDash val="solid"/>
                      <a:round/>
                      <a:headEnd type="none" w="sm" len="sm"/>
                      <a:tailEnd type="none" w="sm" len="sm"/>
                    </a:lnR>
                    <a:lnT w="12700" cap="flat" cmpd="sng">
                      <a:noFill/>
                      <a:prstDash val="solid"/>
                      <a:round/>
                      <a:headEnd type="none" w="sm" len="sm"/>
                      <a:tailEnd type="none" w="sm" len="sm"/>
                    </a:lnT>
                    <a:lnB w="12700" cap="flat" cmpd="sng">
                      <a:noFill/>
                      <a:prstDash val="solid"/>
                      <a:round/>
                      <a:headEnd type="none" w="sm" len="sm"/>
                      <a:tailEnd type="none" w="sm" len="sm"/>
                    </a:lnB>
                    <a:lnTlToBr w="12700" cmpd="sng">
                      <a:noFill/>
                      <a:prstDash val="solid"/>
                    </a:lnTlToBr>
                    <a:lnBlToTr w="12700" cmpd="sng">
                      <a:noFill/>
                      <a:prstDash val="solid"/>
                    </a:lnBlToTr>
                    <a:noFill/>
                  </a:tcPr>
                </a:tc>
                <a:tc>
                  <a:txBody>
                    <a:bodyPr/>
                    <a:lstStyle/>
                    <a:p>
                      <a:pPr algn="ctr"/>
                      <a:r>
                        <a:rPr lang="en-SG" dirty="0"/>
                        <a:t>1</a:t>
                      </a:r>
                    </a:p>
                  </a:txBody>
                  <a:tcPr>
                    <a:lnL w="12700" cap="flat" cmpd="sng">
                      <a:noFill/>
                      <a:prstDash val="solid"/>
                      <a:round/>
                      <a:headEnd type="none" w="sm" len="sm"/>
                      <a:tailEnd type="none" w="sm" len="sm"/>
                    </a:lnL>
                    <a:lnR w="12700" cap="flat" cmpd="sng">
                      <a:noFill/>
                      <a:prstDash val="solid"/>
                      <a:round/>
                      <a:headEnd type="none" w="sm" len="sm"/>
                      <a:tailEnd type="none" w="sm" len="sm"/>
                    </a:lnR>
                    <a:lnT w="12700" cap="flat" cmpd="sng">
                      <a:noFill/>
                      <a:prstDash val="solid"/>
                      <a:round/>
                      <a:headEnd type="none" w="sm" len="sm"/>
                      <a:tailEnd type="none" w="sm" len="sm"/>
                    </a:lnT>
                    <a:lnB w="12700" cap="flat" cmpd="sng">
                      <a:noFill/>
                      <a:prstDash val="solid"/>
                      <a:round/>
                      <a:headEnd type="none" w="sm" len="sm"/>
                      <a:tailEnd type="none" w="sm" len="sm"/>
                    </a:lnB>
                    <a:lnTlToBr w="12700" cmpd="sng">
                      <a:noFill/>
                      <a:prstDash val="solid"/>
                    </a:lnTlToBr>
                    <a:lnBlToTr w="12700" cmpd="sng">
                      <a:noFill/>
                      <a:prstDash val="solid"/>
                    </a:lnBlToTr>
                    <a:noFill/>
                  </a:tcPr>
                </a:tc>
                <a:tc>
                  <a:txBody>
                    <a:bodyPr/>
                    <a:lstStyle/>
                    <a:p>
                      <a:pPr algn="ctr"/>
                      <a:r>
                        <a:rPr lang="en-SG" dirty="0"/>
                        <a:t>0</a:t>
                      </a:r>
                    </a:p>
                  </a:txBody>
                  <a:tcPr>
                    <a:lnL w="12700" cap="flat" cmpd="sng">
                      <a:noFill/>
                      <a:prstDash val="solid"/>
                      <a:round/>
                      <a:headEnd type="none" w="sm" len="sm"/>
                      <a:tailEnd type="none" w="sm" len="sm"/>
                    </a:lnL>
                    <a:lnR w="12700" cap="flat" cmpd="sng">
                      <a:noFill/>
                      <a:prstDash val="solid"/>
                      <a:round/>
                      <a:headEnd type="none" w="sm" len="sm"/>
                      <a:tailEnd type="none" w="sm" len="sm"/>
                    </a:lnR>
                    <a:lnT w="12700" cap="flat" cmpd="sng">
                      <a:noFill/>
                      <a:prstDash val="solid"/>
                      <a:round/>
                      <a:headEnd type="none" w="sm" len="sm"/>
                      <a:tailEnd type="none" w="sm" len="sm"/>
                    </a:lnT>
                    <a:lnB w="12700" cap="flat" cmpd="sng">
                      <a:noFill/>
                      <a:prstDash val="solid"/>
                      <a:round/>
                      <a:headEnd type="none" w="sm" len="sm"/>
                      <a:tailEnd type="none" w="sm" len="sm"/>
                    </a:lnB>
                    <a:lnTlToBr w="12700" cmpd="sng">
                      <a:noFill/>
                      <a:prstDash val="solid"/>
                    </a:lnTlToBr>
                    <a:lnBlToTr w="12700" cmpd="sng">
                      <a:noFill/>
                      <a:prstDash val="solid"/>
                    </a:lnBlToTr>
                    <a:noFill/>
                  </a:tcPr>
                </a:tc>
                <a:tc>
                  <a:txBody>
                    <a:bodyPr/>
                    <a:lstStyle/>
                    <a:p>
                      <a:pPr algn="ctr"/>
                      <a:r>
                        <a:rPr lang="en-SG" dirty="0"/>
                        <a:t>0</a:t>
                      </a:r>
                    </a:p>
                  </a:txBody>
                  <a:tcPr>
                    <a:lnL w="12700" cap="flat" cmpd="sng">
                      <a:noFill/>
                      <a:prstDash val="solid"/>
                      <a:round/>
                      <a:headEnd type="none" w="sm" len="sm"/>
                      <a:tailEnd type="none" w="sm" len="sm"/>
                    </a:lnL>
                    <a:lnR w="12700" cap="flat" cmpd="sng">
                      <a:noFill/>
                      <a:prstDash val="solid"/>
                      <a:round/>
                      <a:headEnd type="none" w="sm" len="sm"/>
                      <a:tailEnd type="none" w="sm" len="sm"/>
                    </a:lnR>
                    <a:lnT w="12700" cap="flat" cmpd="sng">
                      <a:noFill/>
                      <a:prstDash val="solid"/>
                      <a:round/>
                      <a:headEnd type="none" w="sm" len="sm"/>
                      <a:tailEnd type="none" w="sm" len="sm"/>
                    </a:lnT>
                    <a:lnB w="12700" cap="flat" cmpd="sng">
                      <a:noFill/>
                      <a:prstDash val="solid"/>
                      <a:round/>
                      <a:headEnd type="none" w="sm" len="sm"/>
                      <a:tailEnd type="none" w="sm" len="sm"/>
                    </a:lnB>
                    <a:lnTlToBr w="12700" cmpd="sng">
                      <a:noFill/>
                      <a:prstDash val="solid"/>
                    </a:lnTlToBr>
                    <a:lnBlToTr w="12700" cmpd="sng">
                      <a:noFill/>
                      <a:prstDash val="solid"/>
                    </a:lnBlToTr>
                    <a:noFill/>
                  </a:tcPr>
                </a:tc>
                <a:extLst>
                  <a:ext uri="{0D108BD9-81ED-4DB2-BD59-A6C34878D82A}">
                    <a16:rowId xmlns:a16="http://schemas.microsoft.com/office/drawing/2014/main" val="2155548403"/>
                  </a:ext>
                </a:extLst>
              </a:tr>
              <a:tr h="278687">
                <a:tc>
                  <a:txBody>
                    <a:bodyPr/>
                    <a:lstStyle/>
                    <a:p>
                      <a:pPr algn="ctr"/>
                      <a:r>
                        <a:rPr lang="en-SG" dirty="0"/>
                        <a:t>0</a:t>
                      </a:r>
                    </a:p>
                  </a:txBody>
                  <a:tcPr>
                    <a:lnL w="12700" cap="flat" cmpd="sng">
                      <a:noFill/>
                      <a:prstDash val="solid"/>
                      <a:round/>
                      <a:headEnd type="none" w="sm" len="sm"/>
                      <a:tailEnd type="none" w="sm" len="sm"/>
                    </a:lnL>
                    <a:lnR w="12700" cap="flat" cmpd="sng">
                      <a:noFill/>
                      <a:prstDash val="solid"/>
                      <a:round/>
                      <a:headEnd type="none" w="sm" len="sm"/>
                      <a:tailEnd type="none" w="sm" len="sm"/>
                    </a:lnR>
                    <a:lnT w="12700" cap="flat" cmpd="sng">
                      <a:noFill/>
                      <a:prstDash val="solid"/>
                      <a:round/>
                      <a:headEnd type="none" w="sm" len="sm"/>
                      <a:tailEnd type="none" w="sm" len="sm"/>
                    </a:lnT>
                    <a:lnB w="12700" cap="flat" cmpd="sng">
                      <a:noFill/>
                      <a:prstDash val="solid"/>
                      <a:round/>
                      <a:headEnd type="none" w="sm" len="sm"/>
                      <a:tailEnd type="none" w="sm" len="sm"/>
                    </a:lnB>
                    <a:lnTlToBr w="12700" cmpd="sng">
                      <a:noFill/>
                      <a:prstDash val="solid"/>
                    </a:lnTlToBr>
                    <a:lnBlToTr w="12700" cmpd="sng">
                      <a:noFill/>
                      <a:prstDash val="solid"/>
                    </a:lnBlToTr>
                    <a:noFill/>
                  </a:tcPr>
                </a:tc>
                <a:tc>
                  <a:txBody>
                    <a:bodyPr/>
                    <a:lstStyle/>
                    <a:p>
                      <a:pPr algn="ctr"/>
                      <a:r>
                        <a:rPr lang="en-SG" dirty="0"/>
                        <a:t>0</a:t>
                      </a:r>
                    </a:p>
                  </a:txBody>
                  <a:tcPr>
                    <a:lnL w="12700" cap="flat" cmpd="sng">
                      <a:noFill/>
                      <a:prstDash val="solid"/>
                      <a:round/>
                      <a:headEnd type="none" w="sm" len="sm"/>
                      <a:tailEnd type="none" w="sm" len="sm"/>
                    </a:lnL>
                    <a:lnR w="12700" cap="flat" cmpd="sng">
                      <a:noFill/>
                      <a:prstDash val="solid"/>
                      <a:round/>
                      <a:headEnd type="none" w="sm" len="sm"/>
                      <a:tailEnd type="none" w="sm" len="sm"/>
                    </a:lnR>
                    <a:lnT w="12700" cap="flat" cmpd="sng">
                      <a:noFill/>
                      <a:prstDash val="solid"/>
                      <a:round/>
                      <a:headEnd type="none" w="sm" len="sm"/>
                      <a:tailEnd type="none" w="sm" len="sm"/>
                    </a:lnT>
                    <a:lnB w="12700" cap="flat" cmpd="sng">
                      <a:noFill/>
                      <a:prstDash val="solid"/>
                      <a:round/>
                      <a:headEnd type="none" w="sm" len="sm"/>
                      <a:tailEnd type="none" w="sm" len="sm"/>
                    </a:lnB>
                    <a:lnTlToBr w="12700" cmpd="sng">
                      <a:noFill/>
                      <a:prstDash val="solid"/>
                    </a:lnTlToBr>
                    <a:lnBlToTr w="12700" cmpd="sng">
                      <a:noFill/>
                      <a:prstDash val="solid"/>
                    </a:lnBlToTr>
                    <a:noFill/>
                  </a:tcPr>
                </a:tc>
                <a:tc>
                  <a:txBody>
                    <a:bodyPr/>
                    <a:lstStyle/>
                    <a:p>
                      <a:pPr algn="ctr"/>
                      <a:r>
                        <a:rPr lang="en-SG" dirty="0"/>
                        <a:t>1</a:t>
                      </a:r>
                    </a:p>
                  </a:txBody>
                  <a:tcPr>
                    <a:lnL w="12700" cap="flat" cmpd="sng">
                      <a:noFill/>
                      <a:prstDash val="solid"/>
                      <a:round/>
                      <a:headEnd type="none" w="sm" len="sm"/>
                      <a:tailEnd type="none" w="sm" len="sm"/>
                    </a:lnL>
                    <a:lnR w="12700" cap="flat" cmpd="sng">
                      <a:noFill/>
                      <a:prstDash val="solid"/>
                      <a:round/>
                      <a:headEnd type="none" w="sm" len="sm"/>
                      <a:tailEnd type="none" w="sm" len="sm"/>
                    </a:lnR>
                    <a:lnT w="12700" cap="flat" cmpd="sng">
                      <a:noFill/>
                      <a:prstDash val="solid"/>
                      <a:round/>
                      <a:headEnd type="none" w="sm" len="sm"/>
                      <a:tailEnd type="none" w="sm" len="sm"/>
                    </a:lnT>
                    <a:lnB w="12700" cap="flat" cmpd="sng">
                      <a:noFill/>
                      <a:prstDash val="solid"/>
                      <a:round/>
                      <a:headEnd type="none" w="sm" len="sm"/>
                      <a:tailEnd type="none" w="sm" len="sm"/>
                    </a:lnB>
                    <a:lnTlToBr w="12700" cmpd="sng">
                      <a:noFill/>
                      <a:prstDash val="solid"/>
                    </a:lnTlToBr>
                    <a:lnBlToTr w="12700" cmpd="sng">
                      <a:noFill/>
                      <a:prstDash val="solid"/>
                    </a:lnBlToTr>
                    <a:noFill/>
                  </a:tcPr>
                </a:tc>
                <a:tc>
                  <a:txBody>
                    <a:bodyPr/>
                    <a:lstStyle/>
                    <a:p>
                      <a:pPr algn="ctr"/>
                      <a:r>
                        <a:rPr lang="en-SG" dirty="0"/>
                        <a:t>0</a:t>
                      </a:r>
                    </a:p>
                  </a:txBody>
                  <a:tcPr>
                    <a:lnL w="12700" cap="flat" cmpd="sng">
                      <a:noFill/>
                      <a:prstDash val="solid"/>
                      <a:round/>
                      <a:headEnd type="none" w="sm" len="sm"/>
                      <a:tailEnd type="none" w="sm" len="sm"/>
                    </a:lnL>
                    <a:lnR w="12700" cap="flat" cmpd="sng">
                      <a:noFill/>
                      <a:prstDash val="solid"/>
                      <a:round/>
                      <a:headEnd type="none" w="sm" len="sm"/>
                      <a:tailEnd type="none" w="sm" len="sm"/>
                    </a:lnR>
                    <a:lnT w="12700" cap="flat" cmpd="sng">
                      <a:noFill/>
                      <a:prstDash val="solid"/>
                      <a:round/>
                      <a:headEnd type="none" w="sm" len="sm"/>
                      <a:tailEnd type="none" w="sm" len="sm"/>
                    </a:lnT>
                    <a:lnB w="12700" cap="flat" cmpd="sng">
                      <a:noFill/>
                      <a:prstDash val="solid"/>
                      <a:round/>
                      <a:headEnd type="none" w="sm" len="sm"/>
                      <a:tailEnd type="none" w="sm" len="sm"/>
                    </a:lnB>
                    <a:lnTlToBr w="12700" cmpd="sng">
                      <a:noFill/>
                      <a:prstDash val="solid"/>
                    </a:lnTlToBr>
                    <a:lnBlToTr w="12700" cmpd="sng">
                      <a:noFill/>
                      <a:prstDash val="solid"/>
                    </a:lnBlToTr>
                    <a:noFill/>
                  </a:tcPr>
                </a:tc>
                <a:tc>
                  <a:txBody>
                    <a:bodyPr/>
                    <a:lstStyle/>
                    <a:p>
                      <a:pPr algn="ctr"/>
                      <a:r>
                        <a:rPr lang="en-SG" dirty="0"/>
                        <a:t>0</a:t>
                      </a:r>
                    </a:p>
                  </a:txBody>
                  <a:tcPr>
                    <a:lnL w="12700" cap="flat" cmpd="sng">
                      <a:noFill/>
                      <a:prstDash val="solid"/>
                      <a:round/>
                      <a:headEnd type="none" w="sm" len="sm"/>
                      <a:tailEnd type="none" w="sm" len="sm"/>
                    </a:lnL>
                    <a:lnR w="12700" cap="flat" cmpd="sng">
                      <a:noFill/>
                      <a:prstDash val="solid"/>
                      <a:round/>
                      <a:headEnd type="none" w="sm" len="sm"/>
                      <a:tailEnd type="none" w="sm" len="sm"/>
                    </a:lnR>
                    <a:lnT w="12700" cap="flat" cmpd="sng">
                      <a:noFill/>
                      <a:prstDash val="solid"/>
                      <a:round/>
                      <a:headEnd type="none" w="sm" len="sm"/>
                      <a:tailEnd type="none" w="sm" len="sm"/>
                    </a:lnT>
                    <a:lnB w="12700" cap="flat" cmpd="sng">
                      <a:noFill/>
                      <a:prstDash val="solid"/>
                      <a:round/>
                      <a:headEnd type="none" w="sm" len="sm"/>
                      <a:tailEnd type="none" w="sm" len="sm"/>
                    </a:lnB>
                    <a:lnTlToBr w="12700" cmpd="sng">
                      <a:noFill/>
                      <a:prstDash val="solid"/>
                    </a:lnTlToBr>
                    <a:lnBlToTr w="12700" cmpd="sng">
                      <a:noFill/>
                      <a:prstDash val="solid"/>
                    </a:lnBlToTr>
                    <a:noFill/>
                  </a:tcPr>
                </a:tc>
                <a:extLst>
                  <a:ext uri="{0D108BD9-81ED-4DB2-BD59-A6C34878D82A}">
                    <a16:rowId xmlns:a16="http://schemas.microsoft.com/office/drawing/2014/main" val="3645518492"/>
                  </a:ext>
                </a:extLst>
              </a:tr>
            </a:tbl>
          </a:graphicData>
        </a:graphic>
      </p:graphicFrame>
      <p:sp>
        <p:nvSpPr>
          <p:cNvPr id="17" name="Left Bracket 16">
            <a:extLst>
              <a:ext uri="{FF2B5EF4-FFF2-40B4-BE49-F238E27FC236}">
                <a16:creationId xmlns:a16="http://schemas.microsoft.com/office/drawing/2014/main" id="{88F5FB1A-3DB5-4C97-9D8F-14372CBE5C62}"/>
              </a:ext>
            </a:extLst>
          </p:cNvPr>
          <p:cNvSpPr/>
          <p:nvPr/>
        </p:nvSpPr>
        <p:spPr>
          <a:xfrm>
            <a:off x="2822005" y="2480576"/>
            <a:ext cx="149679" cy="1563323"/>
          </a:xfrm>
          <a:prstGeom prst="leftBracket">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SG"/>
          </a:p>
        </p:txBody>
      </p:sp>
      <p:sp>
        <p:nvSpPr>
          <p:cNvPr id="18" name="Left Bracket 17">
            <a:extLst>
              <a:ext uri="{FF2B5EF4-FFF2-40B4-BE49-F238E27FC236}">
                <a16:creationId xmlns:a16="http://schemas.microsoft.com/office/drawing/2014/main" id="{4741B894-5C97-4B06-99A5-18DD0D290555}"/>
              </a:ext>
            </a:extLst>
          </p:cNvPr>
          <p:cNvSpPr/>
          <p:nvPr/>
        </p:nvSpPr>
        <p:spPr>
          <a:xfrm flipH="1">
            <a:off x="4381932" y="2480576"/>
            <a:ext cx="149679" cy="1563323"/>
          </a:xfrm>
          <a:prstGeom prst="leftBracket">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SG"/>
          </a:p>
        </p:txBody>
      </p:sp>
      <p:sp>
        <p:nvSpPr>
          <p:cNvPr id="20" name="TextBox 19">
            <a:extLst>
              <a:ext uri="{FF2B5EF4-FFF2-40B4-BE49-F238E27FC236}">
                <a16:creationId xmlns:a16="http://schemas.microsoft.com/office/drawing/2014/main" id="{CF8093F0-DC58-41C7-A901-DDBC4D617DDF}"/>
              </a:ext>
            </a:extLst>
          </p:cNvPr>
          <p:cNvSpPr txBox="1"/>
          <p:nvPr/>
        </p:nvSpPr>
        <p:spPr>
          <a:xfrm flipH="1">
            <a:off x="4612391" y="3077571"/>
            <a:ext cx="446947" cy="369332"/>
          </a:xfrm>
          <a:prstGeom prst="rect">
            <a:avLst/>
          </a:prstGeom>
          <a:noFill/>
        </p:spPr>
        <p:txBody>
          <a:bodyPr wrap="square" rtlCol="0">
            <a:spAutoFit/>
          </a:bodyPr>
          <a:lstStyle/>
          <a:p>
            <a:r>
              <a:rPr lang="en-SG" sz="1800" dirty="0"/>
              <a:t>=</a:t>
            </a:r>
          </a:p>
        </p:txBody>
      </p:sp>
      <p:graphicFrame>
        <p:nvGraphicFramePr>
          <p:cNvPr id="22" name="Table 39">
            <a:extLst>
              <a:ext uri="{FF2B5EF4-FFF2-40B4-BE49-F238E27FC236}">
                <a16:creationId xmlns:a16="http://schemas.microsoft.com/office/drawing/2014/main" id="{09A528E4-C742-4E4F-82EA-DDAC6280E209}"/>
              </a:ext>
            </a:extLst>
          </p:cNvPr>
          <p:cNvGraphicFramePr>
            <a:graphicFrameLocks noGrp="1"/>
          </p:cNvGraphicFramePr>
          <p:nvPr>
            <p:extLst>
              <p:ext uri="{D42A27DB-BD31-4B8C-83A1-F6EECF244321}">
                <p14:modId xmlns:p14="http://schemas.microsoft.com/office/powerpoint/2010/main" val="309026652"/>
              </p:ext>
            </p:extLst>
          </p:nvPr>
        </p:nvGraphicFramePr>
        <p:xfrm>
          <a:off x="4955117" y="2441253"/>
          <a:ext cx="2194650" cy="1524000"/>
        </p:xfrm>
        <a:graphic>
          <a:graphicData uri="http://schemas.openxmlformats.org/drawingml/2006/table">
            <a:tbl>
              <a:tblPr firstRow="1" bandRow="1">
                <a:tableStyleId>{41BB2FF9-0E16-4628-8FA2-44D74F0A08B3}</a:tableStyleId>
              </a:tblPr>
              <a:tblGrid>
                <a:gridCol w="438930">
                  <a:extLst>
                    <a:ext uri="{9D8B030D-6E8A-4147-A177-3AD203B41FA5}">
                      <a16:colId xmlns:a16="http://schemas.microsoft.com/office/drawing/2014/main" val="4096789487"/>
                    </a:ext>
                  </a:extLst>
                </a:gridCol>
                <a:gridCol w="438930">
                  <a:extLst>
                    <a:ext uri="{9D8B030D-6E8A-4147-A177-3AD203B41FA5}">
                      <a16:colId xmlns:a16="http://schemas.microsoft.com/office/drawing/2014/main" val="1238771008"/>
                    </a:ext>
                  </a:extLst>
                </a:gridCol>
                <a:gridCol w="438930">
                  <a:extLst>
                    <a:ext uri="{9D8B030D-6E8A-4147-A177-3AD203B41FA5}">
                      <a16:colId xmlns:a16="http://schemas.microsoft.com/office/drawing/2014/main" val="690484348"/>
                    </a:ext>
                  </a:extLst>
                </a:gridCol>
                <a:gridCol w="438930">
                  <a:extLst>
                    <a:ext uri="{9D8B030D-6E8A-4147-A177-3AD203B41FA5}">
                      <a16:colId xmlns:a16="http://schemas.microsoft.com/office/drawing/2014/main" val="2807986621"/>
                    </a:ext>
                  </a:extLst>
                </a:gridCol>
                <a:gridCol w="438930">
                  <a:extLst>
                    <a:ext uri="{9D8B030D-6E8A-4147-A177-3AD203B41FA5}">
                      <a16:colId xmlns:a16="http://schemas.microsoft.com/office/drawing/2014/main" val="1049358292"/>
                    </a:ext>
                  </a:extLst>
                </a:gridCol>
              </a:tblGrid>
              <a:tr h="278687">
                <a:tc>
                  <a:txBody>
                    <a:bodyPr/>
                    <a:lstStyle/>
                    <a:p>
                      <a:pPr algn="ctr"/>
                      <a:r>
                        <a:rPr lang="en-SG" b="0" dirty="0"/>
                        <a:t>0</a:t>
                      </a:r>
                    </a:p>
                  </a:txBody>
                  <a:tcPr>
                    <a:lnL w="12700" cap="flat" cmpd="sng">
                      <a:noFill/>
                      <a:prstDash val="solid"/>
                      <a:round/>
                      <a:headEnd type="none" w="sm" len="sm"/>
                      <a:tailEnd type="none" w="sm" len="sm"/>
                    </a:lnL>
                    <a:lnR w="12700" cap="flat" cmpd="sng">
                      <a:noFill/>
                      <a:prstDash val="solid"/>
                      <a:round/>
                      <a:headEnd type="none" w="sm" len="sm"/>
                      <a:tailEnd type="none" w="sm" len="sm"/>
                    </a:lnR>
                    <a:lnT w="12700" cap="flat" cmpd="sng">
                      <a:noFill/>
                      <a:prstDash val="solid"/>
                      <a:round/>
                      <a:headEnd type="none" w="sm" len="sm"/>
                      <a:tailEnd type="none" w="sm" len="sm"/>
                    </a:lnT>
                    <a:lnB w="12700" cap="flat" cmpd="sng">
                      <a:noFill/>
                      <a:prstDash val="solid"/>
                      <a:round/>
                      <a:headEnd type="none" w="sm" len="sm"/>
                      <a:tailEnd type="none" w="sm" len="sm"/>
                    </a:lnB>
                    <a:lnTlToBr w="12700" cmpd="sng">
                      <a:noFill/>
                      <a:prstDash val="solid"/>
                    </a:lnTlToBr>
                    <a:lnBlToTr w="12700" cmpd="sng">
                      <a:noFill/>
                      <a:prstDash val="solid"/>
                    </a:lnBlToTr>
                    <a:noFill/>
                  </a:tcPr>
                </a:tc>
                <a:tc>
                  <a:txBody>
                    <a:bodyPr/>
                    <a:lstStyle/>
                    <a:p>
                      <a:pPr algn="ctr"/>
                      <a:r>
                        <a:rPr lang="en-SG" b="0" dirty="0"/>
                        <a:t>1</a:t>
                      </a:r>
                    </a:p>
                  </a:txBody>
                  <a:tcPr>
                    <a:lnL w="12700" cap="flat" cmpd="sng">
                      <a:noFill/>
                      <a:prstDash val="solid"/>
                      <a:round/>
                      <a:headEnd type="none" w="sm" len="sm"/>
                      <a:tailEnd type="none" w="sm" len="sm"/>
                    </a:lnL>
                    <a:lnR w="12700" cap="flat" cmpd="sng">
                      <a:noFill/>
                      <a:prstDash val="solid"/>
                      <a:round/>
                      <a:headEnd type="none" w="sm" len="sm"/>
                      <a:tailEnd type="none" w="sm" len="sm"/>
                    </a:lnR>
                    <a:lnT w="12700" cap="flat" cmpd="sng">
                      <a:noFill/>
                      <a:prstDash val="solid"/>
                      <a:round/>
                      <a:headEnd type="none" w="sm" len="sm"/>
                      <a:tailEnd type="none" w="sm" len="sm"/>
                    </a:lnT>
                    <a:lnB w="12700" cap="flat" cmpd="sng">
                      <a:noFill/>
                      <a:prstDash val="solid"/>
                      <a:round/>
                      <a:headEnd type="none" w="sm" len="sm"/>
                      <a:tailEnd type="none" w="sm" len="sm"/>
                    </a:lnB>
                    <a:lnTlToBr w="12700" cmpd="sng">
                      <a:noFill/>
                      <a:prstDash val="solid"/>
                    </a:lnTlToBr>
                    <a:lnBlToTr w="12700" cmpd="sng">
                      <a:noFill/>
                      <a:prstDash val="solid"/>
                    </a:lnBlToTr>
                    <a:noFill/>
                  </a:tcPr>
                </a:tc>
                <a:tc>
                  <a:txBody>
                    <a:bodyPr/>
                    <a:lstStyle/>
                    <a:p>
                      <a:pPr algn="ctr"/>
                      <a:r>
                        <a:rPr lang="en-SG" b="0" dirty="0"/>
                        <a:t>0</a:t>
                      </a:r>
                    </a:p>
                  </a:txBody>
                  <a:tcPr>
                    <a:lnL w="12700" cap="flat" cmpd="sng">
                      <a:noFill/>
                      <a:prstDash val="solid"/>
                      <a:round/>
                      <a:headEnd type="none" w="sm" len="sm"/>
                      <a:tailEnd type="none" w="sm" len="sm"/>
                    </a:lnL>
                    <a:lnR w="12700" cap="flat" cmpd="sng">
                      <a:noFill/>
                      <a:prstDash val="solid"/>
                      <a:round/>
                      <a:headEnd type="none" w="sm" len="sm"/>
                      <a:tailEnd type="none" w="sm" len="sm"/>
                    </a:lnR>
                    <a:lnT w="12700" cap="flat" cmpd="sng">
                      <a:noFill/>
                      <a:prstDash val="solid"/>
                      <a:round/>
                      <a:headEnd type="none" w="sm" len="sm"/>
                      <a:tailEnd type="none" w="sm" len="sm"/>
                    </a:lnT>
                    <a:lnB w="12700" cap="flat" cmpd="sng">
                      <a:noFill/>
                      <a:prstDash val="solid"/>
                      <a:round/>
                      <a:headEnd type="none" w="sm" len="sm"/>
                      <a:tailEnd type="none" w="sm" len="sm"/>
                    </a:lnB>
                    <a:lnTlToBr w="12700" cmpd="sng">
                      <a:noFill/>
                      <a:prstDash val="solid"/>
                    </a:lnTlToBr>
                    <a:lnBlToTr w="12700" cmpd="sng">
                      <a:noFill/>
                      <a:prstDash val="solid"/>
                    </a:lnBlToTr>
                    <a:noFill/>
                  </a:tcPr>
                </a:tc>
                <a:tc>
                  <a:txBody>
                    <a:bodyPr/>
                    <a:lstStyle/>
                    <a:p>
                      <a:pPr algn="ctr"/>
                      <a:r>
                        <a:rPr lang="en-SG" b="0" dirty="0"/>
                        <a:t>0</a:t>
                      </a:r>
                    </a:p>
                  </a:txBody>
                  <a:tcPr>
                    <a:lnL w="12700" cap="flat" cmpd="sng">
                      <a:noFill/>
                      <a:prstDash val="solid"/>
                      <a:round/>
                      <a:headEnd type="none" w="sm" len="sm"/>
                      <a:tailEnd type="none" w="sm" len="sm"/>
                    </a:lnL>
                    <a:lnR w="12700" cap="flat" cmpd="sng">
                      <a:noFill/>
                      <a:prstDash val="solid"/>
                      <a:round/>
                      <a:headEnd type="none" w="sm" len="sm"/>
                      <a:tailEnd type="none" w="sm" len="sm"/>
                    </a:lnR>
                    <a:lnT w="12700" cap="flat" cmpd="sng">
                      <a:noFill/>
                      <a:prstDash val="solid"/>
                      <a:round/>
                      <a:headEnd type="none" w="sm" len="sm"/>
                      <a:tailEnd type="none" w="sm" len="sm"/>
                    </a:lnT>
                    <a:lnB w="12700" cap="flat" cmpd="sng">
                      <a:noFill/>
                      <a:prstDash val="solid"/>
                      <a:round/>
                      <a:headEnd type="none" w="sm" len="sm"/>
                      <a:tailEnd type="none" w="sm" len="sm"/>
                    </a:lnB>
                    <a:lnTlToBr w="12700" cmpd="sng">
                      <a:noFill/>
                      <a:prstDash val="solid"/>
                    </a:lnTlToBr>
                    <a:lnBlToTr w="12700" cmpd="sng">
                      <a:noFill/>
                      <a:prstDash val="solid"/>
                    </a:lnBlToTr>
                    <a:noFill/>
                  </a:tcPr>
                </a:tc>
                <a:tc>
                  <a:txBody>
                    <a:bodyPr/>
                    <a:lstStyle/>
                    <a:p>
                      <a:pPr algn="ctr"/>
                      <a:r>
                        <a:rPr lang="en-SG" b="0" dirty="0"/>
                        <a:t>0</a:t>
                      </a:r>
                    </a:p>
                  </a:txBody>
                  <a:tcPr>
                    <a:lnL w="12700" cap="flat" cmpd="sng">
                      <a:noFill/>
                      <a:prstDash val="solid"/>
                      <a:round/>
                      <a:headEnd type="none" w="sm" len="sm"/>
                      <a:tailEnd type="none" w="sm" len="sm"/>
                    </a:lnL>
                    <a:lnR w="12700" cap="flat" cmpd="sng">
                      <a:noFill/>
                      <a:prstDash val="solid"/>
                      <a:round/>
                      <a:headEnd type="none" w="sm" len="sm"/>
                      <a:tailEnd type="none" w="sm" len="sm"/>
                    </a:lnR>
                    <a:lnT w="12700" cap="flat" cmpd="sng">
                      <a:noFill/>
                      <a:prstDash val="solid"/>
                      <a:round/>
                      <a:headEnd type="none" w="sm" len="sm"/>
                      <a:tailEnd type="none" w="sm" len="sm"/>
                    </a:lnT>
                    <a:lnB w="12700" cap="flat" cmpd="sng">
                      <a:noFill/>
                      <a:prstDash val="solid"/>
                      <a:round/>
                      <a:headEnd type="none" w="sm" len="sm"/>
                      <a:tailEnd type="none" w="sm" len="sm"/>
                    </a:lnB>
                    <a:lnTlToBr w="12700" cmpd="sng">
                      <a:noFill/>
                      <a:prstDash val="solid"/>
                    </a:lnTlToBr>
                    <a:lnBlToTr w="12700" cmpd="sng">
                      <a:noFill/>
                      <a:prstDash val="solid"/>
                    </a:lnBlToTr>
                    <a:noFill/>
                  </a:tcPr>
                </a:tc>
                <a:extLst>
                  <a:ext uri="{0D108BD9-81ED-4DB2-BD59-A6C34878D82A}">
                    <a16:rowId xmlns:a16="http://schemas.microsoft.com/office/drawing/2014/main" val="1978366612"/>
                  </a:ext>
                </a:extLst>
              </a:tr>
              <a:tr h="278687">
                <a:tc>
                  <a:txBody>
                    <a:bodyPr/>
                    <a:lstStyle/>
                    <a:p>
                      <a:pPr algn="ctr"/>
                      <a:r>
                        <a:rPr lang="en-SG" dirty="0"/>
                        <a:t>0.5</a:t>
                      </a:r>
                    </a:p>
                  </a:txBody>
                  <a:tcPr>
                    <a:lnL w="12700" cap="flat" cmpd="sng">
                      <a:noFill/>
                      <a:prstDash val="solid"/>
                      <a:round/>
                      <a:headEnd type="none" w="sm" len="sm"/>
                      <a:tailEnd type="none" w="sm" len="sm"/>
                    </a:lnL>
                    <a:lnR w="12700" cap="flat" cmpd="sng">
                      <a:noFill/>
                      <a:prstDash val="solid"/>
                      <a:round/>
                      <a:headEnd type="none" w="sm" len="sm"/>
                      <a:tailEnd type="none" w="sm" len="sm"/>
                    </a:lnR>
                    <a:lnT w="12700" cap="flat" cmpd="sng">
                      <a:noFill/>
                      <a:prstDash val="solid"/>
                      <a:round/>
                      <a:headEnd type="none" w="sm" len="sm"/>
                      <a:tailEnd type="none" w="sm" len="sm"/>
                    </a:lnT>
                    <a:lnB w="12700" cap="flat" cmpd="sng">
                      <a:noFill/>
                      <a:prstDash val="solid"/>
                      <a:round/>
                      <a:headEnd type="none" w="sm" len="sm"/>
                      <a:tailEnd type="none" w="sm" len="sm"/>
                    </a:lnB>
                    <a:lnTlToBr w="12700" cmpd="sng">
                      <a:noFill/>
                      <a:prstDash val="solid"/>
                    </a:lnTlToBr>
                    <a:lnBlToTr w="12700" cmpd="sng">
                      <a:noFill/>
                      <a:prstDash val="solid"/>
                    </a:lnBlToTr>
                    <a:noFill/>
                  </a:tcPr>
                </a:tc>
                <a:tc>
                  <a:txBody>
                    <a:bodyPr/>
                    <a:lstStyle/>
                    <a:p>
                      <a:pPr algn="ctr"/>
                      <a:r>
                        <a:rPr lang="en-SG" dirty="0"/>
                        <a:t>0</a:t>
                      </a:r>
                    </a:p>
                  </a:txBody>
                  <a:tcPr>
                    <a:lnL w="12700" cap="flat" cmpd="sng">
                      <a:noFill/>
                      <a:prstDash val="solid"/>
                      <a:round/>
                      <a:headEnd type="none" w="sm" len="sm"/>
                      <a:tailEnd type="none" w="sm" len="sm"/>
                    </a:lnL>
                    <a:lnR w="12700" cap="flat" cmpd="sng">
                      <a:noFill/>
                      <a:prstDash val="solid"/>
                      <a:round/>
                      <a:headEnd type="none" w="sm" len="sm"/>
                      <a:tailEnd type="none" w="sm" len="sm"/>
                    </a:lnR>
                    <a:lnT w="12700" cap="flat" cmpd="sng">
                      <a:noFill/>
                      <a:prstDash val="solid"/>
                      <a:round/>
                      <a:headEnd type="none" w="sm" len="sm"/>
                      <a:tailEnd type="none" w="sm" len="sm"/>
                    </a:lnT>
                    <a:lnB w="12700" cap="flat" cmpd="sng">
                      <a:noFill/>
                      <a:prstDash val="solid"/>
                      <a:round/>
                      <a:headEnd type="none" w="sm" len="sm"/>
                      <a:tailEnd type="none" w="sm" len="sm"/>
                    </a:lnB>
                    <a:lnTlToBr w="12700" cmpd="sng">
                      <a:noFill/>
                      <a:prstDash val="solid"/>
                    </a:lnTlToBr>
                    <a:lnBlToTr w="12700" cmpd="sng">
                      <a:noFill/>
                      <a:prstDash val="solid"/>
                    </a:lnBlToTr>
                    <a:noFill/>
                  </a:tcPr>
                </a:tc>
                <a:tc>
                  <a:txBody>
                    <a:bodyPr/>
                    <a:lstStyle/>
                    <a:p>
                      <a:pPr algn="ctr"/>
                      <a:r>
                        <a:rPr lang="en-SG" dirty="0"/>
                        <a:t>0.5</a:t>
                      </a:r>
                    </a:p>
                  </a:txBody>
                  <a:tcPr>
                    <a:lnL w="12700" cap="flat" cmpd="sng">
                      <a:noFill/>
                      <a:prstDash val="solid"/>
                      <a:round/>
                      <a:headEnd type="none" w="sm" len="sm"/>
                      <a:tailEnd type="none" w="sm" len="sm"/>
                    </a:lnL>
                    <a:lnR w="12700" cap="flat" cmpd="sng">
                      <a:noFill/>
                      <a:prstDash val="solid"/>
                      <a:round/>
                      <a:headEnd type="none" w="sm" len="sm"/>
                      <a:tailEnd type="none" w="sm" len="sm"/>
                    </a:lnR>
                    <a:lnT w="12700" cap="flat" cmpd="sng">
                      <a:noFill/>
                      <a:prstDash val="solid"/>
                      <a:round/>
                      <a:headEnd type="none" w="sm" len="sm"/>
                      <a:tailEnd type="none" w="sm" len="sm"/>
                    </a:lnT>
                    <a:lnB w="12700" cap="flat" cmpd="sng">
                      <a:noFill/>
                      <a:prstDash val="solid"/>
                      <a:round/>
                      <a:headEnd type="none" w="sm" len="sm"/>
                      <a:tailEnd type="none" w="sm" len="sm"/>
                    </a:lnB>
                    <a:lnTlToBr w="12700" cmpd="sng">
                      <a:noFill/>
                      <a:prstDash val="solid"/>
                    </a:lnTlToBr>
                    <a:lnBlToTr w="12700" cmpd="sng">
                      <a:noFill/>
                      <a:prstDash val="solid"/>
                    </a:lnBlToTr>
                    <a:noFill/>
                  </a:tcPr>
                </a:tc>
                <a:tc>
                  <a:txBody>
                    <a:bodyPr/>
                    <a:lstStyle/>
                    <a:p>
                      <a:pPr algn="ctr"/>
                      <a:r>
                        <a:rPr lang="en-SG" dirty="0"/>
                        <a:t>0</a:t>
                      </a:r>
                    </a:p>
                  </a:txBody>
                  <a:tcPr>
                    <a:lnL w="12700" cap="flat" cmpd="sng">
                      <a:noFill/>
                      <a:prstDash val="solid"/>
                      <a:round/>
                      <a:headEnd type="none" w="sm" len="sm"/>
                      <a:tailEnd type="none" w="sm" len="sm"/>
                    </a:lnL>
                    <a:lnR w="12700" cap="flat" cmpd="sng">
                      <a:noFill/>
                      <a:prstDash val="solid"/>
                      <a:round/>
                      <a:headEnd type="none" w="sm" len="sm"/>
                      <a:tailEnd type="none" w="sm" len="sm"/>
                    </a:lnR>
                    <a:lnT w="12700" cap="flat" cmpd="sng">
                      <a:noFill/>
                      <a:prstDash val="solid"/>
                      <a:round/>
                      <a:headEnd type="none" w="sm" len="sm"/>
                      <a:tailEnd type="none" w="sm" len="sm"/>
                    </a:lnT>
                    <a:lnB w="12700" cap="flat" cmpd="sng">
                      <a:noFill/>
                      <a:prstDash val="solid"/>
                      <a:round/>
                      <a:headEnd type="none" w="sm" len="sm"/>
                      <a:tailEnd type="none" w="sm" len="sm"/>
                    </a:lnB>
                    <a:lnTlToBr w="12700" cmpd="sng">
                      <a:noFill/>
                      <a:prstDash val="solid"/>
                    </a:lnTlToBr>
                    <a:lnBlToTr w="12700" cmpd="sng">
                      <a:noFill/>
                      <a:prstDash val="solid"/>
                    </a:lnBlToTr>
                    <a:noFill/>
                  </a:tcPr>
                </a:tc>
                <a:tc>
                  <a:txBody>
                    <a:bodyPr/>
                    <a:lstStyle/>
                    <a:p>
                      <a:pPr algn="ctr"/>
                      <a:r>
                        <a:rPr lang="en-SG" dirty="0"/>
                        <a:t>0</a:t>
                      </a:r>
                    </a:p>
                  </a:txBody>
                  <a:tcPr>
                    <a:lnL w="12700" cap="flat" cmpd="sng">
                      <a:noFill/>
                      <a:prstDash val="solid"/>
                      <a:round/>
                      <a:headEnd type="none" w="sm" len="sm"/>
                      <a:tailEnd type="none" w="sm" len="sm"/>
                    </a:lnL>
                    <a:lnR w="12700" cap="flat" cmpd="sng">
                      <a:noFill/>
                      <a:prstDash val="solid"/>
                      <a:round/>
                      <a:headEnd type="none" w="sm" len="sm"/>
                      <a:tailEnd type="none" w="sm" len="sm"/>
                    </a:lnR>
                    <a:lnT w="12700" cap="flat" cmpd="sng">
                      <a:noFill/>
                      <a:prstDash val="solid"/>
                      <a:round/>
                      <a:headEnd type="none" w="sm" len="sm"/>
                      <a:tailEnd type="none" w="sm" len="sm"/>
                    </a:lnT>
                    <a:lnB w="12700" cap="flat" cmpd="sng">
                      <a:noFill/>
                      <a:prstDash val="solid"/>
                      <a:round/>
                      <a:headEnd type="none" w="sm" len="sm"/>
                      <a:tailEnd type="none" w="sm" len="sm"/>
                    </a:lnB>
                    <a:lnTlToBr w="12700" cmpd="sng">
                      <a:noFill/>
                      <a:prstDash val="solid"/>
                    </a:lnTlToBr>
                    <a:lnBlToTr w="12700" cmpd="sng">
                      <a:noFill/>
                      <a:prstDash val="solid"/>
                    </a:lnBlToTr>
                    <a:noFill/>
                  </a:tcPr>
                </a:tc>
                <a:extLst>
                  <a:ext uri="{0D108BD9-81ED-4DB2-BD59-A6C34878D82A}">
                    <a16:rowId xmlns:a16="http://schemas.microsoft.com/office/drawing/2014/main" val="3393085907"/>
                  </a:ext>
                </a:extLst>
              </a:tr>
              <a:tr h="278687">
                <a:tc>
                  <a:txBody>
                    <a:bodyPr/>
                    <a:lstStyle/>
                    <a:p>
                      <a:pPr algn="ctr"/>
                      <a:r>
                        <a:rPr lang="en-SG" dirty="0"/>
                        <a:t>0</a:t>
                      </a:r>
                    </a:p>
                  </a:txBody>
                  <a:tcPr>
                    <a:lnL w="12700" cap="flat" cmpd="sng">
                      <a:noFill/>
                      <a:prstDash val="solid"/>
                      <a:round/>
                      <a:headEnd type="none" w="sm" len="sm"/>
                      <a:tailEnd type="none" w="sm" len="sm"/>
                    </a:lnL>
                    <a:lnR w="12700" cap="flat" cmpd="sng">
                      <a:noFill/>
                      <a:prstDash val="solid"/>
                      <a:round/>
                      <a:headEnd type="none" w="sm" len="sm"/>
                      <a:tailEnd type="none" w="sm" len="sm"/>
                    </a:lnR>
                    <a:lnT w="12700" cap="flat" cmpd="sng">
                      <a:noFill/>
                      <a:prstDash val="solid"/>
                      <a:round/>
                      <a:headEnd type="none" w="sm" len="sm"/>
                      <a:tailEnd type="none" w="sm" len="sm"/>
                    </a:lnT>
                    <a:lnB w="12700" cap="flat" cmpd="sng">
                      <a:noFill/>
                      <a:prstDash val="solid"/>
                      <a:round/>
                      <a:headEnd type="none" w="sm" len="sm"/>
                      <a:tailEnd type="none" w="sm" len="sm"/>
                    </a:lnB>
                    <a:lnTlToBr w="12700" cmpd="sng">
                      <a:noFill/>
                      <a:prstDash val="solid"/>
                    </a:lnTlToBr>
                    <a:lnBlToTr w="12700" cmpd="sng">
                      <a:noFill/>
                      <a:prstDash val="solid"/>
                    </a:lnBlToTr>
                    <a:noFill/>
                  </a:tcPr>
                </a:tc>
                <a:tc>
                  <a:txBody>
                    <a:bodyPr/>
                    <a:lstStyle/>
                    <a:p>
                      <a:pPr algn="ctr"/>
                      <a:r>
                        <a:rPr lang="en-SG" dirty="0"/>
                        <a:t>0.3</a:t>
                      </a:r>
                    </a:p>
                  </a:txBody>
                  <a:tcPr>
                    <a:lnL w="12700" cap="flat" cmpd="sng">
                      <a:noFill/>
                      <a:prstDash val="solid"/>
                      <a:round/>
                      <a:headEnd type="none" w="sm" len="sm"/>
                      <a:tailEnd type="none" w="sm" len="sm"/>
                    </a:lnL>
                    <a:lnR w="12700" cap="flat" cmpd="sng">
                      <a:noFill/>
                      <a:prstDash val="solid"/>
                      <a:round/>
                      <a:headEnd type="none" w="sm" len="sm"/>
                      <a:tailEnd type="none" w="sm" len="sm"/>
                    </a:lnR>
                    <a:lnT w="12700" cap="flat" cmpd="sng">
                      <a:noFill/>
                      <a:prstDash val="solid"/>
                      <a:round/>
                      <a:headEnd type="none" w="sm" len="sm"/>
                      <a:tailEnd type="none" w="sm" len="sm"/>
                    </a:lnT>
                    <a:lnB w="12700" cap="flat" cmpd="sng">
                      <a:noFill/>
                      <a:prstDash val="solid"/>
                      <a:round/>
                      <a:headEnd type="none" w="sm" len="sm"/>
                      <a:tailEnd type="none" w="sm" len="sm"/>
                    </a:lnB>
                    <a:lnTlToBr w="12700" cmpd="sng">
                      <a:noFill/>
                      <a:prstDash val="solid"/>
                    </a:lnTlToBr>
                    <a:lnBlToTr w="12700" cmpd="sng">
                      <a:noFill/>
                      <a:prstDash val="solid"/>
                    </a:lnBlToTr>
                    <a:noFill/>
                  </a:tcPr>
                </a:tc>
                <a:tc>
                  <a:txBody>
                    <a:bodyPr/>
                    <a:lstStyle/>
                    <a:p>
                      <a:pPr algn="ctr"/>
                      <a:r>
                        <a:rPr lang="en-SG" dirty="0"/>
                        <a:t>0</a:t>
                      </a:r>
                    </a:p>
                  </a:txBody>
                  <a:tcPr>
                    <a:lnL w="12700" cap="flat" cmpd="sng">
                      <a:noFill/>
                      <a:prstDash val="solid"/>
                      <a:round/>
                      <a:headEnd type="none" w="sm" len="sm"/>
                      <a:tailEnd type="none" w="sm" len="sm"/>
                    </a:lnL>
                    <a:lnR w="12700" cap="flat" cmpd="sng">
                      <a:noFill/>
                      <a:prstDash val="solid"/>
                      <a:round/>
                      <a:headEnd type="none" w="sm" len="sm"/>
                      <a:tailEnd type="none" w="sm" len="sm"/>
                    </a:lnR>
                    <a:lnT w="12700" cap="flat" cmpd="sng">
                      <a:noFill/>
                      <a:prstDash val="solid"/>
                      <a:round/>
                      <a:headEnd type="none" w="sm" len="sm"/>
                      <a:tailEnd type="none" w="sm" len="sm"/>
                    </a:lnT>
                    <a:lnB w="12700" cap="flat" cmpd="sng">
                      <a:noFill/>
                      <a:prstDash val="solid"/>
                      <a:round/>
                      <a:headEnd type="none" w="sm" len="sm"/>
                      <a:tailEnd type="none" w="sm" len="sm"/>
                    </a:lnB>
                    <a:lnTlToBr w="12700" cmpd="sng">
                      <a:noFill/>
                      <a:prstDash val="solid"/>
                    </a:lnTlToBr>
                    <a:lnBlToTr w="12700" cmpd="sng">
                      <a:noFill/>
                      <a:prstDash val="solid"/>
                    </a:lnBlToTr>
                    <a:noFill/>
                  </a:tcPr>
                </a:tc>
                <a:tc>
                  <a:txBody>
                    <a:bodyPr/>
                    <a:lstStyle/>
                    <a:p>
                      <a:pPr algn="ctr"/>
                      <a:r>
                        <a:rPr lang="en-SG" dirty="0"/>
                        <a:t>0.3</a:t>
                      </a:r>
                    </a:p>
                  </a:txBody>
                  <a:tcPr>
                    <a:lnL w="12700" cap="flat" cmpd="sng">
                      <a:noFill/>
                      <a:prstDash val="solid"/>
                      <a:round/>
                      <a:headEnd type="none" w="sm" len="sm"/>
                      <a:tailEnd type="none" w="sm" len="sm"/>
                    </a:lnL>
                    <a:lnR w="12700" cap="flat" cmpd="sng">
                      <a:noFill/>
                      <a:prstDash val="solid"/>
                      <a:round/>
                      <a:headEnd type="none" w="sm" len="sm"/>
                      <a:tailEnd type="none" w="sm" len="sm"/>
                    </a:lnR>
                    <a:lnT w="12700" cap="flat" cmpd="sng">
                      <a:noFill/>
                      <a:prstDash val="solid"/>
                      <a:round/>
                      <a:headEnd type="none" w="sm" len="sm"/>
                      <a:tailEnd type="none" w="sm" len="sm"/>
                    </a:lnT>
                    <a:lnB w="12700" cap="flat" cmpd="sng">
                      <a:noFill/>
                      <a:prstDash val="solid"/>
                      <a:round/>
                      <a:headEnd type="none" w="sm" len="sm"/>
                      <a:tailEnd type="none" w="sm" len="sm"/>
                    </a:lnB>
                    <a:lnTlToBr w="12700" cmpd="sng">
                      <a:noFill/>
                      <a:prstDash val="solid"/>
                    </a:lnTlToBr>
                    <a:lnBlToTr w="12700" cmpd="sng">
                      <a:noFill/>
                      <a:prstDash val="solid"/>
                    </a:lnBlToTr>
                    <a:noFill/>
                  </a:tcPr>
                </a:tc>
                <a:tc>
                  <a:txBody>
                    <a:bodyPr/>
                    <a:lstStyle/>
                    <a:p>
                      <a:pPr algn="ctr"/>
                      <a:r>
                        <a:rPr lang="en-SG" dirty="0"/>
                        <a:t>0.3</a:t>
                      </a:r>
                    </a:p>
                  </a:txBody>
                  <a:tcPr>
                    <a:lnL w="12700" cap="flat" cmpd="sng">
                      <a:noFill/>
                      <a:prstDash val="solid"/>
                      <a:round/>
                      <a:headEnd type="none" w="sm" len="sm"/>
                      <a:tailEnd type="none" w="sm" len="sm"/>
                    </a:lnL>
                    <a:lnR w="12700" cap="flat" cmpd="sng">
                      <a:noFill/>
                      <a:prstDash val="solid"/>
                      <a:round/>
                      <a:headEnd type="none" w="sm" len="sm"/>
                      <a:tailEnd type="none" w="sm" len="sm"/>
                    </a:lnR>
                    <a:lnT w="12700" cap="flat" cmpd="sng">
                      <a:noFill/>
                      <a:prstDash val="solid"/>
                      <a:round/>
                      <a:headEnd type="none" w="sm" len="sm"/>
                      <a:tailEnd type="none" w="sm" len="sm"/>
                    </a:lnT>
                    <a:lnB w="12700" cap="flat" cmpd="sng">
                      <a:noFill/>
                      <a:prstDash val="solid"/>
                      <a:round/>
                      <a:headEnd type="none" w="sm" len="sm"/>
                      <a:tailEnd type="none" w="sm" len="sm"/>
                    </a:lnB>
                    <a:lnTlToBr w="12700" cmpd="sng">
                      <a:noFill/>
                      <a:prstDash val="solid"/>
                    </a:lnTlToBr>
                    <a:lnBlToTr w="12700" cmpd="sng">
                      <a:noFill/>
                      <a:prstDash val="solid"/>
                    </a:lnBlToTr>
                    <a:noFill/>
                  </a:tcPr>
                </a:tc>
                <a:extLst>
                  <a:ext uri="{0D108BD9-81ED-4DB2-BD59-A6C34878D82A}">
                    <a16:rowId xmlns:a16="http://schemas.microsoft.com/office/drawing/2014/main" val="4019935168"/>
                  </a:ext>
                </a:extLst>
              </a:tr>
              <a:tr h="278687">
                <a:tc>
                  <a:txBody>
                    <a:bodyPr/>
                    <a:lstStyle/>
                    <a:p>
                      <a:pPr algn="ctr"/>
                      <a:r>
                        <a:rPr lang="en-SG" dirty="0"/>
                        <a:t>0</a:t>
                      </a:r>
                    </a:p>
                  </a:txBody>
                  <a:tcPr>
                    <a:lnL w="12700" cap="flat" cmpd="sng">
                      <a:noFill/>
                      <a:prstDash val="solid"/>
                      <a:round/>
                      <a:headEnd type="none" w="sm" len="sm"/>
                      <a:tailEnd type="none" w="sm" len="sm"/>
                    </a:lnL>
                    <a:lnR w="12700" cap="flat" cmpd="sng">
                      <a:noFill/>
                      <a:prstDash val="solid"/>
                      <a:round/>
                      <a:headEnd type="none" w="sm" len="sm"/>
                      <a:tailEnd type="none" w="sm" len="sm"/>
                    </a:lnR>
                    <a:lnT w="12700" cap="flat" cmpd="sng">
                      <a:noFill/>
                      <a:prstDash val="solid"/>
                      <a:round/>
                      <a:headEnd type="none" w="sm" len="sm"/>
                      <a:tailEnd type="none" w="sm" len="sm"/>
                    </a:lnT>
                    <a:lnB w="12700" cap="flat" cmpd="sng">
                      <a:noFill/>
                      <a:prstDash val="solid"/>
                      <a:round/>
                      <a:headEnd type="none" w="sm" len="sm"/>
                      <a:tailEnd type="none" w="sm" len="sm"/>
                    </a:lnB>
                    <a:lnTlToBr w="12700" cmpd="sng">
                      <a:noFill/>
                      <a:prstDash val="solid"/>
                    </a:lnTlToBr>
                    <a:lnBlToTr w="12700" cmpd="sng">
                      <a:noFill/>
                      <a:prstDash val="solid"/>
                    </a:lnBlToTr>
                    <a:noFill/>
                  </a:tcPr>
                </a:tc>
                <a:tc>
                  <a:txBody>
                    <a:bodyPr/>
                    <a:lstStyle/>
                    <a:p>
                      <a:pPr algn="ctr"/>
                      <a:r>
                        <a:rPr lang="en-SG" dirty="0"/>
                        <a:t>0</a:t>
                      </a:r>
                    </a:p>
                  </a:txBody>
                  <a:tcPr>
                    <a:lnL w="12700" cap="flat" cmpd="sng">
                      <a:noFill/>
                      <a:prstDash val="solid"/>
                      <a:round/>
                      <a:headEnd type="none" w="sm" len="sm"/>
                      <a:tailEnd type="none" w="sm" len="sm"/>
                    </a:lnL>
                    <a:lnR w="12700" cap="flat" cmpd="sng">
                      <a:noFill/>
                      <a:prstDash val="solid"/>
                      <a:round/>
                      <a:headEnd type="none" w="sm" len="sm"/>
                      <a:tailEnd type="none" w="sm" len="sm"/>
                    </a:lnR>
                    <a:lnT w="12700" cap="flat" cmpd="sng">
                      <a:noFill/>
                      <a:prstDash val="solid"/>
                      <a:round/>
                      <a:headEnd type="none" w="sm" len="sm"/>
                      <a:tailEnd type="none" w="sm" len="sm"/>
                    </a:lnT>
                    <a:lnB w="12700" cap="flat" cmpd="sng">
                      <a:noFill/>
                      <a:prstDash val="solid"/>
                      <a:round/>
                      <a:headEnd type="none" w="sm" len="sm"/>
                      <a:tailEnd type="none" w="sm" len="sm"/>
                    </a:lnB>
                    <a:lnTlToBr w="12700" cmpd="sng">
                      <a:noFill/>
                      <a:prstDash val="solid"/>
                    </a:lnTlToBr>
                    <a:lnBlToTr w="12700" cmpd="sng">
                      <a:noFill/>
                      <a:prstDash val="solid"/>
                    </a:lnBlToTr>
                    <a:noFill/>
                  </a:tcPr>
                </a:tc>
                <a:tc>
                  <a:txBody>
                    <a:bodyPr/>
                    <a:lstStyle/>
                    <a:p>
                      <a:pPr algn="ctr"/>
                      <a:r>
                        <a:rPr lang="en-SG" dirty="0"/>
                        <a:t>1</a:t>
                      </a:r>
                    </a:p>
                  </a:txBody>
                  <a:tcPr>
                    <a:lnL w="12700" cap="flat" cmpd="sng">
                      <a:noFill/>
                      <a:prstDash val="solid"/>
                      <a:round/>
                      <a:headEnd type="none" w="sm" len="sm"/>
                      <a:tailEnd type="none" w="sm" len="sm"/>
                    </a:lnL>
                    <a:lnR w="12700" cap="flat" cmpd="sng">
                      <a:noFill/>
                      <a:prstDash val="solid"/>
                      <a:round/>
                      <a:headEnd type="none" w="sm" len="sm"/>
                      <a:tailEnd type="none" w="sm" len="sm"/>
                    </a:lnR>
                    <a:lnT w="12700" cap="flat" cmpd="sng">
                      <a:noFill/>
                      <a:prstDash val="solid"/>
                      <a:round/>
                      <a:headEnd type="none" w="sm" len="sm"/>
                      <a:tailEnd type="none" w="sm" len="sm"/>
                    </a:lnT>
                    <a:lnB w="12700" cap="flat" cmpd="sng">
                      <a:noFill/>
                      <a:prstDash val="solid"/>
                      <a:round/>
                      <a:headEnd type="none" w="sm" len="sm"/>
                      <a:tailEnd type="none" w="sm" len="sm"/>
                    </a:lnB>
                    <a:lnTlToBr w="12700" cmpd="sng">
                      <a:noFill/>
                      <a:prstDash val="solid"/>
                    </a:lnTlToBr>
                    <a:lnBlToTr w="12700" cmpd="sng">
                      <a:noFill/>
                      <a:prstDash val="solid"/>
                    </a:lnBlToTr>
                    <a:noFill/>
                  </a:tcPr>
                </a:tc>
                <a:tc>
                  <a:txBody>
                    <a:bodyPr/>
                    <a:lstStyle/>
                    <a:p>
                      <a:pPr algn="ctr"/>
                      <a:r>
                        <a:rPr lang="en-SG" dirty="0"/>
                        <a:t>0</a:t>
                      </a:r>
                    </a:p>
                  </a:txBody>
                  <a:tcPr>
                    <a:lnL w="12700" cap="flat" cmpd="sng">
                      <a:noFill/>
                      <a:prstDash val="solid"/>
                      <a:round/>
                      <a:headEnd type="none" w="sm" len="sm"/>
                      <a:tailEnd type="none" w="sm" len="sm"/>
                    </a:lnL>
                    <a:lnR w="12700" cap="flat" cmpd="sng">
                      <a:noFill/>
                      <a:prstDash val="solid"/>
                      <a:round/>
                      <a:headEnd type="none" w="sm" len="sm"/>
                      <a:tailEnd type="none" w="sm" len="sm"/>
                    </a:lnR>
                    <a:lnT w="12700" cap="flat" cmpd="sng">
                      <a:noFill/>
                      <a:prstDash val="solid"/>
                      <a:round/>
                      <a:headEnd type="none" w="sm" len="sm"/>
                      <a:tailEnd type="none" w="sm" len="sm"/>
                    </a:lnT>
                    <a:lnB w="12700" cap="flat" cmpd="sng">
                      <a:noFill/>
                      <a:prstDash val="solid"/>
                      <a:round/>
                      <a:headEnd type="none" w="sm" len="sm"/>
                      <a:tailEnd type="none" w="sm" len="sm"/>
                    </a:lnB>
                    <a:lnTlToBr w="12700" cmpd="sng">
                      <a:noFill/>
                      <a:prstDash val="solid"/>
                    </a:lnTlToBr>
                    <a:lnBlToTr w="12700" cmpd="sng">
                      <a:noFill/>
                      <a:prstDash val="solid"/>
                    </a:lnBlToTr>
                    <a:noFill/>
                  </a:tcPr>
                </a:tc>
                <a:tc>
                  <a:txBody>
                    <a:bodyPr/>
                    <a:lstStyle/>
                    <a:p>
                      <a:pPr algn="ctr"/>
                      <a:r>
                        <a:rPr lang="en-SG" dirty="0"/>
                        <a:t>0</a:t>
                      </a:r>
                    </a:p>
                  </a:txBody>
                  <a:tcPr>
                    <a:lnL w="12700" cap="flat" cmpd="sng">
                      <a:noFill/>
                      <a:prstDash val="solid"/>
                      <a:round/>
                      <a:headEnd type="none" w="sm" len="sm"/>
                      <a:tailEnd type="none" w="sm" len="sm"/>
                    </a:lnL>
                    <a:lnR w="12700" cap="flat" cmpd="sng">
                      <a:noFill/>
                      <a:prstDash val="solid"/>
                      <a:round/>
                      <a:headEnd type="none" w="sm" len="sm"/>
                      <a:tailEnd type="none" w="sm" len="sm"/>
                    </a:lnR>
                    <a:lnT w="12700" cap="flat" cmpd="sng">
                      <a:noFill/>
                      <a:prstDash val="solid"/>
                      <a:round/>
                      <a:headEnd type="none" w="sm" len="sm"/>
                      <a:tailEnd type="none" w="sm" len="sm"/>
                    </a:lnT>
                    <a:lnB w="12700" cap="flat" cmpd="sng">
                      <a:noFill/>
                      <a:prstDash val="solid"/>
                      <a:round/>
                      <a:headEnd type="none" w="sm" len="sm"/>
                      <a:tailEnd type="none" w="sm" len="sm"/>
                    </a:lnB>
                    <a:lnTlToBr w="12700" cmpd="sng">
                      <a:noFill/>
                      <a:prstDash val="solid"/>
                    </a:lnTlToBr>
                    <a:lnBlToTr w="12700" cmpd="sng">
                      <a:noFill/>
                      <a:prstDash val="solid"/>
                    </a:lnBlToTr>
                    <a:noFill/>
                  </a:tcPr>
                </a:tc>
                <a:extLst>
                  <a:ext uri="{0D108BD9-81ED-4DB2-BD59-A6C34878D82A}">
                    <a16:rowId xmlns:a16="http://schemas.microsoft.com/office/drawing/2014/main" val="2155548403"/>
                  </a:ext>
                </a:extLst>
              </a:tr>
              <a:tr h="278687">
                <a:tc>
                  <a:txBody>
                    <a:bodyPr/>
                    <a:lstStyle/>
                    <a:p>
                      <a:pPr algn="ctr"/>
                      <a:r>
                        <a:rPr lang="en-SG" dirty="0"/>
                        <a:t>0</a:t>
                      </a:r>
                    </a:p>
                  </a:txBody>
                  <a:tcPr>
                    <a:lnL w="12700" cap="flat" cmpd="sng">
                      <a:noFill/>
                      <a:prstDash val="solid"/>
                      <a:round/>
                      <a:headEnd type="none" w="sm" len="sm"/>
                      <a:tailEnd type="none" w="sm" len="sm"/>
                    </a:lnL>
                    <a:lnR w="12700" cap="flat" cmpd="sng">
                      <a:noFill/>
                      <a:prstDash val="solid"/>
                      <a:round/>
                      <a:headEnd type="none" w="sm" len="sm"/>
                      <a:tailEnd type="none" w="sm" len="sm"/>
                    </a:lnR>
                    <a:lnT w="12700" cap="flat" cmpd="sng">
                      <a:noFill/>
                      <a:prstDash val="solid"/>
                      <a:round/>
                      <a:headEnd type="none" w="sm" len="sm"/>
                      <a:tailEnd type="none" w="sm" len="sm"/>
                    </a:lnT>
                    <a:lnB w="12700" cap="flat" cmpd="sng">
                      <a:noFill/>
                      <a:prstDash val="solid"/>
                      <a:round/>
                      <a:headEnd type="none" w="sm" len="sm"/>
                      <a:tailEnd type="none" w="sm" len="sm"/>
                    </a:lnB>
                    <a:lnTlToBr w="12700" cmpd="sng">
                      <a:noFill/>
                      <a:prstDash val="solid"/>
                    </a:lnTlToBr>
                    <a:lnBlToTr w="12700" cmpd="sng">
                      <a:noFill/>
                      <a:prstDash val="solid"/>
                    </a:lnBlToTr>
                    <a:noFill/>
                  </a:tcPr>
                </a:tc>
                <a:tc>
                  <a:txBody>
                    <a:bodyPr/>
                    <a:lstStyle/>
                    <a:p>
                      <a:pPr algn="ctr"/>
                      <a:r>
                        <a:rPr lang="en-SG" dirty="0"/>
                        <a:t>0</a:t>
                      </a:r>
                    </a:p>
                  </a:txBody>
                  <a:tcPr>
                    <a:lnL w="12700" cap="flat" cmpd="sng">
                      <a:noFill/>
                      <a:prstDash val="solid"/>
                      <a:round/>
                      <a:headEnd type="none" w="sm" len="sm"/>
                      <a:tailEnd type="none" w="sm" len="sm"/>
                    </a:lnL>
                    <a:lnR w="12700" cap="flat" cmpd="sng">
                      <a:noFill/>
                      <a:prstDash val="solid"/>
                      <a:round/>
                      <a:headEnd type="none" w="sm" len="sm"/>
                      <a:tailEnd type="none" w="sm" len="sm"/>
                    </a:lnR>
                    <a:lnT w="12700" cap="flat" cmpd="sng">
                      <a:noFill/>
                      <a:prstDash val="solid"/>
                      <a:round/>
                      <a:headEnd type="none" w="sm" len="sm"/>
                      <a:tailEnd type="none" w="sm" len="sm"/>
                    </a:lnT>
                    <a:lnB w="12700" cap="flat" cmpd="sng">
                      <a:noFill/>
                      <a:prstDash val="solid"/>
                      <a:round/>
                      <a:headEnd type="none" w="sm" len="sm"/>
                      <a:tailEnd type="none" w="sm" len="sm"/>
                    </a:lnB>
                    <a:lnTlToBr w="12700" cmpd="sng">
                      <a:noFill/>
                      <a:prstDash val="solid"/>
                    </a:lnTlToBr>
                    <a:lnBlToTr w="12700" cmpd="sng">
                      <a:noFill/>
                      <a:prstDash val="solid"/>
                    </a:lnBlToTr>
                    <a:noFill/>
                  </a:tcPr>
                </a:tc>
                <a:tc>
                  <a:txBody>
                    <a:bodyPr/>
                    <a:lstStyle/>
                    <a:p>
                      <a:pPr algn="ctr"/>
                      <a:r>
                        <a:rPr lang="en-SG" dirty="0"/>
                        <a:t>1</a:t>
                      </a:r>
                    </a:p>
                  </a:txBody>
                  <a:tcPr>
                    <a:lnL w="12700" cap="flat" cmpd="sng">
                      <a:noFill/>
                      <a:prstDash val="solid"/>
                      <a:round/>
                      <a:headEnd type="none" w="sm" len="sm"/>
                      <a:tailEnd type="none" w="sm" len="sm"/>
                    </a:lnL>
                    <a:lnR w="12700" cap="flat" cmpd="sng">
                      <a:noFill/>
                      <a:prstDash val="solid"/>
                      <a:round/>
                      <a:headEnd type="none" w="sm" len="sm"/>
                      <a:tailEnd type="none" w="sm" len="sm"/>
                    </a:lnR>
                    <a:lnT w="12700" cap="flat" cmpd="sng">
                      <a:noFill/>
                      <a:prstDash val="solid"/>
                      <a:round/>
                      <a:headEnd type="none" w="sm" len="sm"/>
                      <a:tailEnd type="none" w="sm" len="sm"/>
                    </a:lnT>
                    <a:lnB w="12700" cap="flat" cmpd="sng">
                      <a:noFill/>
                      <a:prstDash val="solid"/>
                      <a:round/>
                      <a:headEnd type="none" w="sm" len="sm"/>
                      <a:tailEnd type="none" w="sm" len="sm"/>
                    </a:lnB>
                    <a:lnTlToBr w="12700" cmpd="sng">
                      <a:noFill/>
                      <a:prstDash val="solid"/>
                    </a:lnTlToBr>
                    <a:lnBlToTr w="12700" cmpd="sng">
                      <a:noFill/>
                      <a:prstDash val="solid"/>
                    </a:lnBlToTr>
                    <a:noFill/>
                  </a:tcPr>
                </a:tc>
                <a:tc>
                  <a:txBody>
                    <a:bodyPr/>
                    <a:lstStyle/>
                    <a:p>
                      <a:pPr algn="ctr"/>
                      <a:r>
                        <a:rPr lang="en-SG" dirty="0"/>
                        <a:t>0</a:t>
                      </a:r>
                    </a:p>
                  </a:txBody>
                  <a:tcPr>
                    <a:lnL w="12700" cap="flat" cmpd="sng">
                      <a:noFill/>
                      <a:prstDash val="solid"/>
                      <a:round/>
                      <a:headEnd type="none" w="sm" len="sm"/>
                      <a:tailEnd type="none" w="sm" len="sm"/>
                    </a:lnL>
                    <a:lnR w="12700" cap="flat" cmpd="sng">
                      <a:noFill/>
                      <a:prstDash val="solid"/>
                      <a:round/>
                      <a:headEnd type="none" w="sm" len="sm"/>
                      <a:tailEnd type="none" w="sm" len="sm"/>
                    </a:lnR>
                    <a:lnT w="12700" cap="flat" cmpd="sng">
                      <a:noFill/>
                      <a:prstDash val="solid"/>
                      <a:round/>
                      <a:headEnd type="none" w="sm" len="sm"/>
                      <a:tailEnd type="none" w="sm" len="sm"/>
                    </a:lnT>
                    <a:lnB w="12700" cap="flat" cmpd="sng">
                      <a:noFill/>
                      <a:prstDash val="solid"/>
                      <a:round/>
                      <a:headEnd type="none" w="sm" len="sm"/>
                      <a:tailEnd type="none" w="sm" len="sm"/>
                    </a:lnB>
                    <a:lnTlToBr w="12700" cmpd="sng">
                      <a:noFill/>
                      <a:prstDash val="solid"/>
                    </a:lnTlToBr>
                    <a:lnBlToTr w="12700" cmpd="sng">
                      <a:noFill/>
                      <a:prstDash val="solid"/>
                    </a:lnBlToTr>
                    <a:noFill/>
                  </a:tcPr>
                </a:tc>
                <a:tc>
                  <a:txBody>
                    <a:bodyPr/>
                    <a:lstStyle/>
                    <a:p>
                      <a:pPr algn="ctr"/>
                      <a:r>
                        <a:rPr lang="en-SG" dirty="0"/>
                        <a:t>0</a:t>
                      </a:r>
                    </a:p>
                  </a:txBody>
                  <a:tcPr>
                    <a:lnL w="12700" cap="flat" cmpd="sng">
                      <a:noFill/>
                      <a:prstDash val="solid"/>
                      <a:round/>
                      <a:headEnd type="none" w="sm" len="sm"/>
                      <a:tailEnd type="none" w="sm" len="sm"/>
                    </a:lnL>
                    <a:lnR w="12700" cap="flat" cmpd="sng">
                      <a:noFill/>
                      <a:prstDash val="solid"/>
                      <a:round/>
                      <a:headEnd type="none" w="sm" len="sm"/>
                      <a:tailEnd type="none" w="sm" len="sm"/>
                    </a:lnR>
                    <a:lnT w="12700" cap="flat" cmpd="sng">
                      <a:noFill/>
                      <a:prstDash val="solid"/>
                      <a:round/>
                      <a:headEnd type="none" w="sm" len="sm"/>
                      <a:tailEnd type="none" w="sm" len="sm"/>
                    </a:lnT>
                    <a:lnB w="12700" cap="flat" cmpd="sng">
                      <a:noFill/>
                      <a:prstDash val="solid"/>
                      <a:round/>
                      <a:headEnd type="none" w="sm" len="sm"/>
                      <a:tailEnd type="none" w="sm" len="sm"/>
                    </a:lnB>
                    <a:lnTlToBr w="12700" cmpd="sng">
                      <a:noFill/>
                      <a:prstDash val="solid"/>
                    </a:lnTlToBr>
                    <a:lnBlToTr w="12700" cmpd="sng">
                      <a:noFill/>
                      <a:prstDash val="solid"/>
                    </a:lnBlToTr>
                    <a:noFill/>
                  </a:tcPr>
                </a:tc>
                <a:extLst>
                  <a:ext uri="{0D108BD9-81ED-4DB2-BD59-A6C34878D82A}">
                    <a16:rowId xmlns:a16="http://schemas.microsoft.com/office/drawing/2014/main" val="3645518492"/>
                  </a:ext>
                </a:extLst>
              </a:tr>
            </a:tbl>
          </a:graphicData>
        </a:graphic>
      </p:graphicFrame>
      <p:sp>
        <p:nvSpPr>
          <p:cNvPr id="23" name="Left Bracket 22">
            <a:extLst>
              <a:ext uri="{FF2B5EF4-FFF2-40B4-BE49-F238E27FC236}">
                <a16:creationId xmlns:a16="http://schemas.microsoft.com/office/drawing/2014/main" id="{858AF7CB-E5F0-4F0D-9A25-6797E7F6AE93}"/>
              </a:ext>
            </a:extLst>
          </p:cNvPr>
          <p:cNvSpPr/>
          <p:nvPr/>
        </p:nvSpPr>
        <p:spPr>
          <a:xfrm>
            <a:off x="4955117" y="2480576"/>
            <a:ext cx="149679" cy="1563323"/>
          </a:xfrm>
          <a:prstGeom prst="leftBracket">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SG"/>
          </a:p>
        </p:txBody>
      </p:sp>
      <p:sp>
        <p:nvSpPr>
          <p:cNvPr id="24" name="Left Bracket 23">
            <a:extLst>
              <a:ext uri="{FF2B5EF4-FFF2-40B4-BE49-F238E27FC236}">
                <a16:creationId xmlns:a16="http://schemas.microsoft.com/office/drawing/2014/main" id="{151E122D-F3A2-4225-8657-31348F7BA6A8}"/>
              </a:ext>
            </a:extLst>
          </p:cNvPr>
          <p:cNvSpPr/>
          <p:nvPr/>
        </p:nvSpPr>
        <p:spPr>
          <a:xfrm flipH="1">
            <a:off x="6927491" y="2480576"/>
            <a:ext cx="149679" cy="1563323"/>
          </a:xfrm>
          <a:prstGeom prst="leftBracket">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SG"/>
          </a:p>
        </p:txBody>
      </p:sp>
      <p:pic>
        <p:nvPicPr>
          <p:cNvPr id="5" name="Picture 4">
            <a:extLst>
              <a:ext uri="{FF2B5EF4-FFF2-40B4-BE49-F238E27FC236}">
                <a16:creationId xmlns:a16="http://schemas.microsoft.com/office/drawing/2014/main" id="{A7CC65C6-EA23-46D2-A9E5-03273C2B5346}"/>
              </a:ext>
            </a:extLst>
          </p:cNvPr>
          <p:cNvPicPr>
            <a:picLocks noChangeAspect="1"/>
          </p:cNvPicPr>
          <p:nvPr/>
        </p:nvPicPr>
        <p:blipFill>
          <a:blip r:embed="rId5"/>
          <a:stretch>
            <a:fillRect/>
          </a:stretch>
        </p:blipFill>
        <p:spPr>
          <a:xfrm>
            <a:off x="7370353" y="2339951"/>
            <a:ext cx="1529512" cy="1106952"/>
          </a:xfrm>
          <a:prstGeom prst="rect">
            <a:avLst/>
          </a:prstGeom>
        </p:spPr>
      </p:pic>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2B346DE4-8DED-4EC3-9E75-28B6A3C8BE2C}"/>
                  </a:ext>
                </a:extLst>
              </p:cNvPr>
              <p:cNvSpPr txBox="1"/>
              <p:nvPr/>
            </p:nvSpPr>
            <p:spPr>
              <a:xfrm>
                <a:off x="4866646" y="4083222"/>
                <a:ext cx="2591159" cy="325282"/>
              </a:xfrm>
              <a:prstGeom prst="rect">
                <a:avLst/>
              </a:prstGeom>
              <a:noFill/>
            </p:spPr>
            <p:txBody>
              <a:bodyPr wrap="square">
                <a:spAutoFit/>
              </a:bodyPr>
              <a:lstStyle/>
              <a:p>
                <a:r>
                  <a:rPr lang="en-SG" sz="1400" dirty="0"/>
                  <a:t>Scaled adjacent matrix, </a:t>
                </a:r>
                <a14:m>
                  <m:oMath xmlns:m="http://schemas.openxmlformats.org/officeDocument/2006/math">
                    <m:sSub>
                      <m:sSubPr>
                        <m:ctrlPr>
                          <a:rPr lang="en-SG" sz="1400" b="0" i="1" dirty="0" smtClean="0">
                            <a:latin typeface="Cambria Math" panose="02040503050406030204" pitchFamily="18" charset="0"/>
                          </a:rPr>
                        </m:ctrlPr>
                      </m:sSubPr>
                      <m:e>
                        <m:r>
                          <a:rPr lang="en-SG" sz="1400" b="0" i="1" dirty="0" smtClean="0">
                            <a:latin typeface="Cambria Math" panose="02040503050406030204" pitchFamily="18" charset="0"/>
                          </a:rPr>
                          <m:t>𝐴</m:t>
                        </m:r>
                      </m:e>
                      <m:sub>
                        <m:r>
                          <a:rPr lang="en-SG" sz="1400" b="0" i="1" dirty="0" smtClean="0">
                            <a:latin typeface="Cambria Math" panose="02040503050406030204" pitchFamily="18" charset="0"/>
                          </a:rPr>
                          <m:t>𝑎𝑣𝑔</m:t>
                        </m:r>
                      </m:sub>
                    </m:sSub>
                  </m:oMath>
                </a14:m>
                <a:endParaRPr lang="en-SG" dirty="0"/>
              </a:p>
            </p:txBody>
          </p:sp>
        </mc:Choice>
        <mc:Fallback xmlns="">
          <p:sp>
            <p:nvSpPr>
              <p:cNvPr id="31" name="TextBox 30">
                <a:extLst>
                  <a:ext uri="{FF2B5EF4-FFF2-40B4-BE49-F238E27FC236}">
                    <a16:creationId xmlns:a16="http://schemas.microsoft.com/office/drawing/2014/main" id="{2B346DE4-8DED-4EC3-9E75-28B6A3C8BE2C}"/>
                  </a:ext>
                </a:extLst>
              </p:cNvPr>
              <p:cNvSpPr txBox="1">
                <a:spLocks noRot="1" noChangeAspect="1" noMove="1" noResize="1" noEditPoints="1" noAdjustHandles="1" noChangeArrowheads="1" noChangeShapeType="1" noTextEdit="1"/>
              </p:cNvSpPr>
              <p:nvPr/>
            </p:nvSpPr>
            <p:spPr>
              <a:xfrm>
                <a:off x="4866646" y="4083222"/>
                <a:ext cx="2591159" cy="325282"/>
              </a:xfrm>
              <a:prstGeom prst="rect">
                <a:avLst/>
              </a:prstGeom>
              <a:blipFill>
                <a:blip r:embed="rId6"/>
                <a:stretch>
                  <a:fillRect l="-706" t="-3774" b="-13208"/>
                </a:stretch>
              </a:blipFill>
            </p:spPr>
            <p:txBody>
              <a:bodyPr/>
              <a:lstStyle/>
              <a:p>
                <a:r>
                  <a:rPr lang="en-SG">
                    <a:noFill/>
                  </a:rPr>
                  <a:t> </a:t>
                </a:r>
              </a:p>
            </p:txBody>
          </p:sp>
        </mc:Fallback>
      </mc:AlternateContent>
    </p:spTree>
    <p:extLst>
      <p:ext uri="{BB962C8B-B14F-4D97-AF65-F5344CB8AC3E}">
        <p14:creationId xmlns:p14="http://schemas.microsoft.com/office/powerpoint/2010/main" val="123508179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latin typeface="Arial" panose="020B0604020202020204" pitchFamily="34" charset="0"/>
                <a:cs typeface="Arial" panose="020B0604020202020204" pitchFamily="34" charset="0"/>
              </a:rPr>
              <a:t>Simple Massage Passing </a:t>
            </a:r>
            <a:endParaRPr lang="en-SG" b="1" dirty="0">
              <a:solidFill>
                <a:schemeClr val="bg1"/>
              </a:solidFill>
              <a:latin typeface="Arial" panose="020B0604020202020204" pitchFamily="34" charset="0"/>
              <a:cs typeface="Arial" panose="020B0604020202020204" pitchFamily="34" charset="0"/>
            </a:endParaRPr>
          </a:p>
        </p:txBody>
      </p:sp>
      <p:sp>
        <p:nvSpPr>
          <p:cNvPr id="19" name="TextBox 18">
            <a:extLst>
              <a:ext uri="{FF2B5EF4-FFF2-40B4-BE49-F238E27FC236}">
                <a16:creationId xmlns:a16="http://schemas.microsoft.com/office/drawing/2014/main" id="{611DAB45-C82E-4975-9E9D-74ED12E172C4}"/>
              </a:ext>
            </a:extLst>
          </p:cNvPr>
          <p:cNvSpPr txBox="1"/>
          <p:nvPr/>
        </p:nvSpPr>
        <p:spPr>
          <a:xfrm>
            <a:off x="329867" y="1178247"/>
            <a:ext cx="8484266" cy="1077218"/>
          </a:xfrm>
          <a:prstGeom prst="rect">
            <a:avLst/>
          </a:prstGeom>
          <a:noFill/>
        </p:spPr>
        <p:txBody>
          <a:bodyPr wrap="square">
            <a:spAutoFit/>
          </a:bodyPr>
          <a:lstStyle/>
          <a:p>
            <a:pPr marL="539750" lvl="1" indent="-285750">
              <a:spcAft>
                <a:spcPts val="1200"/>
              </a:spcAft>
              <a:buFont typeface="Arial" panose="020B0604020202020204" pitchFamily="34" charset="0"/>
              <a:buChar char="•"/>
            </a:pPr>
            <a:r>
              <a:rPr lang="en-SG" sz="1800" dirty="0">
                <a:solidFill>
                  <a:schemeClr val="tx1"/>
                </a:solidFill>
              </a:rPr>
              <a:t>Notice that values in the nodes with connection will have values and values in the nodes without connection will become zero.</a:t>
            </a:r>
          </a:p>
          <a:p>
            <a:pPr marL="539750" lvl="1" indent="-285750">
              <a:spcAft>
                <a:spcPts val="1200"/>
              </a:spcAft>
              <a:buFont typeface="Arial" panose="020B0604020202020204" pitchFamily="34" charset="0"/>
              <a:buChar char="•"/>
            </a:pPr>
            <a:r>
              <a:rPr lang="en-SG" sz="1800" dirty="0">
                <a:solidFill>
                  <a:schemeClr val="tx1"/>
                </a:solidFill>
              </a:rPr>
              <a:t>But now the values is taken as the average now. </a:t>
            </a:r>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6743E091-72DA-4ED0-8F21-9FCC617E3A60}"/>
                  </a:ext>
                </a:extLst>
              </p:cNvPr>
              <p:cNvSpPr txBox="1"/>
              <p:nvPr/>
            </p:nvSpPr>
            <p:spPr>
              <a:xfrm>
                <a:off x="958849" y="4174396"/>
                <a:ext cx="2122053" cy="540725"/>
              </a:xfrm>
              <a:prstGeom prst="rect">
                <a:avLst/>
              </a:prstGeom>
              <a:noFill/>
            </p:spPr>
            <p:txBody>
              <a:bodyPr wrap="square">
                <a:spAutoFit/>
              </a:bodyPr>
              <a:lstStyle/>
              <a:p>
                <a:pPr algn="ctr"/>
                <a:r>
                  <a:rPr lang="en-SG" dirty="0"/>
                  <a:t>Scaled adjacent matrix, </a:t>
                </a:r>
                <a14:m>
                  <m:oMath xmlns:m="http://schemas.openxmlformats.org/officeDocument/2006/math">
                    <m:sSub>
                      <m:sSubPr>
                        <m:ctrlPr>
                          <a:rPr lang="en-SG" i="1" dirty="0">
                            <a:latin typeface="Cambria Math" panose="02040503050406030204" pitchFamily="18" charset="0"/>
                          </a:rPr>
                        </m:ctrlPr>
                      </m:sSubPr>
                      <m:e>
                        <m:r>
                          <a:rPr lang="en-SG" i="1" dirty="0">
                            <a:latin typeface="Cambria Math" panose="02040503050406030204" pitchFamily="18" charset="0"/>
                          </a:rPr>
                          <m:t>𝐴</m:t>
                        </m:r>
                      </m:e>
                      <m:sub>
                        <m:r>
                          <a:rPr lang="en-SG" i="1" dirty="0">
                            <a:latin typeface="Cambria Math" panose="02040503050406030204" pitchFamily="18" charset="0"/>
                          </a:rPr>
                          <m:t>𝑎𝑣𝑔</m:t>
                        </m:r>
                      </m:sub>
                    </m:sSub>
                  </m:oMath>
                </a14:m>
                <a:endParaRPr lang="en-SG" dirty="0"/>
              </a:p>
            </p:txBody>
          </p:sp>
        </mc:Choice>
        <mc:Fallback xmlns="">
          <p:sp>
            <p:nvSpPr>
              <p:cNvPr id="26" name="TextBox 25">
                <a:extLst>
                  <a:ext uri="{FF2B5EF4-FFF2-40B4-BE49-F238E27FC236}">
                    <a16:creationId xmlns:a16="http://schemas.microsoft.com/office/drawing/2014/main" id="{6743E091-72DA-4ED0-8F21-9FCC617E3A60}"/>
                  </a:ext>
                </a:extLst>
              </p:cNvPr>
              <p:cNvSpPr txBox="1">
                <a:spLocks noRot="1" noChangeAspect="1" noMove="1" noResize="1" noEditPoints="1" noAdjustHandles="1" noChangeArrowheads="1" noChangeShapeType="1" noTextEdit="1"/>
              </p:cNvSpPr>
              <p:nvPr/>
            </p:nvSpPr>
            <p:spPr>
              <a:xfrm>
                <a:off x="958849" y="4174396"/>
                <a:ext cx="2122053" cy="540725"/>
              </a:xfrm>
              <a:prstGeom prst="rect">
                <a:avLst/>
              </a:prstGeom>
              <a:blipFill>
                <a:blip r:embed="rId3"/>
                <a:stretch>
                  <a:fillRect t="-2273" r="-862"/>
                </a:stretch>
              </a:blipFill>
            </p:spPr>
            <p:txBody>
              <a:bodyPr/>
              <a:lstStyle/>
              <a:p>
                <a:r>
                  <a:rPr lang="en-SG">
                    <a:noFill/>
                  </a:rPr>
                  <a:t> </a:t>
                </a:r>
              </a:p>
            </p:txBody>
          </p:sp>
        </mc:Fallback>
      </mc:AlternateContent>
      <p:sp>
        <p:nvSpPr>
          <p:cNvPr id="28" name="Left Bracket 27">
            <a:extLst>
              <a:ext uri="{FF2B5EF4-FFF2-40B4-BE49-F238E27FC236}">
                <a16:creationId xmlns:a16="http://schemas.microsoft.com/office/drawing/2014/main" id="{962C1494-73A5-4629-9A0C-FD1116BA6995}"/>
              </a:ext>
            </a:extLst>
          </p:cNvPr>
          <p:cNvSpPr/>
          <p:nvPr/>
        </p:nvSpPr>
        <p:spPr>
          <a:xfrm>
            <a:off x="958850" y="2571750"/>
            <a:ext cx="149679" cy="1563323"/>
          </a:xfrm>
          <a:prstGeom prst="leftBracket">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SG"/>
          </a:p>
        </p:txBody>
      </p:sp>
      <p:sp>
        <p:nvSpPr>
          <p:cNvPr id="29" name="Left Bracket 28">
            <a:extLst>
              <a:ext uri="{FF2B5EF4-FFF2-40B4-BE49-F238E27FC236}">
                <a16:creationId xmlns:a16="http://schemas.microsoft.com/office/drawing/2014/main" id="{78C100FB-FF4B-46D8-9B4C-43928315DF5A}"/>
              </a:ext>
            </a:extLst>
          </p:cNvPr>
          <p:cNvSpPr/>
          <p:nvPr/>
        </p:nvSpPr>
        <p:spPr>
          <a:xfrm flipH="1">
            <a:off x="2931224" y="2571750"/>
            <a:ext cx="149679" cy="1563323"/>
          </a:xfrm>
          <a:prstGeom prst="leftBracket">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SG"/>
          </a:p>
        </p:txBody>
      </p:sp>
      <p:sp>
        <p:nvSpPr>
          <p:cNvPr id="14" name="TextBox 13">
            <a:extLst>
              <a:ext uri="{FF2B5EF4-FFF2-40B4-BE49-F238E27FC236}">
                <a16:creationId xmlns:a16="http://schemas.microsoft.com/office/drawing/2014/main" id="{5F4DCC1E-2A0D-498A-B0DA-4ED334CC0FE4}"/>
              </a:ext>
            </a:extLst>
          </p:cNvPr>
          <p:cNvSpPr txBox="1"/>
          <p:nvPr/>
        </p:nvSpPr>
        <p:spPr>
          <a:xfrm>
            <a:off x="3080902" y="4213719"/>
            <a:ext cx="1000031" cy="523220"/>
          </a:xfrm>
          <a:prstGeom prst="rect">
            <a:avLst/>
          </a:prstGeom>
          <a:noFill/>
        </p:spPr>
        <p:txBody>
          <a:bodyPr wrap="square">
            <a:spAutoFit/>
          </a:bodyPr>
          <a:lstStyle/>
          <a:p>
            <a:r>
              <a:rPr lang="en-SG" sz="1400" dirty="0"/>
              <a:t>Feature Vector</a:t>
            </a:r>
            <a:endParaRPr lang="en-SG" dirty="0"/>
          </a:p>
        </p:txBody>
      </p:sp>
      <p:sp>
        <p:nvSpPr>
          <p:cNvPr id="17" name="Left Bracket 16">
            <a:extLst>
              <a:ext uri="{FF2B5EF4-FFF2-40B4-BE49-F238E27FC236}">
                <a16:creationId xmlns:a16="http://schemas.microsoft.com/office/drawing/2014/main" id="{88F5FB1A-3DB5-4C97-9D8F-14372CBE5C62}"/>
              </a:ext>
            </a:extLst>
          </p:cNvPr>
          <p:cNvSpPr/>
          <p:nvPr/>
        </p:nvSpPr>
        <p:spPr>
          <a:xfrm>
            <a:off x="3152205" y="2571750"/>
            <a:ext cx="149679" cy="1563323"/>
          </a:xfrm>
          <a:prstGeom prst="leftBracket">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SG"/>
          </a:p>
        </p:txBody>
      </p:sp>
      <p:sp>
        <p:nvSpPr>
          <p:cNvPr id="18" name="Left Bracket 17">
            <a:extLst>
              <a:ext uri="{FF2B5EF4-FFF2-40B4-BE49-F238E27FC236}">
                <a16:creationId xmlns:a16="http://schemas.microsoft.com/office/drawing/2014/main" id="{4741B894-5C97-4B06-99A5-18DD0D290555}"/>
              </a:ext>
            </a:extLst>
          </p:cNvPr>
          <p:cNvSpPr/>
          <p:nvPr/>
        </p:nvSpPr>
        <p:spPr>
          <a:xfrm flipH="1">
            <a:off x="3448380" y="2571750"/>
            <a:ext cx="149679" cy="1563323"/>
          </a:xfrm>
          <a:prstGeom prst="leftBracket">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SG"/>
          </a:p>
        </p:txBody>
      </p:sp>
      <p:sp>
        <p:nvSpPr>
          <p:cNvPr id="20" name="TextBox 19">
            <a:extLst>
              <a:ext uri="{FF2B5EF4-FFF2-40B4-BE49-F238E27FC236}">
                <a16:creationId xmlns:a16="http://schemas.microsoft.com/office/drawing/2014/main" id="{CF8093F0-DC58-41C7-A901-DDBC4D617DDF}"/>
              </a:ext>
            </a:extLst>
          </p:cNvPr>
          <p:cNvSpPr txBox="1"/>
          <p:nvPr/>
        </p:nvSpPr>
        <p:spPr>
          <a:xfrm flipH="1">
            <a:off x="6618991" y="3168745"/>
            <a:ext cx="446947" cy="369332"/>
          </a:xfrm>
          <a:prstGeom prst="rect">
            <a:avLst/>
          </a:prstGeom>
          <a:noFill/>
        </p:spPr>
        <p:txBody>
          <a:bodyPr wrap="square" rtlCol="0">
            <a:spAutoFit/>
          </a:bodyPr>
          <a:lstStyle/>
          <a:p>
            <a:r>
              <a:rPr lang="en-SG" sz="1800" dirty="0"/>
              <a:t>=</a:t>
            </a:r>
          </a:p>
        </p:txBody>
      </p:sp>
      <p:graphicFrame>
        <p:nvGraphicFramePr>
          <p:cNvPr id="22" name="Table 39">
            <a:extLst>
              <a:ext uri="{FF2B5EF4-FFF2-40B4-BE49-F238E27FC236}">
                <a16:creationId xmlns:a16="http://schemas.microsoft.com/office/drawing/2014/main" id="{09A528E4-C742-4E4F-82EA-DDAC6280E209}"/>
              </a:ext>
            </a:extLst>
          </p:cNvPr>
          <p:cNvGraphicFramePr>
            <a:graphicFrameLocks noGrp="1"/>
          </p:cNvGraphicFramePr>
          <p:nvPr>
            <p:extLst>
              <p:ext uri="{D42A27DB-BD31-4B8C-83A1-F6EECF244321}">
                <p14:modId xmlns:p14="http://schemas.microsoft.com/office/powerpoint/2010/main" val="1874489666"/>
              </p:ext>
            </p:extLst>
          </p:nvPr>
        </p:nvGraphicFramePr>
        <p:xfrm>
          <a:off x="958850" y="2532427"/>
          <a:ext cx="2194650" cy="1524000"/>
        </p:xfrm>
        <a:graphic>
          <a:graphicData uri="http://schemas.openxmlformats.org/drawingml/2006/table">
            <a:tbl>
              <a:tblPr firstRow="1" bandRow="1">
                <a:tableStyleId>{41BB2FF9-0E16-4628-8FA2-44D74F0A08B3}</a:tableStyleId>
              </a:tblPr>
              <a:tblGrid>
                <a:gridCol w="438930">
                  <a:extLst>
                    <a:ext uri="{9D8B030D-6E8A-4147-A177-3AD203B41FA5}">
                      <a16:colId xmlns:a16="http://schemas.microsoft.com/office/drawing/2014/main" val="4096789487"/>
                    </a:ext>
                  </a:extLst>
                </a:gridCol>
                <a:gridCol w="438930">
                  <a:extLst>
                    <a:ext uri="{9D8B030D-6E8A-4147-A177-3AD203B41FA5}">
                      <a16:colId xmlns:a16="http://schemas.microsoft.com/office/drawing/2014/main" val="1238771008"/>
                    </a:ext>
                  </a:extLst>
                </a:gridCol>
                <a:gridCol w="438930">
                  <a:extLst>
                    <a:ext uri="{9D8B030D-6E8A-4147-A177-3AD203B41FA5}">
                      <a16:colId xmlns:a16="http://schemas.microsoft.com/office/drawing/2014/main" val="690484348"/>
                    </a:ext>
                  </a:extLst>
                </a:gridCol>
                <a:gridCol w="438930">
                  <a:extLst>
                    <a:ext uri="{9D8B030D-6E8A-4147-A177-3AD203B41FA5}">
                      <a16:colId xmlns:a16="http://schemas.microsoft.com/office/drawing/2014/main" val="2807986621"/>
                    </a:ext>
                  </a:extLst>
                </a:gridCol>
                <a:gridCol w="438930">
                  <a:extLst>
                    <a:ext uri="{9D8B030D-6E8A-4147-A177-3AD203B41FA5}">
                      <a16:colId xmlns:a16="http://schemas.microsoft.com/office/drawing/2014/main" val="1049358292"/>
                    </a:ext>
                  </a:extLst>
                </a:gridCol>
              </a:tblGrid>
              <a:tr h="278687">
                <a:tc>
                  <a:txBody>
                    <a:bodyPr/>
                    <a:lstStyle/>
                    <a:p>
                      <a:pPr algn="ctr"/>
                      <a:r>
                        <a:rPr lang="en-SG" b="0" dirty="0"/>
                        <a:t>0</a:t>
                      </a:r>
                    </a:p>
                  </a:txBody>
                  <a:tcPr>
                    <a:lnL w="12700" cap="flat" cmpd="sng">
                      <a:noFill/>
                      <a:prstDash val="solid"/>
                      <a:round/>
                      <a:headEnd type="none" w="sm" len="sm"/>
                      <a:tailEnd type="none" w="sm" len="sm"/>
                    </a:lnL>
                    <a:lnR w="12700" cap="flat" cmpd="sng">
                      <a:noFill/>
                      <a:prstDash val="solid"/>
                      <a:round/>
                      <a:headEnd type="none" w="sm" len="sm"/>
                      <a:tailEnd type="none" w="sm" len="sm"/>
                    </a:lnR>
                    <a:lnT w="12700" cap="flat" cmpd="sng">
                      <a:noFill/>
                      <a:prstDash val="solid"/>
                      <a:round/>
                      <a:headEnd type="none" w="sm" len="sm"/>
                      <a:tailEnd type="none" w="sm" len="sm"/>
                    </a:lnT>
                    <a:lnB w="12700" cap="flat" cmpd="sng">
                      <a:noFill/>
                      <a:prstDash val="solid"/>
                      <a:round/>
                      <a:headEnd type="none" w="sm" len="sm"/>
                      <a:tailEnd type="none" w="sm" len="sm"/>
                    </a:lnB>
                    <a:lnTlToBr w="12700" cmpd="sng">
                      <a:noFill/>
                      <a:prstDash val="solid"/>
                    </a:lnTlToBr>
                    <a:lnBlToTr w="12700" cmpd="sng">
                      <a:noFill/>
                      <a:prstDash val="solid"/>
                    </a:lnBlToTr>
                    <a:noFill/>
                  </a:tcPr>
                </a:tc>
                <a:tc>
                  <a:txBody>
                    <a:bodyPr/>
                    <a:lstStyle/>
                    <a:p>
                      <a:pPr algn="ctr"/>
                      <a:r>
                        <a:rPr lang="en-SG" b="0" dirty="0"/>
                        <a:t>1</a:t>
                      </a:r>
                    </a:p>
                  </a:txBody>
                  <a:tcPr>
                    <a:lnL w="12700" cap="flat" cmpd="sng">
                      <a:noFill/>
                      <a:prstDash val="solid"/>
                      <a:round/>
                      <a:headEnd type="none" w="sm" len="sm"/>
                      <a:tailEnd type="none" w="sm" len="sm"/>
                    </a:lnL>
                    <a:lnR w="12700" cap="flat" cmpd="sng">
                      <a:noFill/>
                      <a:prstDash val="solid"/>
                      <a:round/>
                      <a:headEnd type="none" w="sm" len="sm"/>
                      <a:tailEnd type="none" w="sm" len="sm"/>
                    </a:lnR>
                    <a:lnT w="12700" cap="flat" cmpd="sng">
                      <a:noFill/>
                      <a:prstDash val="solid"/>
                      <a:round/>
                      <a:headEnd type="none" w="sm" len="sm"/>
                      <a:tailEnd type="none" w="sm" len="sm"/>
                    </a:lnT>
                    <a:lnB w="12700" cap="flat" cmpd="sng">
                      <a:noFill/>
                      <a:prstDash val="solid"/>
                      <a:round/>
                      <a:headEnd type="none" w="sm" len="sm"/>
                      <a:tailEnd type="none" w="sm" len="sm"/>
                    </a:lnB>
                    <a:lnTlToBr w="12700" cmpd="sng">
                      <a:noFill/>
                      <a:prstDash val="solid"/>
                    </a:lnTlToBr>
                    <a:lnBlToTr w="12700" cmpd="sng">
                      <a:noFill/>
                      <a:prstDash val="solid"/>
                    </a:lnBlToTr>
                    <a:noFill/>
                  </a:tcPr>
                </a:tc>
                <a:tc>
                  <a:txBody>
                    <a:bodyPr/>
                    <a:lstStyle/>
                    <a:p>
                      <a:pPr algn="ctr"/>
                      <a:r>
                        <a:rPr lang="en-SG" b="0" dirty="0"/>
                        <a:t>0</a:t>
                      </a:r>
                    </a:p>
                  </a:txBody>
                  <a:tcPr>
                    <a:lnL w="12700" cap="flat" cmpd="sng">
                      <a:noFill/>
                      <a:prstDash val="solid"/>
                      <a:round/>
                      <a:headEnd type="none" w="sm" len="sm"/>
                      <a:tailEnd type="none" w="sm" len="sm"/>
                    </a:lnL>
                    <a:lnR w="12700" cap="flat" cmpd="sng">
                      <a:noFill/>
                      <a:prstDash val="solid"/>
                      <a:round/>
                      <a:headEnd type="none" w="sm" len="sm"/>
                      <a:tailEnd type="none" w="sm" len="sm"/>
                    </a:lnR>
                    <a:lnT w="12700" cap="flat" cmpd="sng">
                      <a:noFill/>
                      <a:prstDash val="solid"/>
                      <a:round/>
                      <a:headEnd type="none" w="sm" len="sm"/>
                      <a:tailEnd type="none" w="sm" len="sm"/>
                    </a:lnT>
                    <a:lnB w="12700" cap="flat" cmpd="sng">
                      <a:noFill/>
                      <a:prstDash val="solid"/>
                      <a:round/>
                      <a:headEnd type="none" w="sm" len="sm"/>
                      <a:tailEnd type="none" w="sm" len="sm"/>
                    </a:lnB>
                    <a:lnTlToBr w="12700" cmpd="sng">
                      <a:noFill/>
                      <a:prstDash val="solid"/>
                    </a:lnTlToBr>
                    <a:lnBlToTr w="12700" cmpd="sng">
                      <a:noFill/>
                      <a:prstDash val="solid"/>
                    </a:lnBlToTr>
                    <a:noFill/>
                  </a:tcPr>
                </a:tc>
                <a:tc>
                  <a:txBody>
                    <a:bodyPr/>
                    <a:lstStyle/>
                    <a:p>
                      <a:pPr algn="ctr"/>
                      <a:r>
                        <a:rPr lang="en-SG" b="0" dirty="0"/>
                        <a:t>0</a:t>
                      </a:r>
                    </a:p>
                  </a:txBody>
                  <a:tcPr>
                    <a:lnL w="12700" cap="flat" cmpd="sng">
                      <a:noFill/>
                      <a:prstDash val="solid"/>
                      <a:round/>
                      <a:headEnd type="none" w="sm" len="sm"/>
                      <a:tailEnd type="none" w="sm" len="sm"/>
                    </a:lnL>
                    <a:lnR w="12700" cap="flat" cmpd="sng">
                      <a:noFill/>
                      <a:prstDash val="solid"/>
                      <a:round/>
                      <a:headEnd type="none" w="sm" len="sm"/>
                      <a:tailEnd type="none" w="sm" len="sm"/>
                    </a:lnR>
                    <a:lnT w="12700" cap="flat" cmpd="sng">
                      <a:noFill/>
                      <a:prstDash val="solid"/>
                      <a:round/>
                      <a:headEnd type="none" w="sm" len="sm"/>
                      <a:tailEnd type="none" w="sm" len="sm"/>
                    </a:lnT>
                    <a:lnB w="12700" cap="flat" cmpd="sng">
                      <a:noFill/>
                      <a:prstDash val="solid"/>
                      <a:round/>
                      <a:headEnd type="none" w="sm" len="sm"/>
                      <a:tailEnd type="none" w="sm" len="sm"/>
                    </a:lnB>
                    <a:lnTlToBr w="12700" cmpd="sng">
                      <a:noFill/>
                      <a:prstDash val="solid"/>
                    </a:lnTlToBr>
                    <a:lnBlToTr w="12700" cmpd="sng">
                      <a:noFill/>
                      <a:prstDash val="solid"/>
                    </a:lnBlToTr>
                    <a:noFill/>
                  </a:tcPr>
                </a:tc>
                <a:tc>
                  <a:txBody>
                    <a:bodyPr/>
                    <a:lstStyle/>
                    <a:p>
                      <a:pPr algn="ctr"/>
                      <a:r>
                        <a:rPr lang="en-SG" b="0" dirty="0"/>
                        <a:t>0</a:t>
                      </a:r>
                    </a:p>
                  </a:txBody>
                  <a:tcPr>
                    <a:lnL w="12700" cap="flat" cmpd="sng">
                      <a:noFill/>
                      <a:prstDash val="solid"/>
                      <a:round/>
                      <a:headEnd type="none" w="sm" len="sm"/>
                      <a:tailEnd type="none" w="sm" len="sm"/>
                    </a:lnL>
                    <a:lnR w="12700" cap="flat" cmpd="sng">
                      <a:noFill/>
                      <a:prstDash val="solid"/>
                      <a:round/>
                      <a:headEnd type="none" w="sm" len="sm"/>
                      <a:tailEnd type="none" w="sm" len="sm"/>
                    </a:lnR>
                    <a:lnT w="12700" cap="flat" cmpd="sng">
                      <a:noFill/>
                      <a:prstDash val="solid"/>
                      <a:round/>
                      <a:headEnd type="none" w="sm" len="sm"/>
                      <a:tailEnd type="none" w="sm" len="sm"/>
                    </a:lnT>
                    <a:lnB w="12700" cap="flat" cmpd="sng">
                      <a:noFill/>
                      <a:prstDash val="solid"/>
                      <a:round/>
                      <a:headEnd type="none" w="sm" len="sm"/>
                      <a:tailEnd type="none" w="sm" len="sm"/>
                    </a:lnB>
                    <a:lnTlToBr w="12700" cmpd="sng">
                      <a:noFill/>
                      <a:prstDash val="solid"/>
                    </a:lnTlToBr>
                    <a:lnBlToTr w="12700" cmpd="sng">
                      <a:noFill/>
                      <a:prstDash val="solid"/>
                    </a:lnBlToTr>
                    <a:noFill/>
                  </a:tcPr>
                </a:tc>
                <a:extLst>
                  <a:ext uri="{0D108BD9-81ED-4DB2-BD59-A6C34878D82A}">
                    <a16:rowId xmlns:a16="http://schemas.microsoft.com/office/drawing/2014/main" val="1978366612"/>
                  </a:ext>
                </a:extLst>
              </a:tr>
              <a:tr h="278687">
                <a:tc>
                  <a:txBody>
                    <a:bodyPr/>
                    <a:lstStyle/>
                    <a:p>
                      <a:pPr algn="ctr"/>
                      <a:r>
                        <a:rPr lang="en-SG" dirty="0"/>
                        <a:t>0.5</a:t>
                      </a:r>
                    </a:p>
                  </a:txBody>
                  <a:tcPr>
                    <a:lnL w="12700" cap="flat" cmpd="sng">
                      <a:noFill/>
                      <a:prstDash val="solid"/>
                      <a:round/>
                      <a:headEnd type="none" w="sm" len="sm"/>
                      <a:tailEnd type="none" w="sm" len="sm"/>
                    </a:lnL>
                    <a:lnR w="12700" cap="flat" cmpd="sng">
                      <a:noFill/>
                      <a:prstDash val="solid"/>
                      <a:round/>
                      <a:headEnd type="none" w="sm" len="sm"/>
                      <a:tailEnd type="none" w="sm" len="sm"/>
                    </a:lnR>
                    <a:lnT w="12700" cap="flat" cmpd="sng">
                      <a:noFill/>
                      <a:prstDash val="solid"/>
                      <a:round/>
                      <a:headEnd type="none" w="sm" len="sm"/>
                      <a:tailEnd type="none" w="sm" len="sm"/>
                    </a:lnT>
                    <a:lnB w="12700" cap="flat" cmpd="sng">
                      <a:noFill/>
                      <a:prstDash val="solid"/>
                      <a:round/>
                      <a:headEnd type="none" w="sm" len="sm"/>
                      <a:tailEnd type="none" w="sm" len="sm"/>
                    </a:lnB>
                    <a:lnTlToBr w="12700" cmpd="sng">
                      <a:noFill/>
                      <a:prstDash val="solid"/>
                    </a:lnTlToBr>
                    <a:lnBlToTr w="12700" cmpd="sng">
                      <a:noFill/>
                      <a:prstDash val="solid"/>
                    </a:lnBlToTr>
                    <a:noFill/>
                  </a:tcPr>
                </a:tc>
                <a:tc>
                  <a:txBody>
                    <a:bodyPr/>
                    <a:lstStyle/>
                    <a:p>
                      <a:pPr algn="ctr"/>
                      <a:r>
                        <a:rPr lang="en-SG" dirty="0"/>
                        <a:t>0</a:t>
                      </a:r>
                    </a:p>
                  </a:txBody>
                  <a:tcPr>
                    <a:lnL w="12700" cap="flat" cmpd="sng">
                      <a:noFill/>
                      <a:prstDash val="solid"/>
                      <a:round/>
                      <a:headEnd type="none" w="sm" len="sm"/>
                      <a:tailEnd type="none" w="sm" len="sm"/>
                    </a:lnL>
                    <a:lnR w="12700" cap="flat" cmpd="sng">
                      <a:noFill/>
                      <a:prstDash val="solid"/>
                      <a:round/>
                      <a:headEnd type="none" w="sm" len="sm"/>
                      <a:tailEnd type="none" w="sm" len="sm"/>
                    </a:lnR>
                    <a:lnT w="12700" cap="flat" cmpd="sng">
                      <a:noFill/>
                      <a:prstDash val="solid"/>
                      <a:round/>
                      <a:headEnd type="none" w="sm" len="sm"/>
                      <a:tailEnd type="none" w="sm" len="sm"/>
                    </a:lnT>
                    <a:lnB w="12700" cap="flat" cmpd="sng">
                      <a:noFill/>
                      <a:prstDash val="solid"/>
                      <a:round/>
                      <a:headEnd type="none" w="sm" len="sm"/>
                      <a:tailEnd type="none" w="sm" len="sm"/>
                    </a:lnB>
                    <a:lnTlToBr w="12700" cmpd="sng">
                      <a:noFill/>
                      <a:prstDash val="solid"/>
                    </a:lnTlToBr>
                    <a:lnBlToTr w="12700" cmpd="sng">
                      <a:noFill/>
                      <a:prstDash val="solid"/>
                    </a:lnBlToTr>
                    <a:noFill/>
                  </a:tcPr>
                </a:tc>
                <a:tc>
                  <a:txBody>
                    <a:bodyPr/>
                    <a:lstStyle/>
                    <a:p>
                      <a:pPr algn="ctr"/>
                      <a:r>
                        <a:rPr lang="en-SG" dirty="0"/>
                        <a:t>0.5</a:t>
                      </a:r>
                    </a:p>
                  </a:txBody>
                  <a:tcPr>
                    <a:lnL w="12700" cap="flat" cmpd="sng">
                      <a:noFill/>
                      <a:prstDash val="solid"/>
                      <a:round/>
                      <a:headEnd type="none" w="sm" len="sm"/>
                      <a:tailEnd type="none" w="sm" len="sm"/>
                    </a:lnL>
                    <a:lnR w="12700" cap="flat" cmpd="sng">
                      <a:noFill/>
                      <a:prstDash val="solid"/>
                      <a:round/>
                      <a:headEnd type="none" w="sm" len="sm"/>
                      <a:tailEnd type="none" w="sm" len="sm"/>
                    </a:lnR>
                    <a:lnT w="12700" cap="flat" cmpd="sng">
                      <a:noFill/>
                      <a:prstDash val="solid"/>
                      <a:round/>
                      <a:headEnd type="none" w="sm" len="sm"/>
                      <a:tailEnd type="none" w="sm" len="sm"/>
                    </a:lnT>
                    <a:lnB w="12700" cap="flat" cmpd="sng">
                      <a:noFill/>
                      <a:prstDash val="solid"/>
                      <a:round/>
                      <a:headEnd type="none" w="sm" len="sm"/>
                      <a:tailEnd type="none" w="sm" len="sm"/>
                    </a:lnB>
                    <a:lnTlToBr w="12700" cmpd="sng">
                      <a:noFill/>
                      <a:prstDash val="solid"/>
                    </a:lnTlToBr>
                    <a:lnBlToTr w="12700" cmpd="sng">
                      <a:noFill/>
                      <a:prstDash val="solid"/>
                    </a:lnBlToTr>
                    <a:noFill/>
                  </a:tcPr>
                </a:tc>
                <a:tc>
                  <a:txBody>
                    <a:bodyPr/>
                    <a:lstStyle/>
                    <a:p>
                      <a:pPr algn="ctr"/>
                      <a:r>
                        <a:rPr lang="en-SG" dirty="0"/>
                        <a:t>0</a:t>
                      </a:r>
                    </a:p>
                  </a:txBody>
                  <a:tcPr>
                    <a:lnL w="12700" cap="flat" cmpd="sng">
                      <a:noFill/>
                      <a:prstDash val="solid"/>
                      <a:round/>
                      <a:headEnd type="none" w="sm" len="sm"/>
                      <a:tailEnd type="none" w="sm" len="sm"/>
                    </a:lnL>
                    <a:lnR w="12700" cap="flat" cmpd="sng">
                      <a:noFill/>
                      <a:prstDash val="solid"/>
                      <a:round/>
                      <a:headEnd type="none" w="sm" len="sm"/>
                      <a:tailEnd type="none" w="sm" len="sm"/>
                    </a:lnR>
                    <a:lnT w="12700" cap="flat" cmpd="sng">
                      <a:noFill/>
                      <a:prstDash val="solid"/>
                      <a:round/>
                      <a:headEnd type="none" w="sm" len="sm"/>
                      <a:tailEnd type="none" w="sm" len="sm"/>
                    </a:lnT>
                    <a:lnB w="12700" cap="flat" cmpd="sng">
                      <a:noFill/>
                      <a:prstDash val="solid"/>
                      <a:round/>
                      <a:headEnd type="none" w="sm" len="sm"/>
                      <a:tailEnd type="none" w="sm" len="sm"/>
                    </a:lnB>
                    <a:lnTlToBr w="12700" cmpd="sng">
                      <a:noFill/>
                      <a:prstDash val="solid"/>
                    </a:lnTlToBr>
                    <a:lnBlToTr w="12700" cmpd="sng">
                      <a:noFill/>
                      <a:prstDash val="solid"/>
                    </a:lnBlToTr>
                    <a:noFill/>
                  </a:tcPr>
                </a:tc>
                <a:tc>
                  <a:txBody>
                    <a:bodyPr/>
                    <a:lstStyle/>
                    <a:p>
                      <a:pPr algn="ctr"/>
                      <a:r>
                        <a:rPr lang="en-SG" dirty="0"/>
                        <a:t>0</a:t>
                      </a:r>
                    </a:p>
                  </a:txBody>
                  <a:tcPr>
                    <a:lnL w="12700" cap="flat" cmpd="sng">
                      <a:noFill/>
                      <a:prstDash val="solid"/>
                      <a:round/>
                      <a:headEnd type="none" w="sm" len="sm"/>
                      <a:tailEnd type="none" w="sm" len="sm"/>
                    </a:lnL>
                    <a:lnR w="12700" cap="flat" cmpd="sng">
                      <a:noFill/>
                      <a:prstDash val="solid"/>
                      <a:round/>
                      <a:headEnd type="none" w="sm" len="sm"/>
                      <a:tailEnd type="none" w="sm" len="sm"/>
                    </a:lnR>
                    <a:lnT w="12700" cap="flat" cmpd="sng">
                      <a:noFill/>
                      <a:prstDash val="solid"/>
                      <a:round/>
                      <a:headEnd type="none" w="sm" len="sm"/>
                      <a:tailEnd type="none" w="sm" len="sm"/>
                    </a:lnT>
                    <a:lnB w="12700" cap="flat" cmpd="sng">
                      <a:noFill/>
                      <a:prstDash val="solid"/>
                      <a:round/>
                      <a:headEnd type="none" w="sm" len="sm"/>
                      <a:tailEnd type="none" w="sm" len="sm"/>
                    </a:lnB>
                    <a:lnTlToBr w="12700" cmpd="sng">
                      <a:noFill/>
                      <a:prstDash val="solid"/>
                    </a:lnTlToBr>
                    <a:lnBlToTr w="12700" cmpd="sng">
                      <a:noFill/>
                      <a:prstDash val="solid"/>
                    </a:lnBlToTr>
                    <a:noFill/>
                  </a:tcPr>
                </a:tc>
                <a:extLst>
                  <a:ext uri="{0D108BD9-81ED-4DB2-BD59-A6C34878D82A}">
                    <a16:rowId xmlns:a16="http://schemas.microsoft.com/office/drawing/2014/main" val="3393085907"/>
                  </a:ext>
                </a:extLst>
              </a:tr>
              <a:tr h="278687">
                <a:tc>
                  <a:txBody>
                    <a:bodyPr/>
                    <a:lstStyle/>
                    <a:p>
                      <a:pPr algn="ctr"/>
                      <a:r>
                        <a:rPr lang="en-SG" dirty="0"/>
                        <a:t>0</a:t>
                      </a:r>
                    </a:p>
                  </a:txBody>
                  <a:tcPr>
                    <a:lnL w="12700" cap="flat" cmpd="sng">
                      <a:noFill/>
                      <a:prstDash val="solid"/>
                      <a:round/>
                      <a:headEnd type="none" w="sm" len="sm"/>
                      <a:tailEnd type="none" w="sm" len="sm"/>
                    </a:lnL>
                    <a:lnR w="12700" cap="flat" cmpd="sng">
                      <a:noFill/>
                      <a:prstDash val="solid"/>
                      <a:round/>
                      <a:headEnd type="none" w="sm" len="sm"/>
                      <a:tailEnd type="none" w="sm" len="sm"/>
                    </a:lnR>
                    <a:lnT w="12700" cap="flat" cmpd="sng">
                      <a:noFill/>
                      <a:prstDash val="solid"/>
                      <a:round/>
                      <a:headEnd type="none" w="sm" len="sm"/>
                      <a:tailEnd type="none" w="sm" len="sm"/>
                    </a:lnT>
                    <a:lnB w="12700" cap="flat" cmpd="sng">
                      <a:noFill/>
                      <a:prstDash val="solid"/>
                      <a:round/>
                      <a:headEnd type="none" w="sm" len="sm"/>
                      <a:tailEnd type="none" w="sm" len="sm"/>
                    </a:lnB>
                    <a:lnTlToBr w="12700" cmpd="sng">
                      <a:noFill/>
                      <a:prstDash val="solid"/>
                    </a:lnTlToBr>
                    <a:lnBlToTr w="12700" cmpd="sng">
                      <a:noFill/>
                      <a:prstDash val="solid"/>
                    </a:lnBlToTr>
                    <a:noFill/>
                  </a:tcPr>
                </a:tc>
                <a:tc>
                  <a:txBody>
                    <a:bodyPr/>
                    <a:lstStyle/>
                    <a:p>
                      <a:pPr algn="ctr"/>
                      <a:r>
                        <a:rPr lang="en-SG" dirty="0"/>
                        <a:t>0.3</a:t>
                      </a:r>
                    </a:p>
                  </a:txBody>
                  <a:tcPr>
                    <a:lnL w="12700" cap="flat" cmpd="sng">
                      <a:noFill/>
                      <a:prstDash val="solid"/>
                      <a:round/>
                      <a:headEnd type="none" w="sm" len="sm"/>
                      <a:tailEnd type="none" w="sm" len="sm"/>
                    </a:lnL>
                    <a:lnR w="12700" cap="flat" cmpd="sng">
                      <a:noFill/>
                      <a:prstDash val="solid"/>
                      <a:round/>
                      <a:headEnd type="none" w="sm" len="sm"/>
                      <a:tailEnd type="none" w="sm" len="sm"/>
                    </a:lnR>
                    <a:lnT w="12700" cap="flat" cmpd="sng">
                      <a:noFill/>
                      <a:prstDash val="solid"/>
                      <a:round/>
                      <a:headEnd type="none" w="sm" len="sm"/>
                      <a:tailEnd type="none" w="sm" len="sm"/>
                    </a:lnT>
                    <a:lnB w="12700" cap="flat" cmpd="sng">
                      <a:noFill/>
                      <a:prstDash val="solid"/>
                      <a:round/>
                      <a:headEnd type="none" w="sm" len="sm"/>
                      <a:tailEnd type="none" w="sm" len="sm"/>
                    </a:lnB>
                    <a:lnTlToBr w="12700" cmpd="sng">
                      <a:noFill/>
                      <a:prstDash val="solid"/>
                    </a:lnTlToBr>
                    <a:lnBlToTr w="12700" cmpd="sng">
                      <a:noFill/>
                      <a:prstDash val="solid"/>
                    </a:lnBlToTr>
                    <a:noFill/>
                  </a:tcPr>
                </a:tc>
                <a:tc>
                  <a:txBody>
                    <a:bodyPr/>
                    <a:lstStyle/>
                    <a:p>
                      <a:pPr algn="ctr"/>
                      <a:r>
                        <a:rPr lang="en-SG" dirty="0"/>
                        <a:t>0</a:t>
                      </a:r>
                    </a:p>
                  </a:txBody>
                  <a:tcPr>
                    <a:lnL w="12700" cap="flat" cmpd="sng">
                      <a:noFill/>
                      <a:prstDash val="solid"/>
                      <a:round/>
                      <a:headEnd type="none" w="sm" len="sm"/>
                      <a:tailEnd type="none" w="sm" len="sm"/>
                    </a:lnL>
                    <a:lnR w="12700" cap="flat" cmpd="sng">
                      <a:noFill/>
                      <a:prstDash val="solid"/>
                      <a:round/>
                      <a:headEnd type="none" w="sm" len="sm"/>
                      <a:tailEnd type="none" w="sm" len="sm"/>
                    </a:lnR>
                    <a:lnT w="12700" cap="flat" cmpd="sng">
                      <a:noFill/>
                      <a:prstDash val="solid"/>
                      <a:round/>
                      <a:headEnd type="none" w="sm" len="sm"/>
                      <a:tailEnd type="none" w="sm" len="sm"/>
                    </a:lnT>
                    <a:lnB w="12700" cap="flat" cmpd="sng">
                      <a:noFill/>
                      <a:prstDash val="solid"/>
                      <a:round/>
                      <a:headEnd type="none" w="sm" len="sm"/>
                      <a:tailEnd type="none" w="sm" len="sm"/>
                    </a:lnB>
                    <a:lnTlToBr w="12700" cmpd="sng">
                      <a:noFill/>
                      <a:prstDash val="solid"/>
                    </a:lnTlToBr>
                    <a:lnBlToTr w="12700" cmpd="sng">
                      <a:noFill/>
                      <a:prstDash val="solid"/>
                    </a:lnBlToTr>
                    <a:noFill/>
                  </a:tcPr>
                </a:tc>
                <a:tc>
                  <a:txBody>
                    <a:bodyPr/>
                    <a:lstStyle/>
                    <a:p>
                      <a:pPr algn="ctr"/>
                      <a:r>
                        <a:rPr lang="en-SG" dirty="0"/>
                        <a:t>0.3</a:t>
                      </a:r>
                    </a:p>
                  </a:txBody>
                  <a:tcPr>
                    <a:lnL w="12700" cap="flat" cmpd="sng">
                      <a:noFill/>
                      <a:prstDash val="solid"/>
                      <a:round/>
                      <a:headEnd type="none" w="sm" len="sm"/>
                      <a:tailEnd type="none" w="sm" len="sm"/>
                    </a:lnL>
                    <a:lnR w="12700" cap="flat" cmpd="sng">
                      <a:noFill/>
                      <a:prstDash val="solid"/>
                      <a:round/>
                      <a:headEnd type="none" w="sm" len="sm"/>
                      <a:tailEnd type="none" w="sm" len="sm"/>
                    </a:lnR>
                    <a:lnT w="12700" cap="flat" cmpd="sng">
                      <a:noFill/>
                      <a:prstDash val="solid"/>
                      <a:round/>
                      <a:headEnd type="none" w="sm" len="sm"/>
                      <a:tailEnd type="none" w="sm" len="sm"/>
                    </a:lnT>
                    <a:lnB w="12700" cap="flat" cmpd="sng">
                      <a:noFill/>
                      <a:prstDash val="solid"/>
                      <a:round/>
                      <a:headEnd type="none" w="sm" len="sm"/>
                      <a:tailEnd type="none" w="sm" len="sm"/>
                    </a:lnB>
                    <a:lnTlToBr w="12700" cmpd="sng">
                      <a:noFill/>
                      <a:prstDash val="solid"/>
                    </a:lnTlToBr>
                    <a:lnBlToTr w="12700" cmpd="sng">
                      <a:noFill/>
                      <a:prstDash val="solid"/>
                    </a:lnBlToTr>
                    <a:noFill/>
                  </a:tcPr>
                </a:tc>
                <a:tc>
                  <a:txBody>
                    <a:bodyPr/>
                    <a:lstStyle/>
                    <a:p>
                      <a:pPr algn="ctr"/>
                      <a:r>
                        <a:rPr lang="en-SG" dirty="0"/>
                        <a:t>0.3</a:t>
                      </a:r>
                    </a:p>
                  </a:txBody>
                  <a:tcPr>
                    <a:lnL w="12700" cap="flat" cmpd="sng">
                      <a:noFill/>
                      <a:prstDash val="solid"/>
                      <a:round/>
                      <a:headEnd type="none" w="sm" len="sm"/>
                      <a:tailEnd type="none" w="sm" len="sm"/>
                    </a:lnL>
                    <a:lnR w="12700" cap="flat" cmpd="sng">
                      <a:noFill/>
                      <a:prstDash val="solid"/>
                      <a:round/>
                      <a:headEnd type="none" w="sm" len="sm"/>
                      <a:tailEnd type="none" w="sm" len="sm"/>
                    </a:lnR>
                    <a:lnT w="12700" cap="flat" cmpd="sng">
                      <a:noFill/>
                      <a:prstDash val="solid"/>
                      <a:round/>
                      <a:headEnd type="none" w="sm" len="sm"/>
                      <a:tailEnd type="none" w="sm" len="sm"/>
                    </a:lnT>
                    <a:lnB w="12700" cap="flat" cmpd="sng">
                      <a:noFill/>
                      <a:prstDash val="solid"/>
                      <a:round/>
                      <a:headEnd type="none" w="sm" len="sm"/>
                      <a:tailEnd type="none" w="sm" len="sm"/>
                    </a:lnB>
                    <a:lnTlToBr w="12700" cmpd="sng">
                      <a:noFill/>
                      <a:prstDash val="solid"/>
                    </a:lnTlToBr>
                    <a:lnBlToTr w="12700" cmpd="sng">
                      <a:noFill/>
                      <a:prstDash val="solid"/>
                    </a:lnBlToTr>
                    <a:noFill/>
                  </a:tcPr>
                </a:tc>
                <a:extLst>
                  <a:ext uri="{0D108BD9-81ED-4DB2-BD59-A6C34878D82A}">
                    <a16:rowId xmlns:a16="http://schemas.microsoft.com/office/drawing/2014/main" val="4019935168"/>
                  </a:ext>
                </a:extLst>
              </a:tr>
              <a:tr h="278687">
                <a:tc>
                  <a:txBody>
                    <a:bodyPr/>
                    <a:lstStyle/>
                    <a:p>
                      <a:pPr algn="ctr"/>
                      <a:r>
                        <a:rPr lang="en-SG" dirty="0"/>
                        <a:t>0</a:t>
                      </a:r>
                    </a:p>
                  </a:txBody>
                  <a:tcPr>
                    <a:lnL w="12700" cap="flat" cmpd="sng">
                      <a:noFill/>
                      <a:prstDash val="solid"/>
                      <a:round/>
                      <a:headEnd type="none" w="sm" len="sm"/>
                      <a:tailEnd type="none" w="sm" len="sm"/>
                    </a:lnL>
                    <a:lnR w="12700" cap="flat" cmpd="sng">
                      <a:noFill/>
                      <a:prstDash val="solid"/>
                      <a:round/>
                      <a:headEnd type="none" w="sm" len="sm"/>
                      <a:tailEnd type="none" w="sm" len="sm"/>
                    </a:lnR>
                    <a:lnT w="12700" cap="flat" cmpd="sng">
                      <a:noFill/>
                      <a:prstDash val="solid"/>
                      <a:round/>
                      <a:headEnd type="none" w="sm" len="sm"/>
                      <a:tailEnd type="none" w="sm" len="sm"/>
                    </a:lnT>
                    <a:lnB w="12700" cap="flat" cmpd="sng">
                      <a:noFill/>
                      <a:prstDash val="solid"/>
                      <a:round/>
                      <a:headEnd type="none" w="sm" len="sm"/>
                      <a:tailEnd type="none" w="sm" len="sm"/>
                    </a:lnB>
                    <a:lnTlToBr w="12700" cmpd="sng">
                      <a:noFill/>
                      <a:prstDash val="solid"/>
                    </a:lnTlToBr>
                    <a:lnBlToTr w="12700" cmpd="sng">
                      <a:noFill/>
                      <a:prstDash val="solid"/>
                    </a:lnBlToTr>
                    <a:noFill/>
                  </a:tcPr>
                </a:tc>
                <a:tc>
                  <a:txBody>
                    <a:bodyPr/>
                    <a:lstStyle/>
                    <a:p>
                      <a:pPr algn="ctr"/>
                      <a:r>
                        <a:rPr lang="en-SG" dirty="0"/>
                        <a:t>0</a:t>
                      </a:r>
                    </a:p>
                  </a:txBody>
                  <a:tcPr>
                    <a:lnL w="12700" cap="flat" cmpd="sng">
                      <a:noFill/>
                      <a:prstDash val="solid"/>
                      <a:round/>
                      <a:headEnd type="none" w="sm" len="sm"/>
                      <a:tailEnd type="none" w="sm" len="sm"/>
                    </a:lnL>
                    <a:lnR w="12700" cap="flat" cmpd="sng">
                      <a:noFill/>
                      <a:prstDash val="solid"/>
                      <a:round/>
                      <a:headEnd type="none" w="sm" len="sm"/>
                      <a:tailEnd type="none" w="sm" len="sm"/>
                    </a:lnR>
                    <a:lnT w="12700" cap="flat" cmpd="sng">
                      <a:noFill/>
                      <a:prstDash val="solid"/>
                      <a:round/>
                      <a:headEnd type="none" w="sm" len="sm"/>
                      <a:tailEnd type="none" w="sm" len="sm"/>
                    </a:lnT>
                    <a:lnB w="12700" cap="flat" cmpd="sng">
                      <a:noFill/>
                      <a:prstDash val="solid"/>
                      <a:round/>
                      <a:headEnd type="none" w="sm" len="sm"/>
                      <a:tailEnd type="none" w="sm" len="sm"/>
                    </a:lnB>
                    <a:lnTlToBr w="12700" cmpd="sng">
                      <a:noFill/>
                      <a:prstDash val="solid"/>
                    </a:lnTlToBr>
                    <a:lnBlToTr w="12700" cmpd="sng">
                      <a:noFill/>
                      <a:prstDash val="solid"/>
                    </a:lnBlToTr>
                    <a:noFill/>
                  </a:tcPr>
                </a:tc>
                <a:tc>
                  <a:txBody>
                    <a:bodyPr/>
                    <a:lstStyle/>
                    <a:p>
                      <a:pPr algn="ctr"/>
                      <a:r>
                        <a:rPr lang="en-SG" dirty="0"/>
                        <a:t>1</a:t>
                      </a:r>
                    </a:p>
                  </a:txBody>
                  <a:tcPr>
                    <a:lnL w="12700" cap="flat" cmpd="sng">
                      <a:noFill/>
                      <a:prstDash val="solid"/>
                      <a:round/>
                      <a:headEnd type="none" w="sm" len="sm"/>
                      <a:tailEnd type="none" w="sm" len="sm"/>
                    </a:lnL>
                    <a:lnR w="12700" cap="flat" cmpd="sng">
                      <a:noFill/>
                      <a:prstDash val="solid"/>
                      <a:round/>
                      <a:headEnd type="none" w="sm" len="sm"/>
                      <a:tailEnd type="none" w="sm" len="sm"/>
                    </a:lnR>
                    <a:lnT w="12700" cap="flat" cmpd="sng">
                      <a:noFill/>
                      <a:prstDash val="solid"/>
                      <a:round/>
                      <a:headEnd type="none" w="sm" len="sm"/>
                      <a:tailEnd type="none" w="sm" len="sm"/>
                    </a:lnT>
                    <a:lnB w="12700" cap="flat" cmpd="sng">
                      <a:noFill/>
                      <a:prstDash val="solid"/>
                      <a:round/>
                      <a:headEnd type="none" w="sm" len="sm"/>
                      <a:tailEnd type="none" w="sm" len="sm"/>
                    </a:lnB>
                    <a:lnTlToBr w="12700" cmpd="sng">
                      <a:noFill/>
                      <a:prstDash val="solid"/>
                    </a:lnTlToBr>
                    <a:lnBlToTr w="12700" cmpd="sng">
                      <a:noFill/>
                      <a:prstDash val="solid"/>
                    </a:lnBlToTr>
                    <a:noFill/>
                  </a:tcPr>
                </a:tc>
                <a:tc>
                  <a:txBody>
                    <a:bodyPr/>
                    <a:lstStyle/>
                    <a:p>
                      <a:pPr algn="ctr"/>
                      <a:r>
                        <a:rPr lang="en-SG" dirty="0"/>
                        <a:t>0</a:t>
                      </a:r>
                    </a:p>
                  </a:txBody>
                  <a:tcPr>
                    <a:lnL w="12700" cap="flat" cmpd="sng">
                      <a:noFill/>
                      <a:prstDash val="solid"/>
                      <a:round/>
                      <a:headEnd type="none" w="sm" len="sm"/>
                      <a:tailEnd type="none" w="sm" len="sm"/>
                    </a:lnL>
                    <a:lnR w="12700" cap="flat" cmpd="sng">
                      <a:noFill/>
                      <a:prstDash val="solid"/>
                      <a:round/>
                      <a:headEnd type="none" w="sm" len="sm"/>
                      <a:tailEnd type="none" w="sm" len="sm"/>
                    </a:lnR>
                    <a:lnT w="12700" cap="flat" cmpd="sng">
                      <a:noFill/>
                      <a:prstDash val="solid"/>
                      <a:round/>
                      <a:headEnd type="none" w="sm" len="sm"/>
                      <a:tailEnd type="none" w="sm" len="sm"/>
                    </a:lnT>
                    <a:lnB w="12700" cap="flat" cmpd="sng">
                      <a:noFill/>
                      <a:prstDash val="solid"/>
                      <a:round/>
                      <a:headEnd type="none" w="sm" len="sm"/>
                      <a:tailEnd type="none" w="sm" len="sm"/>
                    </a:lnB>
                    <a:lnTlToBr w="12700" cmpd="sng">
                      <a:noFill/>
                      <a:prstDash val="solid"/>
                    </a:lnTlToBr>
                    <a:lnBlToTr w="12700" cmpd="sng">
                      <a:noFill/>
                      <a:prstDash val="solid"/>
                    </a:lnBlToTr>
                    <a:noFill/>
                  </a:tcPr>
                </a:tc>
                <a:tc>
                  <a:txBody>
                    <a:bodyPr/>
                    <a:lstStyle/>
                    <a:p>
                      <a:pPr algn="ctr"/>
                      <a:r>
                        <a:rPr lang="en-SG" dirty="0"/>
                        <a:t>0</a:t>
                      </a:r>
                    </a:p>
                  </a:txBody>
                  <a:tcPr>
                    <a:lnL w="12700" cap="flat" cmpd="sng">
                      <a:noFill/>
                      <a:prstDash val="solid"/>
                      <a:round/>
                      <a:headEnd type="none" w="sm" len="sm"/>
                      <a:tailEnd type="none" w="sm" len="sm"/>
                    </a:lnL>
                    <a:lnR w="12700" cap="flat" cmpd="sng">
                      <a:noFill/>
                      <a:prstDash val="solid"/>
                      <a:round/>
                      <a:headEnd type="none" w="sm" len="sm"/>
                      <a:tailEnd type="none" w="sm" len="sm"/>
                    </a:lnR>
                    <a:lnT w="12700" cap="flat" cmpd="sng">
                      <a:noFill/>
                      <a:prstDash val="solid"/>
                      <a:round/>
                      <a:headEnd type="none" w="sm" len="sm"/>
                      <a:tailEnd type="none" w="sm" len="sm"/>
                    </a:lnT>
                    <a:lnB w="12700" cap="flat" cmpd="sng">
                      <a:noFill/>
                      <a:prstDash val="solid"/>
                      <a:round/>
                      <a:headEnd type="none" w="sm" len="sm"/>
                      <a:tailEnd type="none" w="sm" len="sm"/>
                    </a:lnB>
                    <a:lnTlToBr w="12700" cmpd="sng">
                      <a:noFill/>
                      <a:prstDash val="solid"/>
                    </a:lnTlToBr>
                    <a:lnBlToTr w="12700" cmpd="sng">
                      <a:noFill/>
                      <a:prstDash val="solid"/>
                    </a:lnBlToTr>
                    <a:noFill/>
                  </a:tcPr>
                </a:tc>
                <a:extLst>
                  <a:ext uri="{0D108BD9-81ED-4DB2-BD59-A6C34878D82A}">
                    <a16:rowId xmlns:a16="http://schemas.microsoft.com/office/drawing/2014/main" val="2155548403"/>
                  </a:ext>
                </a:extLst>
              </a:tr>
              <a:tr h="278687">
                <a:tc>
                  <a:txBody>
                    <a:bodyPr/>
                    <a:lstStyle/>
                    <a:p>
                      <a:pPr algn="ctr"/>
                      <a:r>
                        <a:rPr lang="en-SG" dirty="0"/>
                        <a:t>0</a:t>
                      </a:r>
                    </a:p>
                  </a:txBody>
                  <a:tcPr>
                    <a:lnL w="12700" cap="flat" cmpd="sng">
                      <a:noFill/>
                      <a:prstDash val="solid"/>
                      <a:round/>
                      <a:headEnd type="none" w="sm" len="sm"/>
                      <a:tailEnd type="none" w="sm" len="sm"/>
                    </a:lnL>
                    <a:lnR w="12700" cap="flat" cmpd="sng">
                      <a:noFill/>
                      <a:prstDash val="solid"/>
                      <a:round/>
                      <a:headEnd type="none" w="sm" len="sm"/>
                      <a:tailEnd type="none" w="sm" len="sm"/>
                    </a:lnR>
                    <a:lnT w="12700" cap="flat" cmpd="sng">
                      <a:noFill/>
                      <a:prstDash val="solid"/>
                      <a:round/>
                      <a:headEnd type="none" w="sm" len="sm"/>
                      <a:tailEnd type="none" w="sm" len="sm"/>
                    </a:lnT>
                    <a:lnB w="12700" cap="flat" cmpd="sng">
                      <a:noFill/>
                      <a:prstDash val="solid"/>
                      <a:round/>
                      <a:headEnd type="none" w="sm" len="sm"/>
                      <a:tailEnd type="none" w="sm" len="sm"/>
                    </a:lnB>
                    <a:lnTlToBr w="12700" cmpd="sng">
                      <a:noFill/>
                      <a:prstDash val="solid"/>
                    </a:lnTlToBr>
                    <a:lnBlToTr w="12700" cmpd="sng">
                      <a:noFill/>
                      <a:prstDash val="solid"/>
                    </a:lnBlToTr>
                    <a:noFill/>
                  </a:tcPr>
                </a:tc>
                <a:tc>
                  <a:txBody>
                    <a:bodyPr/>
                    <a:lstStyle/>
                    <a:p>
                      <a:pPr algn="ctr"/>
                      <a:r>
                        <a:rPr lang="en-SG" dirty="0"/>
                        <a:t>0</a:t>
                      </a:r>
                    </a:p>
                  </a:txBody>
                  <a:tcPr>
                    <a:lnL w="12700" cap="flat" cmpd="sng">
                      <a:noFill/>
                      <a:prstDash val="solid"/>
                      <a:round/>
                      <a:headEnd type="none" w="sm" len="sm"/>
                      <a:tailEnd type="none" w="sm" len="sm"/>
                    </a:lnL>
                    <a:lnR w="12700" cap="flat" cmpd="sng">
                      <a:noFill/>
                      <a:prstDash val="solid"/>
                      <a:round/>
                      <a:headEnd type="none" w="sm" len="sm"/>
                      <a:tailEnd type="none" w="sm" len="sm"/>
                    </a:lnR>
                    <a:lnT w="12700" cap="flat" cmpd="sng">
                      <a:noFill/>
                      <a:prstDash val="solid"/>
                      <a:round/>
                      <a:headEnd type="none" w="sm" len="sm"/>
                      <a:tailEnd type="none" w="sm" len="sm"/>
                    </a:lnT>
                    <a:lnB w="12700" cap="flat" cmpd="sng">
                      <a:noFill/>
                      <a:prstDash val="solid"/>
                      <a:round/>
                      <a:headEnd type="none" w="sm" len="sm"/>
                      <a:tailEnd type="none" w="sm" len="sm"/>
                    </a:lnB>
                    <a:lnTlToBr w="12700" cmpd="sng">
                      <a:noFill/>
                      <a:prstDash val="solid"/>
                    </a:lnTlToBr>
                    <a:lnBlToTr w="12700" cmpd="sng">
                      <a:noFill/>
                      <a:prstDash val="solid"/>
                    </a:lnBlToTr>
                    <a:noFill/>
                  </a:tcPr>
                </a:tc>
                <a:tc>
                  <a:txBody>
                    <a:bodyPr/>
                    <a:lstStyle/>
                    <a:p>
                      <a:pPr algn="ctr"/>
                      <a:r>
                        <a:rPr lang="en-SG" dirty="0"/>
                        <a:t>1</a:t>
                      </a:r>
                    </a:p>
                  </a:txBody>
                  <a:tcPr>
                    <a:lnL w="12700" cap="flat" cmpd="sng">
                      <a:noFill/>
                      <a:prstDash val="solid"/>
                      <a:round/>
                      <a:headEnd type="none" w="sm" len="sm"/>
                      <a:tailEnd type="none" w="sm" len="sm"/>
                    </a:lnL>
                    <a:lnR w="12700" cap="flat" cmpd="sng">
                      <a:noFill/>
                      <a:prstDash val="solid"/>
                      <a:round/>
                      <a:headEnd type="none" w="sm" len="sm"/>
                      <a:tailEnd type="none" w="sm" len="sm"/>
                    </a:lnR>
                    <a:lnT w="12700" cap="flat" cmpd="sng">
                      <a:noFill/>
                      <a:prstDash val="solid"/>
                      <a:round/>
                      <a:headEnd type="none" w="sm" len="sm"/>
                      <a:tailEnd type="none" w="sm" len="sm"/>
                    </a:lnT>
                    <a:lnB w="12700" cap="flat" cmpd="sng">
                      <a:noFill/>
                      <a:prstDash val="solid"/>
                      <a:round/>
                      <a:headEnd type="none" w="sm" len="sm"/>
                      <a:tailEnd type="none" w="sm" len="sm"/>
                    </a:lnB>
                    <a:lnTlToBr w="12700" cmpd="sng">
                      <a:noFill/>
                      <a:prstDash val="solid"/>
                    </a:lnTlToBr>
                    <a:lnBlToTr w="12700" cmpd="sng">
                      <a:noFill/>
                      <a:prstDash val="solid"/>
                    </a:lnBlToTr>
                    <a:noFill/>
                  </a:tcPr>
                </a:tc>
                <a:tc>
                  <a:txBody>
                    <a:bodyPr/>
                    <a:lstStyle/>
                    <a:p>
                      <a:pPr algn="ctr"/>
                      <a:r>
                        <a:rPr lang="en-SG" dirty="0"/>
                        <a:t>0</a:t>
                      </a:r>
                    </a:p>
                  </a:txBody>
                  <a:tcPr>
                    <a:lnL w="12700" cap="flat" cmpd="sng">
                      <a:noFill/>
                      <a:prstDash val="solid"/>
                      <a:round/>
                      <a:headEnd type="none" w="sm" len="sm"/>
                      <a:tailEnd type="none" w="sm" len="sm"/>
                    </a:lnL>
                    <a:lnR w="12700" cap="flat" cmpd="sng">
                      <a:noFill/>
                      <a:prstDash val="solid"/>
                      <a:round/>
                      <a:headEnd type="none" w="sm" len="sm"/>
                      <a:tailEnd type="none" w="sm" len="sm"/>
                    </a:lnR>
                    <a:lnT w="12700" cap="flat" cmpd="sng">
                      <a:noFill/>
                      <a:prstDash val="solid"/>
                      <a:round/>
                      <a:headEnd type="none" w="sm" len="sm"/>
                      <a:tailEnd type="none" w="sm" len="sm"/>
                    </a:lnT>
                    <a:lnB w="12700" cap="flat" cmpd="sng">
                      <a:noFill/>
                      <a:prstDash val="solid"/>
                      <a:round/>
                      <a:headEnd type="none" w="sm" len="sm"/>
                      <a:tailEnd type="none" w="sm" len="sm"/>
                    </a:lnB>
                    <a:lnTlToBr w="12700" cmpd="sng">
                      <a:noFill/>
                      <a:prstDash val="solid"/>
                    </a:lnTlToBr>
                    <a:lnBlToTr w="12700" cmpd="sng">
                      <a:noFill/>
                      <a:prstDash val="solid"/>
                    </a:lnBlToTr>
                    <a:noFill/>
                  </a:tcPr>
                </a:tc>
                <a:tc>
                  <a:txBody>
                    <a:bodyPr/>
                    <a:lstStyle/>
                    <a:p>
                      <a:pPr algn="ctr"/>
                      <a:r>
                        <a:rPr lang="en-SG" dirty="0"/>
                        <a:t>0</a:t>
                      </a:r>
                    </a:p>
                  </a:txBody>
                  <a:tcPr>
                    <a:lnL w="12700" cap="flat" cmpd="sng">
                      <a:noFill/>
                      <a:prstDash val="solid"/>
                      <a:round/>
                      <a:headEnd type="none" w="sm" len="sm"/>
                      <a:tailEnd type="none" w="sm" len="sm"/>
                    </a:lnL>
                    <a:lnR w="12700" cap="flat" cmpd="sng">
                      <a:noFill/>
                      <a:prstDash val="solid"/>
                      <a:round/>
                      <a:headEnd type="none" w="sm" len="sm"/>
                      <a:tailEnd type="none" w="sm" len="sm"/>
                    </a:lnR>
                    <a:lnT w="12700" cap="flat" cmpd="sng">
                      <a:noFill/>
                      <a:prstDash val="solid"/>
                      <a:round/>
                      <a:headEnd type="none" w="sm" len="sm"/>
                      <a:tailEnd type="none" w="sm" len="sm"/>
                    </a:lnT>
                    <a:lnB w="12700" cap="flat" cmpd="sng">
                      <a:noFill/>
                      <a:prstDash val="solid"/>
                      <a:round/>
                      <a:headEnd type="none" w="sm" len="sm"/>
                      <a:tailEnd type="none" w="sm" len="sm"/>
                    </a:lnB>
                    <a:lnTlToBr w="12700" cmpd="sng">
                      <a:noFill/>
                      <a:prstDash val="solid"/>
                    </a:lnTlToBr>
                    <a:lnBlToTr w="12700" cmpd="sng">
                      <a:noFill/>
                      <a:prstDash val="solid"/>
                    </a:lnBlToTr>
                    <a:noFill/>
                  </a:tcPr>
                </a:tc>
                <a:extLst>
                  <a:ext uri="{0D108BD9-81ED-4DB2-BD59-A6C34878D82A}">
                    <a16:rowId xmlns:a16="http://schemas.microsoft.com/office/drawing/2014/main" val="3645518492"/>
                  </a:ext>
                </a:extLst>
              </a:tr>
            </a:tbl>
          </a:graphicData>
        </a:graphic>
      </p:graphicFrame>
      <p:sp>
        <p:nvSpPr>
          <p:cNvPr id="23" name="Left Bracket 22">
            <a:extLst>
              <a:ext uri="{FF2B5EF4-FFF2-40B4-BE49-F238E27FC236}">
                <a16:creationId xmlns:a16="http://schemas.microsoft.com/office/drawing/2014/main" id="{858AF7CB-E5F0-4F0D-9A25-6797E7F6AE93}"/>
              </a:ext>
            </a:extLst>
          </p:cNvPr>
          <p:cNvSpPr/>
          <p:nvPr/>
        </p:nvSpPr>
        <p:spPr>
          <a:xfrm>
            <a:off x="6961717" y="2571750"/>
            <a:ext cx="149679" cy="1563323"/>
          </a:xfrm>
          <a:prstGeom prst="leftBracket">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SG"/>
          </a:p>
        </p:txBody>
      </p:sp>
      <p:sp>
        <p:nvSpPr>
          <p:cNvPr id="24" name="Left Bracket 23">
            <a:extLst>
              <a:ext uri="{FF2B5EF4-FFF2-40B4-BE49-F238E27FC236}">
                <a16:creationId xmlns:a16="http://schemas.microsoft.com/office/drawing/2014/main" id="{151E122D-F3A2-4225-8657-31348F7BA6A8}"/>
              </a:ext>
            </a:extLst>
          </p:cNvPr>
          <p:cNvSpPr/>
          <p:nvPr/>
        </p:nvSpPr>
        <p:spPr>
          <a:xfrm flipH="1">
            <a:off x="7274774" y="2571750"/>
            <a:ext cx="149679" cy="1563323"/>
          </a:xfrm>
          <a:prstGeom prst="leftBracket">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SG"/>
          </a:p>
        </p:txBody>
      </p:sp>
      <p:graphicFrame>
        <p:nvGraphicFramePr>
          <p:cNvPr id="21" name="Table 39">
            <a:extLst>
              <a:ext uri="{FF2B5EF4-FFF2-40B4-BE49-F238E27FC236}">
                <a16:creationId xmlns:a16="http://schemas.microsoft.com/office/drawing/2014/main" id="{E96666EB-CB2C-42E8-A750-1C56446040E2}"/>
              </a:ext>
            </a:extLst>
          </p:cNvPr>
          <p:cNvGraphicFramePr>
            <a:graphicFrameLocks noGrp="1"/>
          </p:cNvGraphicFramePr>
          <p:nvPr>
            <p:extLst>
              <p:ext uri="{D42A27DB-BD31-4B8C-83A1-F6EECF244321}">
                <p14:modId xmlns:p14="http://schemas.microsoft.com/office/powerpoint/2010/main" val="3578502795"/>
              </p:ext>
            </p:extLst>
          </p:nvPr>
        </p:nvGraphicFramePr>
        <p:xfrm>
          <a:off x="3197519" y="2571750"/>
          <a:ext cx="325701" cy="1524000"/>
        </p:xfrm>
        <a:graphic>
          <a:graphicData uri="http://schemas.openxmlformats.org/drawingml/2006/table">
            <a:tbl>
              <a:tblPr firstRow="1" bandRow="1">
                <a:tableStyleId>{41BB2FF9-0E16-4628-8FA2-44D74F0A08B3}</a:tableStyleId>
              </a:tblPr>
              <a:tblGrid>
                <a:gridCol w="325701">
                  <a:extLst>
                    <a:ext uri="{9D8B030D-6E8A-4147-A177-3AD203B41FA5}">
                      <a16:colId xmlns:a16="http://schemas.microsoft.com/office/drawing/2014/main" val="4096789487"/>
                    </a:ext>
                  </a:extLst>
                </a:gridCol>
              </a:tblGrid>
              <a:tr h="278687">
                <a:tc>
                  <a:txBody>
                    <a:bodyPr/>
                    <a:lstStyle/>
                    <a:p>
                      <a:pPr algn="ctr"/>
                      <a:r>
                        <a:rPr lang="en-SG" b="0" dirty="0"/>
                        <a:t>1</a:t>
                      </a:r>
                    </a:p>
                  </a:txBody>
                  <a:tcPr>
                    <a:lnL w="12700" cap="flat" cmpd="sng">
                      <a:noFill/>
                      <a:prstDash val="solid"/>
                      <a:round/>
                      <a:headEnd type="none" w="sm" len="sm"/>
                      <a:tailEnd type="none" w="sm" len="sm"/>
                    </a:lnL>
                    <a:lnR w="12700" cap="flat" cmpd="sng">
                      <a:noFill/>
                      <a:prstDash val="solid"/>
                      <a:round/>
                      <a:headEnd type="none" w="sm" len="sm"/>
                      <a:tailEnd type="none" w="sm" len="sm"/>
                    </a:lnR>
                    <a:lnT w="12700" cap="flat" cmpd="sng">
                      <a:noFill/>
                      <a:prstDash val="solid"/>
                      <a:round/>
                      <a:headEnd type="none" w="sm" len="sm"/>
                      <a:tailEnd type="none" w="sm" len="sm"/>
                    </a:lnT>
                    <a:lnB w="12700" cap="flat" cmpd="sng">
                      <a:noFill/>
                      <a:prstDash val="solid"/>
                      <a:round/>
                      <a:headEnd type="none" w="sm" len="sm"/>
                      <a:tailEnd type="none" w="sm" len="sm"/>
                    </a:lnB>
                    <a:lnTlToBr w="12700" cmpd="sng">
                      <a:noFill/>
                      <a:prstDash val="solid"/>
                    </a:lnTlToBr>
                    <a:lnBlToTr w="12700" cmpd="sng">
                      <a:noFill/>
                      <a:prstDash val="solid"/>
                    </a:lnBlToTr>
                    <a:noFill/>
                  </a:tcPr>
                </a:tc>
                <a:extLst>
                  <a:ext uri="{0D108BD9-81ED-4DB2-BD59-A6C34878D82A}">
                    <a16:rowId xmlns:a16="http://schemas.microsoft.com/office/drawing/2014/main" val="1978366612"/>
                  </a:ext>
                </a:extLst>
              </a:tr>
              <a:tr h="278687">
                <a:tc>
                  <a:txBody>
                    <a:bodyPr/>
                    <a:lstStyle/>
                    <a:p>
                      <a:pPr algn="ctr"/>
                      <a:r>
                        <a:rPr lang="en-SG" dirty="0"/>
                        <a:t>2</a:t>
                      </a:r>
                    </a:p>
                  </a:txBody>
                  <a:tcPr>
                    <a:lnL w="12700" cap="flat" cmpd="sng">
                      <a:noFill/>
                      <a:prstDash val="solid"/>
                      <a:round/>
                      <a:headEnd type="none" w="sm" len="sm"/>
                      <a:tailEnd type="none" w="sm" len="sm"/>
                    </a:lnL>
                    <a:lnR w="12700" cap="flat" cmpd="sng">
                      <a:noFill/>
                      <a:prstDash val="solid"/>
                      <a:round/>
                      <a:headEnd type="none" w="sm" len="sm"/>
                      <a:tailEnd type="none" w="sm" len="sm"/>
                    </a:lnR>
                    <a:lnT w="12700" cap="flat" cmpd="sng">
                      <a:noFill/>
                      <a:prstDash val="solid"/>
                      <a:round/>
                      <a:headEnd type="none" w="sm" len="sm"/>
                      <a:tailEnd type="none" w="sm" len="sm"/>
                    </a:lnT>
                    <a:lnB w="12700" cap="flat" cmpd="sng">
                      <a:noFill/>
                      <a:prstDash val="solid"/>
                      <a:round/>
                      <a:headEnd type="none" w="sm" len="sm"/>
                      <a:tailEnd type="none" w="sm" len="sm"/>
                    </a:lnB>
                    <a:lnTlToBr w="12700" cmpd="sng">
                      <a:noFill/>
                      <a:prstDash val="solid"/>
                    </a:lnTlToBr>
                    <a:lnBlToTr w="12700" cmpd="sng">
                      <a:noFill/>
                      <a:prstDash val="solid"/>
                    </a:lnBlToTr>
                    <a:noFill/>
                  </a:tcPr>
                </a:tc>
                <a:extLst>
                  <a:ext uri="{0D108BD9-81ED-4DB2-BD59-A6C34878D82A}">
                    <a16:rowId xmlns:a16="http://schemas.microsoft.com/office/drawing/2014/main" val="3393085907"/>
                  </a:ext>
                </a:extLst>
              </a:tr>
              <a:tr h="278687">
                <a:tc>
                  <a:txBody>
                    <a:bodyPr/>
                    <a:lstStyle/>
                    <a:p>
                      <a:pPr algn="ctr"/>
                      <a:r>
                        <a:rPr lang="en-SG" dirty="0"/>
                        <a:t>3</a:t>
                      </a:r>
                    </a:p>
                  </a:txBody>
                  <a:tcPr>
                    <a:lnL w="12700" cap="flat" cmpd="sng">
                      <a:noFill/>
                      <a:prstDash val="solid"/>
                      <a:round/>
                      <a:headEnd type="none" w="sm" len="sm"/>
                      <a:tailEnd type="none" w="sm" len="sm"/>
                    </a:lnL>
                    <a:lnR w="12700" cap="flat" cmpd="sng">
                      <a:noFill/>
                      <a:prstDash val="solid"/>
                      <a:round/>
                      <a:headEnd type="none" w="sm" len="sm"/>
                      <a:tailEnd type="none" w="sm" len="sm"/>
                    </a:lnR>
                    <a:lnT w="12700" cap="flat" cmpd="sng">
                      <a:noFill/>
                      <a:prstDash val="solid"/>
                      <a:round/>
                      <a:headEnd type="none" w="sm" len="sm"/>
                      <a:tailEnd type="none" w="sm" len="sm"/>
                    </a:lnT>
                    <a:lnB w="12700" cap="flat" cmpd="sng">
                      <a:noFill/>
                      <a:prstDash val="solid"/>
                      <a:round/>
                      <a:headEnd type="none" w="sm" len="sm"/>
                      <a:tailEnd type="none" w="sm" len="sm"/>
                    </a:lnB>
                    <a:lnTlToBr w="12700" cmpd="sng">
                      <a:noFill/>
                      <a:prstDash val="solid"/>
                    </a:lnTlToBr>
                    <a:lnBlToTr w="12700" cmpd="sng">
                      <a:noFill/>
                      <a:prstDash val="solid"/>
                    </a:lnBlToTr>
                    <a:noFill/>
                  </a:tcPr>
                </a:tc>
                <a:extLst>
                  <a:ext uri="{0D108BD9-81ED-4DB2-BD59-A6C34878D82A}">
                    <a16:rowId xmlns:a16="http://schemas.microsoft.com/office/drawing/2014/main" val="4019935168"/>
                  </a:ext>
                </a:extLst>
              </a:tr>
              <a:tr h="278687">
                <a:tc>
                  <a:txBody>
                    <a:bodyPr/>
                    <a:lstStyle/>
                    <a:p>
                      <a:pPr algn="ctr"/>
                      <a:r>
                        <a:rPr lang="en-SG" dirty="0"/>
                        <a:t>4</a:t>
                      </a:r>
                    </a:p>
                  </a:txBody>
                  <a:tcPr>
                    <a:lnL w="12700" cap="flat" cmpd="sng">
                      <a:noFill/>
                      <a:prstDash val="solid"/>
                      <a:round/>
                      <a:headEnd type="none" w="sm" len="sm"/>
                      <a:tailEnd type="none" w="sm" len="sm"/>
                    </a:lnL>
                    <a:lnR w="12700" cap="flat" cmpd="sng">
                      <a:noFill/>
                      <a:prstDash val="solid"/>
                      <a:round/>
                      <a:headEnd type="none" w="sm" len="sm"/>
                      <a:tailEnd type="none" w="sm" len="sm"/>
                    </a:lnR>
                    <a:lnT w="12700" cap="flat" cmpd="sng">
                      <a:noFill/>
                      <a:prstDash val="solid"/>
                      <a:round/>
                      <a:headEnd type="none" w="sm" len="sm"/>
                      <a:tailEnd type="none" w="sm" len="sm"/>
                    </a:lnT>
                    <a:lnB w="12700" cap="flat" cmpd="sng">
                      <a:noFill/>
                      <a:prstDash val="solid"/>
                      <a:round/>
                      <a:headEnd type="none" w="sm" len="sm"/>
                      <a:tailEnd type="none" w="sm" len="sm"/>
                    </a:lnB>
                    <a:lnTlToBr w="12700" cmpd="sng">
                      <a:noFill/>
                      <a:prstDash val="solid"/>
                    </a:lnTlToBr>
                    <a:lnBlToTr w="12700" cmpd="sng">
                      <a:noFill/>
                      <a:prstDash val="solid"/>
                    </a:lnBlToTr>
                    <a:noFill/>
                  </a:tcPr>
                </a:tc>
                <a:extLst>
                  <a:ext uri="{0D108BD9-81ED-4DB2-BD59-A6C34878D82A}">
                    <a16:rowId xmlns:a16="http://schemas.microsoft.com/office/drawing/2014/main" val="2155548403"/>
                  </a:ext>
                </a:extLst>
              </a:tr>
              <a:tr h="278687">
                <a:tc>
                  <a:txBody>
                    <a:bodyPr/>
                    <a:lstStyle/>
                    <a:p>
                      <a:pPr algn="ctr"/>
                      <a:r>
                        <a:rPr lang="en-SG" dirty="0"/>
                        <a:t>5</a:t>
                      </a:r>
                    </a:p>
                  </a:txBody>
                  <a:tcPr>
                    <a:lnL w="12700" cap="flat" cmpd="sng">
                      <a:noFill/>
                      <a:prstDash val="solid"/>
                      <a:round/>
                      <a:headEnd type="none" w="sm" len="sm"/>
                      <a:tailEnd type="none" w="sm" len="sm"/>
                    </a:lnL>
                    <a:lnR w="12700" cap="flat" cmpd="sng">
                      <a:noFill/>
                      <a:prstDash val="solid"/>
                      <a:round/>
                      <a:headEnd type="none" w="sm" len="sm"/>
                      <a:tailEnd type="none" w="sm" len="sm"/>
                    </a:lnR>
                    <a:lnT w="12700" cap="flat" cmpd="sng">
                      <a:noFill/>
                      <a:prstDash val="solid"/>
                      <a:round/>
                      <a:headEnd type="none" w="sm" len="sm"/>
                      <a:tailEnd type="none" w="sm" len="sm"/>
                    </a:lnT>
                    <a:lnB w="12700" cap="flat" cmpd="sng">
                      <a:noFill/>
                      <a:prstDash val="solid"/>
                      <a:round/>
                      <a:headEnd type="none" w="sm" len="sm"/>
                      <a:tailEnd type="none" w="sm" len="sm"/>
                    </a:lnB>
                    <a:lnTlToBr w="12700" cmpd="sng">
                      <a:noFill/>
                      <a:prstDash val="solid"/>
                    </a:lnTlToBr>
                    <a:lnBlToTr w="12700" cmpd="sng">
                      <a:noFill/>
                      <a:prstDash val="solid"/>
                    </a:lnBlToTr>
                    <a:noFill/>
                  </a:tcPr>
                </a:tc>
                <a:extLst>
                  <a:ext uri="{0D108BD9-81ED-4DB2-BD59-A6C34878D82A}">
                    <a16:rowId xmlns:a16="http://schemas.microsoft.com/office/drawing/2014/main" val="3645518492"/>
                  </a:ext>
                </a:extLst>
              </a:tr>
            </a:tbl>
          </a:graphicData>
        </a:graphic>
      </p:graphicFrame>
      <p:sp>
        <p:nvSpPr>
          <p:cNvPr id="25" name="Left Bracket 24">
            <a:extLst>
              <a:ext uri="{FF2B5EF4-FFF2-40B4-BE49-F238E27FC236}">
                <a16:creationId xmlns:a16="http://schemas.microsoft.com/office/drawing/2014/main" id="{19FEB2FE-C44B-47F9-B6CD-4B6751B7DBD6}"/>
              </a:ext>
            </a:extLst>
          </p:cNvPr>
          <p:cNvSpPr/>
          <p:nvPr/>
        </p:nvSpPr>
        <p:spPr>
          <a:xfrm>
            <a:off x="3947159" y="2552089"/>
            <a:ext cx="149679" cy="1563323"/>
          </a:xfrm>
          <a:prstGeom prst="leftBracket">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SG"/>
          </a:p>
        </p:txBody>
      </p:sp>
      <p:sp>
        <p:nvSpPr>
          <p:cNvPr id="30" name="Left Bracket 29">
            <a:extLst>
              <a:ext uri="{FF2B5EF4-FFF2-40B4-BE49-F238E27FC236}">
                <a16:creationId xmlns:a16="http://schemas.microsoft.com/office/drawing/2014/main" id="{F5BD54B5-00CB-41A0-96C1-B3627AE3473D}"/>
              </a:ext>
            </a:extLst>
          </p:cNvPr>
          <p:cNvSpPr/>
          <p:nvPr/>
        </p:nvSpPr>
        <p:spPr>
          <a:xfrm flipH="1">
            <a:off x="6496754" y="2552089"/>
            <a:ext cx="149679" cy="1563323"/>
          </a:xfrm>
          <a:prstGeom prst="leftBracket">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SG"/>
          </a:p>
        </p:txBody>
      </p:sp>
      <p:graphicFrame>
        <p:nvGraphicFramePr>
          <p:cNvPr id="34" name="Table 39">
            <a:extLst>
              <a:ext uri="{FF2B5EF4-FFF2-40B4-BE49-F238E27FC236}">
                <a16:creationId xmlns:a16="http://schemas.microsoft.com/office/drawing/2014/main" id="{559BB8AA-4645-49C5-9666-2F56E7AD1FEE}"/>
              </a:ext>
            </a:extLst>
          </p:cNvPr>
          <p:cNvGraphicFramePr>
            <a:graphicFrameLocks noGrp="1"/>
          </p:cNvGraphicFramePr>
          <p:nvPr>
            <p:extLst>
              <p:ext uri="{D42A27DB-BD31-4B8C-83A1-F6EECF244321}">
                <p14:modId xmlns:p14="http://schemas.microsoft.com/office/powerpoint/2010/main" val="3686354752"/>
              </p:ext>
            </p:extLst>
          </p:nvPr>
        </p:nvGraphicFramePr>
        <p:xfrm>
          <a:off x="3853447" y="2571750"/>
          <a:ext cx="2870052" cy="1524000"/>
        </p:xfrm>
        <a:graphic>
          <a:graphicData uri="http://schemas.openxmlformats.org/drawingml/2006/table">
            <a:tbl>
              <a:tblPr firstRow="1" bandRow="1">
                <a:tableStyleId>{41BB2FF9-0E16-4628-8FA2-44D74F0A08B3}</a:tableStyleId>
              </a:tblPr>
              <a:tblGrid>
                <a:gridCol w="2870052">
                  <a:extLst>
                    <a:ext uri="{9D8B030D-6E8A-4147-A177-3AD203B41FA5}">
                      <a16:colId xmlns:a16="http://schemas.microsoft.com/office/drawing/2014/main" val="4096789487"/>
                    </a:ext>
                  </a:extLst>
                </a:gridCol>
              </a:tblGrid>
              <a:tr h="278687">
                <a:tc>
                  <a:txBody>
                    <a:bodyPr/>
                    <a:lstStyle/>
                    <a:p>
                      <a:pPr algn="ctr"/>
                      <a:r>
                        <a:rPr lang="en-SG" b="0" dirty="0"/>
                        <a:t>0(1) + </a:t>
                      </a:r>
                      <a:r>
                        <a:rPr lang="en-SG" b="0" dirty="0">
                          <a:solidFill>
                            <a:srgbClr val="0070C0"/>
                          </a:solidFill>
                        </a:rPr>
                        <a:t>1(2)</a:t>
                      </a:r>
                      <a:r>
                        <a:rPr lang="en-SG" b="0" dirty="0"/>
                        <a:t> + 0(3) + 0(4) + 0(5)</a:t>
                      </a:r>
                    </a:p>
                  </a:txBody>
                  <a:tcPr>
                    <a:lnL w="12700" cap="flat" cmpd="sng">
                      <a:noFill/>
                      <a:prstDash val="solid"/>
                      <a:round/>
                      <a:headEnd type="none" w="sm" len="sm"/>
                      <a:tailEnd type="none" w="sm" len="sm"/>
                    </a:lnL>
                    <a:lnR w="12700" cap="flat" cmpd="sng">
                      <a:noFill/>
                      <a:prstDash val="solid"/>
                      <a:round/>
                      <a:headEnd type="none" w="sm" len="sm"/>
                      <a:tailEnd type="none" w="sm" len="sm"/>
                    </a:lnR>
                    <a:lnT w="12700" cap="flat" cmpd="sng">
                      <a:noFill/>
                      <a:prstDash val="solid"/>
                      <a:round/>
                      <a:headEnd type="none" w="sm" len="sm"/>
                      <a:tailEnd type="none" w="sm" len="sm"/>
                    </a:lnT>
                    <a:lnB w="12700" cap="flat" cmpd="sng">
                      <a:noFill/>
                      <a:prstDash val="solid"/>
                      <a:round/>
                      <a:headEnd type="none" w="sm" len="sm"/>
                      <a:tailEnd type="none" w="sm" len="sm"/>
                    </a:lnB>
                    <a:lnTlToBr w="12700" cmpd="sng">
                      <a:noFill/>
                      <a:prstDash val="solid"/>
                    </a:lnTlToBr>
                    <a:lnBlToTr w="12700" cmpd="sng">
                      <a:noFill/>
                      <a:prstDash val="solid"/>
                    </a:lnBlToTr>
                    <a:noFill/>
                  </a:tcPr>
                </a:tc>
                <a:extLst>
                  <a:ext uri="{0D108BD9-81ED-4DB2-BD59-A6C34878D82A}">
                    <a16:rowId xmlns:a16="http://schemas.microsoft.com/office/drawing/2014/main" val="1978366612"/>
                  </a:ext>
                </a:extLst>
              </a:tr>
              <a:tr h="278687">
                <a:tc>
                  <a:txBody>
                    <a:bodyPr/>
                    <a:lstStyle/>
                    <a:p>
                      <a:pPr algn="ctr"/>
                      <a:r>
                        <a:rPr lang="en-SG" b="0" dirty="0">
                          <a:solidFill>
                            <a:srgbClr val="0070C0"/>
                          </a:solidFill>
                        </a:rPr>
                        <a:t>0.5(1)</a:t>
                      </a:r>
                      <a:r>
                        <a:rPr lang="en-SG" b="0" dirty="0">
                          <a:solidFill>
                            <a:schemeClr val="tx1"/>
                          </a:solidFill>
                        </a:rPr>
                        <a:t> + 0(2) + </a:t>
                      </a:r>
                      <a:r>
                        <a:rPr lang="en-SG" b="0" dirty="0">
                          <a:solidFill>
                            <a:srgbClr val="0070C0"/>
                          </a:solidFill>
                        </a:rPr>
                        <a:t>0.5(3) </a:t>
                      </a:r>
                      <a:r>
                        <a:rPr lang="en-SG" b="0" dirty="0">
                          <a:solidFill>
                            <a:schemeClr val="tx1"/>
                          </a:solidFill>
                        </a:rPr>
                        <a:t>+ 0(4) + 0(5)</a:t>
                      </a:r>
                    </a:p>
                  </a:txBody>
                  <a:tcPr>
                    <a:lnL w="12700" cap="flat" cmpd="sng">
                      <a:noFill/>
                      <a:prstDash val="solid"/>
                      <a:round/>
                      <a:headEnd type="none" w="sm" len="sm"/>
                      <a:tailEnd type="none" w="sm" len="sm"/>
                    </a:lnL>
                    <a:lnR w="12700" cap="flat" cmpd="sng">
                      <a:noFill/>
                      <a:prstDash val="solid"/>
                      <a:round/>
                      <a:headEnd type="none" w="sm" len="sm"/>
                      <a:tailEnd type="none" w="sm" len="sm"/>
                    </a:lnR>
                    <a:lnT w="12700" cap="flat" cmpd="sng">
                      <a:noFill/>
                      <a:prstDash val="solid"/>
                      <a:round/>
                      <a:headEnd type="none" w="sm" len="sm"/>
                      <a:tailEnd type="none" w="sm" len="sm"/>
                    </a:lnT>
                    <a:lnB w="12700" cap="flat" cmpd="sng">
                      <a:noFill/>
                      <a:prstDash val="solid"/>
                      <a:round/>
                      <a:headEnd type="none" w="sm" len="sm"/>
                      <a:tailEnd type="none" w="sm" len="sm"/>
                    </a:lnB>
                    <a:lnTlToBr w="12700" cmpd="sng">
                      <a:noFill/>
                      <a:prstDash val="solid"/>
                    </a:lnTlToBr>
                    <a:lnBlToTr w="12700" cmpd="sng">
                      <a:noFill/>
                      <a:prstDash val="solid"/>
                    </a:lnBlToTr>
                    <a:noFill/>
                  </a:tcPr>
                </a:tc>
                <a:extLst>
                  <a:ext uri="{0D108BD9-81ED-4DB2-BD59-A6C34878D82A}">
                    <a16:rowId xmlns:a16="http://schemas.microsoft.com/office/drawing/2014/main" val="3393085907"/>
                  </a:ext>
                </a:extLst>
              </a:tr>
              <a:tr h="278687">
                <a:tc>
                  <a:txBody>
                    <a:bodyPr/>
                    <a:lstStyle/>
                    <a:p>
                      <a:pPr algn="ctr"/>
                      <a:r>
                        <a:rPr lang="en-SG" b="0" dirty="0">
                          <a:solidFill>
                            <a:schemeClr val="tx1"/>
                          </a:solidFill>
                        </a:rPr>
                        <a:t>0(1) + </a:t>
                      </a:r>
                      <a:r>
                        <a:rPr lang="en-SG" b="0" dirty="0">
                          <a:solidFill>
                            <a:srgbClr val="0070C0"/>
                          </a:solidFill>
                        </a:rPr>
                        <a:t>0.3(2)</a:t>
                      </a:r>
                      <a:r>
                        <a:rPr lang="en-SG" b="0" dirty="0">
                          <a:solidFill>
                            <a:schemeClr val="tx1"/>
                          </a:solidFill>
                        </a:rPr>
                        <a:t> + 0(3) + </a:t>
                      </a:r>
                      <a:r>
                        <a:rPr lang="en-SG" b="0" dirty="0">
                          <a:solidFill>
                            <a:srgbClr val="0070C0"/>
                          </a:solidFill>
                        </a:rPr>
                        <a:t>0.3(4)</a:t>
                      </a:r>
                      <a:r>
                        <a:rPr lang="en-SG" b="0" dirty="0">
                          <a:solidFill>
                            <a:schemeClr val="tx1"/>
                          </a:solidFill>
                        </a:rPr>
                        <a:t> + </a:t>
                      </a:r>
                      <a:r>
                        <a:rPr lang="en-SG" b="0" dirty="0">
                          <a:solidFill>
                            <a:srgbClr val="0070C0"/>
                          </a:solidFill>
                        </a:rPr>
                        <a:t>0.3(5)</a:t>
                      </a:r>
                    </a:p>
                  </a:txBody>
                  <a:tcPr>
                    <a:lnL w="12700" cap="flat" cmpd="sng">
                      <a:noFill/>
                      <a:prstDash val="solid"/>
                      <a:round/>
                      <a:headEnd type="none" w="sm" len="sm"/>
                      <a:tailEnd type="none" w="sm" len="sm"/>
                    </a:lnL>
                    <a:lnR w="12700" cap="flat" cmpd="sng">
                      <a:noFill/>
                      <a:prstDash val="solid"/>
                      <a:round/>
                      <a:headEnd type="none" w="sm" len="sm"/>
                      <a:tailEnd type="none" w="sm" len="sm"/>
                    </a:lnR>
                    <a:lnT w="12700" cap="flat" cmpd="sng">
                      <a:noFill/>
                      <a:prstDash val="solid"/>
                      <a:round/>
                      <a:headEnd type="none" w="sm" len="sm"/>
                      <a:tailEnd type="none" w="sm" len="sm"/>
                    </a:lnT>
                    <a:lnB w="12700" cap="flat" cmpd="sng">
                      <a:noFill/>
                      <a:prstDash val="solid"/>
                      <a:round/>
                      <a:headEnd type="none" w="sm" len="sm"/>
                      <a:tailEnd type="none" w="sm" len="sm"/>
                    </a:lnB>
                    <a:lnTlToBr w="12700" cmpd="sng">
                      <a:noFill/>
                      <a:prstDash val="solid"/>
                    </a:lnTlToBr>
                    <a:lnBlToTr w="12700" cmpd="sng">
                      <a:noFill/>
                      <a:prstDash val="solid"/>
                    </a:lnBlToTr>
                    <a:noFill/>
                  </a:tcPr>
                </a:tc>
                <a:extLst>
                  <a:ext uri="{0D108BD9-81ED-4DB2-BD59-A6C34878D82A}">
                    <a16:rowId xmlns:a16="http://schemas.microsoft.com/office/drawing/2014/main" val="4019935168"/>
                  </a:ext>
                </a:extLst>
              </a:tr>
              <a:tr h="278687">
                <a:tc>
                  <a:txBody>
                    <a:bodyPr/>
                    <a:lstStyle/>
                    <a:p>
                      <a:pPr algn="ctr"/>
                      <a:r>
                        <a:rPr lang="en-SG" b="0" dirty="0">
                          <a:solidFill>
                            <a:schemeClr val="tx1"/>
                          </a:solidFill>
                        </a:rPr>
                        <a:t>0(1) + 0(2) + </a:t>
                      </a:r>
                      <a:r>
                        <a:rPr lang="en-SG" b="0" dirty="0">
                          <a:solidFill>
                            <a:srgbClr val="0070C0"/>
                          </a:solidFill>
                        </a:rPr>
                        <a:t>1(3)</a:t>
                      </a:r>
                      <a:r>
                        <a:rPr lang="en-SG" b="0" dirty="0">
                          <a:solidFill>
                            <a:schemeClr val="tx1"/>
                          </a:solidFill>
                        </a:rPr>
                        <a:t> + 0(4) + 0(5)</a:t>
                      </a:r>
                    </a:p>
                  </a:txBody>
                  <a:tcPr>
                    <a:lnL w="12700" cap="flat" cmpd="sng">
                      <a:noFill/>
                      <a:prstDash val="solid"/>
                      <a:round/>
                      <a:headEnd type="none" w="sm" len="sm"/>
                      <a:tailEnd type="none" w="sm" len="sm"/>
                    </a:lnL>
                    <a:lnR w="12700" cap="flat" cmpd="sng">
                      <a:noFill/>
                      <a:prstDash val="solid"/>
                      <a:round/>
                      <a:headEnd type="none" w="sm" len="sm"/>
                      <a:tailEnd type="none" w="sm" len="sm"/>
                    </a:lnR>
                    <a:lnT w="12700" cap="flat" cmpd="sng">
                      <a:noFill/>
                      <a:prstDash val="solid"/>
                      <a:round/>
                      <a:headEnd type="none" w="sm" len="sm"/>
                      <a:tailEnd type="none" w="sm" len="sm"/>
                    </a:lnT>
                    <a:lnB w="12700" cap="flat" cmpd="sng">
                      <a:noFill/>
                      <a:prstDash val="solid"/>
                      <a:round/>
                      <a:headEnd type="none" w="sm" len="sm"/>
                      <a:tailEnd type="none" w="sm" len="sm"/>
                    </a:lnB>
                    <a:lnTlToBr w="12700" cmpd="sng">
                      <a:noFill/>
                      <a:prstDash val="solid"/>
                    </a:lnTlToBr>
                    <a:lnBlToTr w="12700" cmpd="sng">
                      <a:noFill/>
                      <a:prstDash val="solid"/>
                    </a:lnBlToTr>
                    <a:noFill/>
                  </a:tcPr>
                </a:tc>
                <a:extLst>
                  <a:ext uri="{0D108BD9-81ED-4DB2-BD59-A6C34878D82A}">
                    <a16:rowId xmlns:a16="http://schemas.microsoft.com/office/drawing/2014/main" val="2155548403"/>
                  </a:ext>
                </a:extLst>
              </a:tr>
              <a:tr h="278687">
                <a:tc>
                  <a:txBody>
                    <a:bodyPr/>
                    <a:lstStyle/>
                    <a:p>
                      <a:pPr algn="ctr"/>
                      <a:r>
                        <a:rPr lang="en-SG" b="0" dirty="0">
                          <a:solidFill>
                            <a:schemeClr val="tx1"/>
                          </a:solidFill>
                        </a:rPr>
                        <a:t>0(1) + 0(2) + </a:t>
                      </a:r>
                      <a:r>
                        <a:rPr lang="en-SG" b="0" dirty="0">
                          <a:solidFill>
                            <a:srgbClr val="0070C0"/>
                          </a:solidFill>
                        </a:rPr>
                        <a:t>1(3) </a:t>
                      </a:r>
                      <a:r>
                        <a:rPr lang="en-SG" b="0" dirty="0">
                          <a:solidFill>
                            <a:schemeClr val="tx1"/>
                          </a:solidFill>
                        </a:rPr>
                        <a:t>+ 0(4) + 0(5)</a:t>
                      </a:r>
                    </a:p>
                  </a:txBody>
                  <a:tcPr>
                    <a:lnL w="12700" cap="flat" cmpd="sng">
                      <a:noFill/>
                      <a:prstDash val="solid"/>
                      <a:round/>
                      <a:headEnd type="none" w="sm" len="sm"/>
                      <a:tailEnd type="none" w="sm" len="sm"/>
                    </a:lnL>
                    <a:lnR w="12700" cap="flat" cmpd="sng">
                      <a:noFill/>
                      <a:prstDash val="solid"/>
                      <a:round/>
                      <a:headEnd type="none" w="sm" len="sm"/>
                      <a:tailEnd type="none" w="sm" len="sm"/>
                    </a:lnR>
                    <a:lnT w="12700" cap="flat" cmpd="sng">
                      <a:noFill/>
                      <a:prstDash val="solid"/>
                      <a:round/>
                      <a:headEnd type="none" w="sm" len="sm"/>
                      <a:tailEnd type="none" w="sm" len="sm"/>
                    </a:lnT>
                    <a:lnB w="12700" cap="flat" cmpd="sng">
                      <a:noFill/>
                      <a:prstDash val="solid"/>
                      <a:round/>
                      <a:headEnd type="none" w="sm" len="sm"/>
                      <a:tailEnd type="none" w="sm" len="sm"/>
                    </a:lnB>
                    <a:lnTlToBr w="12700" cmpd="sng">
                      <a:noFill/>
                      <a:prstDash val="solid"/>
                    </a:lnTlToBr>
                    <a:lnBlToTr w="12700" cmpd="sng">
                      <a:noFill/>
                      <a:prstDash val="solid"/>
                    </a:lnBlToTr>
                    <a:noFill/>
                  </a:tcPr>
                </a:tc>
                <a:extLst>
                  <a:ext uri="{0D108BD9-81ED-4DB2-BD59-A6C34878D82A}">
                    <a16:rowId xmlns:a16="http://schemas.microsoft.com/office/drawing/2014/main" val="3645518492"/>
                  </a:ext>
                </a:extLst>
              </a:tr>
            </a:tbl>
          </a:graphicData>
        </a:graphic>
      </p:graphicFrame>
      <p:graphicFrame>
        <p:nvGraphicFramePr>
          <p:cNvPr id="35" name="Table 39">
            <a:extLst>
              <a:ext uri="{FF2B5EF4-FFF2-40B4-BE49-F238E27FC236}">
                <a16:creationId xmlns:a16="http://schemas.microsoft.com/office/drawing/2014/main" id="{1A195471-5BCD-423D-A218-CAF02A44A9D8}"/>
              </a:ext>
            </a:extLst>
          </p:cNvPr>
          <p:cNvGraphicFramePr>
            <a:graphicFrameLocks noGrp="1"/>
          </p:cNvGraphicFramePr>
          <p:nvPr>
            <p:extLst>
              <p:ext uri="{D42A27DB-BD31-4B8C-83A1-F6EECF244321}">
                <p14:modId xmlns:p14="http://schemas.microsoft.com/office/powerpoint/2010/main" val="3079768421"/>
              </p:ext>
            </p:extLst>
          </p:nvPr>
        </p:nvGraphicFramePr>
        <p:xfrm>
          <a:off x="6907555" y="2571750"/>
          <a:ext cx="516898" cy="1524000"/>
        </p:xfrm>
        <a:graphic>
          <a:graphicData uri="http://schemas.openxmlformats.org/drawingml/2006/table">
            <a:tbl>
              <a:tblPr firstRow="1" bandRow="1">
                <a:tableStyleId>{41BB2FF9-0E16-4628-8FA2-44D74F0A08B3}</a:tableStyleId>
              </a:tblPr>
              <a:tblGrid>
                <a:gridCol w="516898">
                  <a:extLst>
                    <a:ext uri="{9D8B030D-6E8A-4147-A177-3AD203B41FA5}">
                      <a16:colId xmlns:a16="http://schemas.microsoft.com/office/drawing/2014/main" val="4096789487"/>
                    </a:ext>
                  </a:extLst>
                </a:gridCol>
              </a:tblGrid>
              <a:tr h="278687">
                <a:tc>
                  <a:txBody>
                    <a:bodyPr/>
                    <a:lstStyle/>
                    <a:p>
                      <a:pPr algn="ctr"/>
                      <a:r>
                        <a:rPr lang="en-SG" b="0" dirty="0"/>
                        <a:t>2</a:t>
                      </a:r>
                    </a:p>
                  </a:txBody>
                  <a:tcPr>
                    <a:lnL w="12700" cap="flat" cmpd="sng">
                      <a:noFill/>
                      <a:prstDash val="solid"/>
                      <a:round/>
                      <a:headEnd type="none" w="sm" len="sm"/>
                      <a:tailEnd type="none" w="sm" len="sm"/>
                    </a:lnL>
                    <a:lnR w="12700" cap="flat" cmpd="sng">
                      <a:noFill/>
                      <a:prstDash val="solid"/>
                      <a:round/>
                      <a:headEnd type="none" w="sm" len="sm"/>
                      <a:tailEnd type="none" w="sm" len="sm"/>
                    </a:lnR>
                    <a:lnT w="12700" cap="flat" cmpd="sng">
                      <a:noFill/>
                      <a:prstDash val="solid"/>
                      <a:round/>
                      <a:headEnd type="none" w="sm" len="sm"/>
                      <a:tailEnd type="none" w="sm" len="sm"/>
                    </a:lnT>
                    <a:lnB w="12700" cap="flat" cmpd="sng">
                      <a:noFill/>
                      <a:prstDash val="solid"/>
                      <a:round/>
                      <a:headEnd type="none" w="sm" len="sm"/>
                      <a:tailEnd type="none" w="sm" len="sm"/>
                    </a:lnB>
                    <a:lnTlToBr w="12700" cmpd="sng">
                      <a:noFill/>
                      <a:prstDash val="solid"/>
                    </a:lnTlToBr>
                    <a:lnBlToTr w="12700" cmpd="sng">
                      <a:noFill/>
                      <a:prstDash val="solid"/>
                    </a:lnBlToTr>
                    <a:noFill/>
                  </a:tcPr>
                </a:tc>
                <a:extLst>
                  <a:ext uri="{0D108BD9-81ED-4DB2-BD59-A6C34878D82A}">
                    <a16:rowId xmlns:a16="http://schemas.microsoft.com/office/drawing/2014/main" val="1978366612"/>
                  </a:ext>
                </a:extLst>
              </a:tr>
              <a:tr h="278687">
                <a:tc>
                  <a:txBody>
                    <a:bodyPr/>
                    <a:lstStyle/>
                    <a:p>
                      <a:pPr algn="ctr"/>
                      <a:r>
                        <a:rPr lang="en-SG" dirty="0"/>
                        <a:t>2</a:t>
                      </a:r>
                    </a:p>
                  </a:txBody>
                  <a:tcPr>
                    <a:lnL w="12700" cap="flat" cmpd="sng">
                      <a:noFill/>
                      <a:prstDash val="solid"/>
                      <a:round/>
                      <a:headEnd type="none" w="sm" len="sm"/>
                      <a:tailEnd type="none" w="sm" len="sm"/>
                    </a:lnL>
                    <a:lnR w="12700" cap="flat" cmpd="sng">
                      <a:noFill/>
                      <a:prstDash val="solid"/>
                      <a:round/>
                      <a:headEnd type="none" w="sm" len="sm"/>
                      <a:tailEnd type="none" w="sm" len="sm"/>
                    </a:lnR>
                    <a:lnT w="12700" cap="flat" cmpd="sng">
                      <a:noFill/>
                      <a:prstDash val="solid"/>
                      <a:round/>
                      <a:headEnd type="none" w="sm" len="sm"/>
                      <a:tailEnd type="none" w="sm" len="sm"/>
                    </a:lnT>
                    <a:lnB w="12700" cap="flat" cmpd="sng">
                      <a:noFill/>
                      <a:prstDash val="solid"/>
                      <a:round/>
                      <a:headEnd type="none" w="sm" len="sm"/>
                      <a:tailEnd type="none" w="sm" len="sm"/>
                    </a:lnB>
                    <a:lnTlToBr w="12700" cmpd="sng">
                      <a:noFill/>
                      <a:prstDash val="solid"/>
                    </a:lnTlToBr>
                    <a:lnBlToTr w="12700" cmpd="sng">
                      <a:noFill/>
                      <a:prstDash val="solid"/>
                    </a:lnBlToTr>
                    <a:noFill/>
                  </a:tcPr>
                </a:tc>
                <a:extLst>
                  <a:ext uri="{0D108BD9-81ED-4DB2-BD59-A6C34878D82A}">
                    <a16:rowId xmlns:a16="http://schemas.microsoft.com/office/drawing/2014/main" val="3393085907"/>
                  </a:ext>
                </a:extLst>
              </a:tr>
              <a:tr h="278687">
                <a:tc>
                  <a:txBody>
                    <a:bodyPr/>
                    <a:lstStyle/>
                    <a:p>
                      <a:pPr algn="ctr"/>
                      <a:r>
                        <a:rPr lang="en-SG" dirty="0"/>
                        <a:t>3.3</a:t>
                      </a:r>
                    </a:p>
                  </a:txBody>
                  <a:tcPr>
                    <a:lnL w="12700" cap="flat" cmpd="sng">
                      <a:noFill/>
                      <a:prstDash val="solid"/>
                      <a:round/>
                      <a:headEnd type="none" w="sm" len="sm"/>
                      <a:tailEnd type="none" w="sm" len="sm"/>
                    </a:lnL>
                    <a:lnR w="12700" cap="flat" cmpd="sng">
                      <a:noFill/>
                      <a:prstDash val="solid"/>
                      <a:round/>
                      <a:headEnd type="none" w="sm" len="sm"/>
                      <a:tailEnd type="none" w="sm" len="sm"/>
                    </a:lnR>
                    <a:lnT w="12700" cap="flat" cmpd="sng">
                      <a:noFill/>
                      <a:prstDash val="solid"/>
                      <a:round/>
                      <a:headEnd type="none" w="sm" len="sm"/>
                      <a:tailEnd type="none" w="sm" len="sm"/>
                    </a:lnT>
                    <a:lnB w="12700" cap="flat" cmpd="sng">
                      <a:noFill/>
                      <a:prstDash val="solid"/>
                      <a:round/>
                      <a:headEnd type="none" w="sm" len="sm"/>
                      <a:tailEnd type="none" w="sm" len="sm"/>
                    </a:lnB>
                    <a:lnTlToBr w="12700" cmpd="sng">
                      <a:noFill/>
                      <a:prstDash val="solid"/>
                    </a:lnTlToBr>
                    <a:lnBlToTr w="12700" cmpd="sng">
                      <a:noFill/>
                      <a:prstDash val="solid"/>
                    </a:lnBlToTr>
                    <a:noFill/>
                  </a:tcPr>
                </a:tc>
                <a:extLst>
                  <a:ext uri="{0D108BD9-81ED-4DB2-BD59-A6C34878D82A}">
                    <a16:rowId xmlns:a16="http://schemas.microsoft.com/office/drawing/2014/main" val="4019935168"/>
                  </a:ext>
                </a:extLst>
              </a:tr>
              <a:tr h="278687">
                <a:tc>
                  <a:txBody>
                    <a:bodyPr/>
                    <a:lstStyle/>
                    <a:p>
                      <a:pPr algn="ctr"/>
                      <a:r>
                        <a:rPr lang="en-SG" dirty="0"/>
                        <a:t>3</a:t>
                      </a:r>
                    </a:p>
                  </a:txBody>
                  <a:tcPr>
                    <a:lnL w="12700" cap="flat" cmpd="sng">
                      <a:noFill/>
                      <a:prstDash val="solid"/>
                      <a:round/>
                      <a:headEnd type="none" w="sm" len="sm"/>
                      <a:tailEnd type="none" w="sm" len="sm"/>
                    </a:lnL>
                    <a:lnR w="12700" cap="flat" cmpd="sng">
                      <a:noFill/>
                      <a:prstDash val="solid"/>
                      <a:round/>
                      <a:headEnd type="none" w="sm" len="sm"/>
                      <a:tailEnd type="none" w="sm" len="sm"/>
                    </a:lnR>
                    <a:lnT w="12700" cap="flat" cmpd="sng">
                      <a:noFill/>
                      <a:prstDash val="solid"/>
                      <a:round/>
                      <a:headEnd type="none" w="sm" len="sm"/>
                      <a:tailEnd type="none" w="sm" len="sm"/>
                    </a:lnT>
                    <a:lnB w="12700" cap="flat" cmpd="sng">
                      <a:noFill/>
                      <a:prstDash val="solid"/>
                      <a:round/>
                      <a:headEnd type="none" w="sm" len="sm"/>
                      <a:tailEnd type="none" w="sm" len="sm"/>
                    </a:lnB>
                    <a:lnTlToBr w="12700" cmpd="sng">
                      <a:noFill/>
                      <a:prstDash val="solid"/>
                    </a:lnTlToBr>
                    <a:lnBlToTr w="12700" cmpd="sng">
                      <a:noFill/>
                      <a:prstDash val="solid"/>
                    </a:lnBlToTr>
                    <a:noFill/>
                  </a:tcPr>
                </a:tc>
                <a:extLst>
                  <a:ext uri="{0D108BD9-81ED-4DB2-BD59-A6C34878D82A}">
                    <a16:rowId xmlns:a16="http://schemas.microsoft.com/office/drawing/2014/main" val="2155548403"/>
                  </a:ext>
                </a:extLst>
              </a:tr>
              <a:tr h="278687">
                <a:tc>
                  <a:txBody>
                    <a:bodyPr/>
                    <a:lstStyle/>
                    <a:p>
                      <a:pPr algn="ctr"/>
                      <a:r>
                        <a:rPr lang="en-SG" dirty="0"/>
                        <a:t>3</a:t>
                      </a:r>
                    </a:p>
                  </a:txBody>
                  <a:tcPr>
                    <a:lnL w="12700" cap="flat" cmpd="sng">
                      <a:noFill/>
                      <a:prstDash val="solid"/>
                      <a:round/>
                      <a:headEnd type="none" w="sm" len="sm"/>
                      <a:tailEnd type="none" w="sm" len="sm"/>
                    </a:lnL>
                    <a:lnR w="12700" cap="flat" cmpd="sng">
                      <a:noFill/>
                      <a:prstDash val="solid"/>
                      <a:round/>
                      <a:headEnd type="none" w="sm" len="sm"/>
                      <a:tailEnd type="none" w="sm" len="sm"/>
                    </a:lnR>
                    <a:lnT w="12700" cap="flat" cmpd="sng">
                      <a:noFill/>
                      <a:prstDash val="solid"/>
                      <a:round/>
                      <a:headEnd type="none" w="sm" len="sm"/>
                      <a:tailEnd type="none" w="sm" len="sm"/>
                    </a:lnT>
                    <a:lnB w="12700" cap="flat" cmpd="sng">
                      <a:noFill/>
                      <a:prstDash val="solid"/>
                      <a:round/>
                      <a:headEnd type="none" w="sm" len="sm"/>
                      <a:tailEnd type="none" w="sm" len="sm"/>
                    </a:lnB>
                    <a:lnTlToBr w="12700" cmpd="sng">
                      <a:noFill/>
                      <a:prstDash val="solid"/>
                    </a:lnTlToBr>
                    <a:lnBlToTr w="12700" cmpd="sng">
                      <a:noFill/>
                      <a:prstDash val="solid"/>
                    </a:lnBlToTr>
                    <a:noFill/>
                  </a:tcPr>
                </a:tc>
                <a:extLst>
                  <a:ext uri="{0D108BD9-81ED-4DB2-BD59-A6C34878D82A}">
                    <a16:rowId xmlns:a16="http://schemas.microsoft.com/office/drawing/2014/main" val="3645518492"/>
                  </a:ext>
                </a:extLst>
              </a:tr>
            </a:tbl>
          </a:graphicData>
        </a:graphic>
      </p:graphicFrame>
      <p:sp>
        <p:nvSpPr>
          <p:cNvPr id="36" name="TextBox 35">
            <a:extLst>
              <a:ext uri="{FF2B5EF4-FFF2-40B4-BE49-F238E27FC236}">
                <a16:creationId xmlns:a16="http://schemas.microsoft.com/office/drawing/2014/main" id="{2E5B87AC-C46A-4034-B90A-D9B70B183FE8}"/>
              </a:ext>
            </a:extLst>
          </p:cNvPr>
          <p:cNvSpPr txBox="1"/>
          <p:nvPr/>
        </p:nvSpPr>
        <p:spPr>
          <a:xfrm>
            <a:off x="6202986" y="4174396"/>
            <a:ext cx="2122053" cy="523220"/>
          </a:xfrm>
          <a:prstGeom prst="rect">
            <a:avLst/>
          </a:prstGeom>
          <a:noFill/>
        </p:spPr>
        <p:txBody>
          <a:bodyPr wrap="square">
            <a:spAutoFit/>
          </a:bodyPr>
          <a:lstStyle/>
          <a:p>
            <a:pPr algn="ctr"/>
            <a:r>
              <a:rPr lang="en-SG" dirty="0"/>
              <a:t>New Feature Vector (Average)</a:t>
            </a:r>
          </a:p>
        </p:txBody>
      </p:sp>
    </p:spTree>
    <p:extLst>
      <p:ext uri="{BB962C8B-B14F-4D97-AF65-F5344CB8AC3E}">
        <p14:creationId xmlns:p14="http://schemas.microsoft.com/office/powerpoint/2010/main" val="96753236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C1602997-48C9-4110-81B0-59A872AEC3B8}"/>
              </a:ext>
            </a:extLst>
          </p:cNvPr>
          <p:cNvSpPr/>
          <p:nvPr/>
        </p:nvSpPr>
        <p:spPr>
          <a:xfrm rot="373831">
            <a:off x="7030173" y="1473778"/>
            <a:ext cx="378162" cy="490489"/>
          </a:xfrm>
          <a:custGeom>
            <a:avLst/>
            <a:gdLst>
              <a:gd name="connsiteX0" fmla="*/ 395095 w 395095"/>
              <a:gd name="connsiteY0" fmla="*/ 236489 h 490489"/>
              <a:gd name="connsiteX1" fmla="*/ 5628 w 395095"/>
              <a:gd name="connsiteY1" fmla="*/ 7889 h 490489"/>
              <a:gd name="connsiteX2" fmla="*/ 200362 w 395095"/>
              <a:gd name="connsiteY2" fmla="*/ 490489 h 490489"/>
            </a:gdLst>
            <a:ahLst/>
            <a:cxnLst>
              <a:cxn ang="0">
                <a:pos x="connsiteX0" y="connsiteY0"/>
              </a:cxn>
              <a:cxn ang="0">
                <a:pos x="connsiteX1" y="connsiteY1"/>
              </a:cxn>
              <a:cxn ang="0">
                <a:pos x="connsiteX2" y="connsiteY2"/>
              </a:cxn>
            </a:cxnLst>
            <a:rect l="l" t="t" r="r" b="b"/>
            <a:pathLst>
              <a:path w="395095" h="490489">
                <a:moveTo>
                  <a:pt x="395095" y="236489"/>
                </a:moveTo>
                <a:cubicBezTo>
                  <a:pt x="216589" y="101022"/>
                  <a:pt x="38083" y="-34444"/>
                  <a:pt x="5628" y="7889"/>
                </a:cubicBezTo>
                <a:cubicBezTo>
                  <a:pt x="-26827" y="50222"/>
                  <a:pt x="86767" y="270355"/>
                  <a:pt x="200362" y="490489"/>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1" name="Freeform: Shape 50">
            <a:extLst>
              <a:ext uri="{FF2B5EF4-FFF2-40B4-BE49-F238E27FC236}">
                <a16:creationId xmlns:a16="http://schemas.microsoft.com/office/drawing/2014/main" id="{BCC0F2F1-4098-4C53-B472-CCED89F9B9BC}"/>
              </a:ext>
            </a:extLst>
          </p:cNvPr>
          <p:cNvSpPr/>
          <p:nvPr/>
        </p:nvSpPr>
        <p:spPr>
          <a:xfrm rot="373831">
            <a:off x="5682805" y="2803942"/>
            <a:ext cx="378162" cy="490489"/>
          </a:xfrm>
          <a:custGeom>
            <a:avLst/>
            <a:gdLst>
              <a:gd name="connsiteX0" fmla="*/ 395095 w 395095"/>
              <a:gd name="connsiteY0" fmla="*/ 236489 h 490489"/>
              <a:gd name="connsiteX1" fmla="*/ 5628 w 395095"/>
              <a:gd name="connsiteY1" fmla="*/ 7889 h 490489"/>
              <a:gd name="connsiteX2" fmla="*/ 200362 w 395095"/>
              <a:gd name="connsiteY2" fmla="*/ 490489 h 490489"/>
            </a:gdLst>
            <a:ahLst/>
            <a:cxnLst>
              <a:cxn ang="0">
                <a:pos x="connsiteX0" y="connsiteY0"/>
              </a:cxn>
              <a:cxn ang="0">
                <a:pos x="connsiteX1" y="connsiteY1"/>
              </a:cxn>
              <a:cxn ang="0">
                <a:pos x="connsiteX2" y="connsiteY2"/>
              </a:cxn>
            </a:cxnLst>
            <a:rect l="l" t="t" r="r" b="b"/>
            <a:pathLst>
              <a:path w="395095" h="490489">
                <a:moveTo>
                  <a:pt x="395095" y="236489"/>
                </a:moveTo>
                <a:cubicBezTo>
                  <a:pt x="216589" y="101022"/>
                  <a:pt x="38083" y="-34444"/>
                  <a:pt x="5628" y="7889"/>
                </a:cubicBezTo>
                <a:cubicBezTo>
                  <a:pt x="-26827" y="50222"/>
                  <a:pt x="86767" y="270355"/>
                  <a:pt x="200362" y="490489"/>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2" name="Freeform: Shape 51">
            <a:extLst>
              <a:ext uri="{FF2B5EF4-FFF2-40B4-BE49-F238E27FC236}">
                <a16:creationId xmlns:a16="http://schemas.microsoft.com/office/drawing/2014/main" id="{A1210ED8-9C2E-42D6-8985-7078D42E60BE}"/>
              </a:ext>
            </a:extLst>
          </p:cNvPr>
          <p:cNvSpPr/>
          <p:nvPr/>
        </p:nvSpPr>
        <p:spPr>
          <a:xfrm rot="373831">
            <a:off x="4851377" y="3413437"/>
            <a:ext cx="378162" cy="490489"/>
          </a:xfrm>
          <a:custGeom>
            <a:avLst/>
            <a:gdLst>
              <a:gd name="connsiteX0" fmla="*/ 395095 w 395095"/>
              <a:gd name="connsiteY0" fmla="*/ 236489 h 490489"/>
              <a:gd name="connsiteX1" fmla="*/ 5628 w 395095"/>
              <a:gd name="connsiteY1" fmla="*/ 7889 h 490489"/>
              <a:gd name="connsiteX2" fmla="*/ 200362 w 395095"/>
              <a:gd name="connsiteY2" fmla="*/ 490489 h 490489"/>
            </a:gdLst>
            <a:ahLst/>
            <a:cxnLst>
              <a:cxn ang="0">
                <a:pos x="connsiteX0" y="connsiteY0"/>
              </a:cxn>
              <a:cxn ang="0">
                <a:pos x="connsiteX1" y="connsiteY1"/>
              </a:cxn>
              <a:cxn ang="0">
                <a:pos x="connsiteX2" y="connsiteY2"/>
              </a:cxn>
            </a:cxnLst>
            <a:rect l="l" t="t" r="r" b="b"/>
            <a:pathLst>
              <a:path w="395095" h="490489">
                <a:moveTo>
                  <a:pt x="395095" y="236489"/>
                </a:moveTo>
                <a:cubicBezTo>
                  <a:pt x="216589" y="101022"/>
                  <a:pt x="38083" y="-34444"/>
                  <a:pt x="5628" y="7889"/>
                </a:cubicBezTo>
                <a:cubicBezTo>
                  <a:pt x="-26827" y="50222"/>
                  <a:pt x="86767" y="270355"/>
                  <a:pt x="200362" y="490489"/>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3" name="Freeform: Shape 52">
            <a:extLst>
              <a:ext uri="{FF2B5EF4-FFF2-40B4-BE49-F238E27FC236}">
                <a16:creationId xmlns:a16="http://schemas.microsoft.com/office/drawing/2014/main" id="{759948A5-1B98-40ED-8F45-0571B58B8FA7}"/>
              </a:ext>
            </a:extLst>
          </p:cNvPr>
          <p:cNvSpPr/>
          <p:nvPr/>
        </p:nvSpPr>
        <p:spPr>
          <a:xfrm rot="373831" flipH="1" flipV="1">
            <a:off x="8391604" y="3891116"/>
            <a:ext cx="361790" cy="390955"/>
          </a:xfrm>
          <a:custGeom>
            <a:avLst/>
            <a:gdLst>
              <a:gd name="connsiteX0" fmla="*/ 395095 w 395095"/>
              <a:gd name="connsiteY0" fmla="*/ 236489 h 490489"/>
              <a:gd name="connsiteX1" fmla="*/ 5628 w 395095"/>
              <a:gd name="connsiteY1" fmla="*/ 7889 h 490489"/>
              <a:gd name="connsiteX2" fmla="*/ 200362 w 395095"/>
              <a:gd name="connsiteY2" fmla="*/ 490489 h 490489"/>
            </a:gdLst>
            <a:ahLst/>
            <a:cxnLst>
              <a:cxn ang="0">
                <a:pos x="connsiteX0" y="connsiteY0"/>
              </a:cxn>
              <a:cxn ang="0">
                <a:pos x="connsiteX1" y="connsiteY1"/>
              </a:cxn>
              <a:cxn ang="0">
                <a:pos x="connsiteX2" y="connsiteY2"/>
              </a:cxn>
            </a:cxnLst>
            <a:rect l="l" t="t" r="r" b="b"/>
            <a:pathLst>
              <a:path w="395095" h="490489">
                <a:moveTo>
                  <a:pt x="395095" y="236489"/>
                </a:moveTo>
                <a:cubicBezTo>
                  <a:pt x="216589" y="101022"/>
                  <a:pt x="38083" y="-34444"/>
                  <a:pt x="5628" y="7889"/>
                </a:cubicBezTo>
                <a:cubicBezTo>
                  <a:pt x="-26827" y="50222"/>
                  <a:pt x="86767" y="270355"/>
                  <a:pt x="200362" y="490489"/>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4" name="Freeform: Shape 53">
            <a:extLst>
              <a:ext uri="{FF2B5EF4-FFF2-40B4-BE49-F238E27FC236}">
                <a16:creationId xmlns:a16="http://schemas.microsoft.com/office/drawing/2014/main" id="{EC4012E1-756B-4071-B4F9-5392852E5EEA}"/>
              </a:ext>
            </a:extLst>
          </p:cNvPr>
          <p:cNvSpPr/>
          <p:nvPr/>
        </p:nvSpPr>
        <p:spPr>
          <a:xfrm rot="17087811" flipH="1" flipV="1">
            <a:off x="8228772" y="2405656"/>
            <a:ext cx="361790" cy="390955"/>
          </a:xfrm>
          <a:custGeom>
            <a:avLst/>
            <a:gdLst>
              <a:gd name="connsiteX0" fmla="*/ 395095 w 395095"/>
              <a:gd name="connsiteY0" fmla="*/ 236489 h 490489"/>
              <a:gd name="connsiteX1" fmla="*/ 5628 w 395095"/>
              <a:gd name="connsiteY1" fmla="*/ 7889 h 490489"/>
              <a:gd name="connsiteX2" fmla="*/ 200362 w 395095"/>
              <a:gd name="connsiteY2" fmla="*/ 490489 h 490489"/>
            </a:gdLst>
            <a:ahLst/>
            <a:cxnLst>
              <a:cxn ang="0">
                <a:pos x="connsiteX0" y="connsiteY0"/>
              </a:cxn>
              <a:cxn ang="0">
                <a:pos x="connsiteX1" y="connsiteY1"/>
              </a:cxn>
              <a:cxn ang="0">
                <a:pos x="connsiteX2" y="connsiteY2"/>
              </a:cxn>
            </a:cxnLst>
            <a:rect l="l" t="t" r="r" b="b"/>
            <a:pathLst>
              <a:path w="395095" h="490489">
                <a:moveTo>
                  <a:pt x="395095" y="236489"/>
                </a:moveTo>
                <a:cubicBezTo>
                  <a:pt x="216589" y="101022"/>
                  <a:pt x="38083" y="-34444"/>
                  <a:pt x="5628" y="7889"/>
                </a:cubicBezTo>
                <a:cubicBezTo>
                  <a:pt x="-26827" y="50222"/>
                  <a:pt x="86767" y="270355"/>
                  <a:pt x="200362" y="490489"/>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 name="Title 1"/>
          <p:cNvSpPr>
            <a:spLocks noGrp="1"/>
          </p:cNvSpPr>
          <p:nvPr>
            <p:ph type="title"/>
          </p:nvPr>
        </p:nvSpPr>
        <p:spPr/>
        <p:txBody>
          <a:bodyPr/>
          <a:lstStyle/>
          <a:p>
            <a:r>
              <a:rPr lang="en-US" b="1" dirty="0">
                <a:solidFill>
                  <a:schemeClr val="bg1"/>
                </a:solidFill>
                <a:latin typeface="Arial" panose="020B0604020202020204" pitchFamily="34" charset="0"/>
                <a:cs typeface="Arial" panose="020B0604020202020204" pitchFamily="34" charset="0"/>
              </a:rPr>
              <a:t>Simple Massage Passing </a:t>
            </a:r>
            <a:endParaRPr lang="en-SG" b="1" dirty="0">
              <a:solidFill>
                <a:schemeClr val="bg1"/>
              </a:solidFill>
              <a:latin typeface="Arial" panose="020B0604020202020204" pitchFamily="34" charset="0"/>
              <a:cs typeface="Arial" panose="020B0604020202020204" pitchFamily="34" charset="0"/>
            </a:endParaRPr>
          </a:p>
        </p:txBody>
      </p:sp>
      <p:sp>
        <p:nvSpPr>
          <p:cNvPr id="19" name="TextBox 18">
            <a:extLst>
              <a:ext uri="{FF2B5EF4-FFF2-40B4-BE49-F238E27FC236}">
                <a16:creationId xmlns:a16="http://schemas.microsoft.com/office/drawing/2014/main" id="{611DAB45-C82E-4975-9E9D-74ED12E172C4}"/>
              </a:ext>
            </a:extLst>
          </p:cNvPr>
          <p:cNvSpPr txBox="1"/>
          <p:nvPr/>
        </p:nvSpPr>
        <p:spPr>
          <a:xfrm>
            <a:off x="329867" y="1178247"/>
            <a:ext cx="4669528" cy="3754874"/>
          </a:xfrm>
          <a:prstGeom prst="rect">
            <a:avLst/>
          </a:prstGeom>
          <a:noFill/>
        </p:spPr>
        <p:txBody>
          <a:bodyPr wrap="square">
            <a:spAutoFit/>
          </a:bodyPr>
          <a:lstStyle/>
          <a:p>
            <a:pPr marL="539750" lvl="1" indent="-285750">
              <a:spcAft>
                <a:spcPts val="1200"/>
              </a:spcAft>
              <a:buFont typeface="Arial" panose="020B0604020202020204" pitchFamily="34" charset="0"/>
              <a:buChar char="•"/>
            </a:pPr>
            <a:r>
              <a:rPr lang="en-SG" sz="1800" dirty="0">
                <a:solidFill>
                  <a:schemeClr val="tx1"/>
                </a:solidFill>
              </a:rPr>
              <a:t>Other tweaks that relevant to graph convolutional networks </a:t>
            </a:r>
          </a:p>
          <a:p>
            <a:pPr marL="539750" lvl="1" indent="-285750">
              <a:spcAft>
                <a:spcPts val="1200"/>
              </a:spcAft>
              <a:buFont typeface="Arial" panose="020B0604020202020204" pitchFamily="34" charset="0"/>
              <a:buChar char="•"/>
            </a:pPr>
            <a:r>
              <a:rPr lang="en-SG" sz="1800" dirty="0">
                <a:solidFill>
                  <a:srgbClr val="FF0000"/>
                </a:solidFill>
              </a:rPr>
              <a:t>Add self connection </a:t>
            </a:r>
            <a:r>
              <a:rPr lang="en-SG" sz="1800" dirty="0">
                <a:solidFill>
                  <a:schemeClr val="tx1"/>
                </a:solidFill>
              </a:rPr>
              <a:t>to the adjacent matrix</a:t>
            </a:r>
          </a:p>
          <a:p>
            <a:pPr marL="539750" lvl="1" indent="-285750">
              <a:spcAft>
                <a:spcPts val="1200"/>
              </a:spcAft>
              <a:buFont typeface="Arial" panose="020B0604020202020204" pitchFamily="34" charset="0"/>
              <a:buChar char="•"/>
            </a:pPr>
            <a:r>
              <a:rPr lang="en-SG" sz="1800" dirty="0">
                <a:solidFill>
                  <a:schemeClr val="tx1"/>
                </a:solidFill>
              </a:rPr>
              <a:t>When do neighbourhood aggregation, we include the information of the self nodes. </a:t>
            </a:r>
          </a:p>
          <a:p>
            <a:pPr marL="539750" lvl="1" indent="-285750">
              <a:spcAft>
                <a:spcPts val="1200"/>
              </a:spcAft>
              <a:buFont typeface="Arial" panose="020B0604020202020204" pitchFamily="34" charset="0"/>
              <a:buChar char="•"/>
            </a:pPr>
            <a:r>
              <a:rPr lang="en-SG" sz="1800" dirty="0">
                <a:solidFill>
                  <a:srgbClr val="FF0000"/>
                </a:solidFill>
              </a:rPr>
              <a:t>Comes from derivation of convolutional operation on graph</a:t>
            </a:r>
            <a:r>
              <a:rPr lang="en-SG" sz="1800" dirty="0">
                <a:solidFill>
                  <a:schemeClr val="tx1"/>
                </a:solidFill>
              </a:rPr>
              <a:t>. </a:t>
            </a:r>
          </a:p>
          <a:p>
            <a:pPr marL="539750" lvl="1" indent="-285750">
              <a:spcAft>
                <a:spcPts val="1200"/>
              </a:spcAft>
              <a:buFont typeface="Arial" panose="020B0604020202020204" pitchFamily="34" charset="0"/>
              <a:buChar char="•"/>
            </a:pPr>
            <a:r>
              <a:rPr lang="en-SG" sz="1800" dirty="0">
                <a:solidFill>
                  <a:schemeClr val="tx1"/>
                </a:solidFill>
              </a:rPr>
              <a:t>Can make the graph numerically stable</a:t>
            </a:r>
          </a:p>
        </p:txBody>
      </p:sp>
      <p:sp>
        <p:nvSpPr>
          <p:cNvPr id="42" name="Oval 41">
            <a:extLst>
              <a:ext uri="{FF2B5EF4-FFF2-40B4-BE49-F238E27FC236}">
                <a16:creationId xmlns:a16="http://schemas.microsoft.com/office/drawing/2014/main" id="{7083C6D3-C07A-42F0-B662-F0C444BEBBD1}"/>
              </a:ext>
            </a:extLst>
          </p:cNvPr>
          <p:cNvSpPr/>
          <p:nvPr/>
        </p:nvSpPr>
        <p:spPr>
          <a:xfrm>
            <a:off x="7178693" y="1732408"/>
            <a:ext cx="444138" cy="4279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b="1" dirty="0"/>
              <a:t>5</a:t>
            </a:r>
          </a:p>
        </p:txBody>
      </p:sp>
      <p:sp>
        <p:nvSpPr>
          <p:cNvPr id="43" name="Oval 42">
            <a:extLst>
              <a:ext uri="{FF2B5EF4-FFF2-40B4-BE49-F238E27FC236}">
                <a16:creationId xmlns:a16="http://schemas.microsoft.com/office/drawing/2014/main" id="{313A1CF0-E392-4839-B690-AFA4F01DFCBA}"/>
              </a:ext>
            </a:extLst>
          </p:cNvPr>
          <p:cNvSpPr/>
          <p:nvPr/>
        </p:nvSpPr>
        <p:spPr>
          <a:xfrm>
            <a:off x="7906293" y="2540410"/>
            <a:ext cx="444138" cy="4279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b="1" dirty="0"/>
              <a:t>3</a:t>
            </a:r>
          </a:p>
        </p:txBody>
      </p:sp>
      <p:sp>
        <p:nvSpPr>
          <p:cNvPr id="44" name="Oval 43">
            <a:extLst>
              <a:ext uri="{FF2B5EF4-FFF2-40B4-BE49-F238E27FC236}">
                <a16:creationId xmlns:a16="http://schemas.microsoft.com/office/drawing/2014/main" id="{53B6225E-9D15-4FEF-9CBB-4CB3C1EF3CD9}"/>
              </a:ext>
            </a:extLst>
          </p:cNvPr>
          <p:cNvSpPr/>
          <p:nvPr/>
        </p:nvSpPr>
        <p:spPr>
          <a:xfrm>
            <a:off x="5810722" y="3016815"/>
            <a:ext cx="444138" cy="4279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b="1" dirty="0"/>
              <a:t>4</a:t>
            </a:r>
          </a:p>
        </p:txBody>
      </p:sp>
      <p:sp>
        <p:nvSpPr>
          <p:cNvPr id="45" name="Oval 44">
            <a:extLst>
              <a:ext uri="{FF2B5EF4-FFF2-40B4-BE49-F238E27FC236}">
                <a16:creationId xmlns:a16="http://schemas.microsoft.com/office/drawing/2014/main" id="{3C2416A4-9B77-4146-ABE2-AB4EFE90D61E}"/>
              </a:ext>
            </a:extLst>
          </p:cNvPr>
          <p:cNvSpPr/>
          <p:nvPr/>
        </p:nvSpPr>
        <p:spPr>
          <a:xfrm>
            <a:off x="8128362" y="3658682"/>
            <a:ext cx="444138" cy="4279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b="1" dirty="0"/>
              <a:t>2</a:t>
            </a:r>
          </a:p>
        </p:txBody>
      </p:sp>
      <p:sp>
        <p:nvSpPr>
          <p:cNvPr id="46" name="Oval 45">
            <a:extLst>
              <a:ext uri="{FF2B5EF4-FFF2-40B4-BE49-F238E27FC236}">
                <a16:creationId xmlns:a16="http://schemas.microsoft.com/office/drawing/2014/main" id="{EB8399F4-3981-41F8-BCAF-F70F5AF4AD65}"/>
              </a:ext>
            </a:extLst>
          </p:cNvPr>
          <p:cNvSpPr/>
          <p:nvPr/>
        </p:nvSpPr>
        <p:spPr>
          <a:xfrm>
            <a:off x="5001985" y="3658682"/>
            <a:ext cx="444138" cy="4279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b="1" dirty="0"/>
              <a:t>1</a:t>
            </a:r>
          </a:p>
        </p:txBody>
      </p:sp>
      <p:cxnSp>
        <p:nvCxnSpPr>
          <p:cNvPr id="47" name="Straight Connector 46">
            <a:extLst>
              <a:ext uri="{FF2B5EF4-FFF2-40B4-BE49-F238E27FC236}">
                <a16:creationId xmlns:a16="http://schemas.microsoft.com/office/drawing/2014/main" id="{0C85A6FA-CF54-4F6D-B38D-21656B41213D}"/>
              </a:ext>
            </a:extLst>
          </p:cNvPr>
          <p:cNvCxnSpPr>
            <a:cxnSpLocks/>
            <a:stCxn id="44" idx="6"/>
            <a:endCxn id="43" idx="2"/>
          </p:cNvCxnSpPr>
          <p:nvPr/>
        </p:nvCxnSpPr>
        <p:spPr>
          <a:xfrm flipV="1">
            <a:off x="6254860" y="2754366"/>
            <a:ext cx="1651433" cy="47640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852ABBEC-B02D-4695-93A0-E556028E0E2C}"/>
              </a:ext>
            </a:extLst>
          </p:cNvPr>
          <p:cNvCxnSpPr>
            <a:cxnSpLocks/>
            <a:stCxn id="42" idx="5"/>
            <a:endCxn id="43" idx="1"/>
          </p:cNvCxnSpPr>
          <p:nvPr/>
        </p:nvCxnSpPr>
        <p:spPr>
          <a:xfrm>
            <a:off x="7557788" y="2097654"/>
            <a:ext cx="413548" cy="50542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7497DA57-FA4A-4F47-8527-B5A799CB70DB}"/>
              </a:ext>
            </a:extLst>
          </p:cNvPr>
          <p:cNvCxnSpPr>
            <a:stCxn id="43" idx="4"/>
            <a:endCxn id="45" idx="0"/>
          </p:cNvCxnSpPr>
          <p:nvPr/>
        </p:nvCxnSpPr>
        <p:spPr>
          <a:xfrm>
            <a:off x="8128362" y="2968322"/>
            <a:ext cx="222069" cy="69036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E78F8372-BE7D-4AF6-A6E2-D5024BB26677}"/>
              </a:ext>
            </a:extLst>
          </p:cNvPr>
          <p:cNvCxnSpPr>
            <a:stCxn id="45" idx="2"/>
            <a:endCxn id="46" idx="7"/>
          </p:cNvCxnSpPr>
          <p:nvPr/>
        </p:nvCxnSpPr>
        <p:spPr>
          <a:xfrm flipH="1">
            <a:off x="5446123" y="3872638"/>
            <a:ext cx="2682239" cy="0"/>
          </a:xfrm>
          <a:prstGeom prst="line">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1002916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latin typeface="Arial" panose="020B0604020202020204" pitchFamily="34" charset="0"/>
                <a:cs typeface="Arial" panose="020B0604020202020204" pitchFamily="34" charset="0"/>
              </a:rPr>
              <a:t>Simple Massage Passing </a:t>
            </a:r>
            <a:endParaRPr lang="en-SG" b="1" dirty="0">
              <a:solidFill>
                <a:schemeClr val="bg1"/>
              </a:solidFill>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E7C91E3F-6E14-4C52-B50D-9A96F518AE8D}"/>
              </a:ext>
            </a:extLst>
          </p:cNvPr>
          <p:cNvPicPr>
            <a:picLocks noChangeAspect="1"/>
          </p:cNvPicPr>
          <p:nvPr/>
        </p:nvPicPr>
        <p:blipFill>
          <a:blip r:embed="rId3"/>
          <a:stretch>
            <a:fillRect/>
          </a:stretch>
        </p:blipFill>
        <p:spPr>
          <a:xfrm>
            <a:off x="6922719" y="0"/>
            <a:ext cx="1592631" cy="1178247"/>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2A602B2A-02CF-446E-AA2F-6C7554E4E6F9}"/>
                  </a:ext>
                </a:extLst>
              </p:cNvPr>
              <p:cNvSpPr txBox="1"/>
              <p:nvPr/>
            </p:nvSpPr>
            <p:spPr>
              <a:xfrm>
                <a:off x="329867" y="1178247"/>
                <a:ext cx="5795036" cy="805926"/>
              </a:xfrm>
              <a:prstGeom prst="rect">
                <a:avLst/>
              </a:prstGeom>
              <a:noFill/>
            </p:spPr>
            <p:txBody>
              <a:bodyPr wrap="square">
                <a:spAutoFit/>
              </a:bodyPr>
              <a:lstStyle/>
              <a:p>
                <a:pPr marL="539750" lvl="1" indent="-285750">
                  <a:spcAft>
                    <a:spcPts val="1200"/>
                  </a:spcAft>
                  <a:buFont typeface="Arial" panose="020B0604020202020204" pitchFamily="34" charset="0"/>
                  <a:buChar char="•"/>
                </a:pPr>
                <a:r>
                  <a:rPr lang="en-SG" sz="1800" dirty="0">
                    <a:solidFill>
                      <a:schemeClr val="tx1"/>
                    </a:solidFill>
                  </a:rPr>
                  <a:t>Graph Convolutional Network, </a:t>
                </a:r>
                <a14:m>
                  <m:oMath xmlns:m="http://schemas.openxmlformats.org/officeDocument/2006/math">
                    <m:acc>
                      <m:accPr>
                        <m:chr m:val="̃"/>
                        <m:ctrlPr>
                          <a:rPr lang="en-SG" sz="1800" b="0" i="1" dirty="0" smtClean="0">
                            <a:latin typeface="Cambria Math" panose="02040503050406030204" pitchFamily="18" charset="0"/>
                          </a:rPr>
                        </m:ctrlPr>
                      </m:accPr>
                      <m:e>
                        <m:r>
                          <a:rPr lang="en-SG" sz="1800" b="0" i="1" dirty="0" smtClean="0">
                            <a:latin typeface="Cambria Math" panose="02040503050406030204" pitchFamily="18" charset="0"/>
                          </a:rPr>
                          <m:t>𝐴</m:t>
                        </m:r>
                      </m:e>
                    </m:acc>
                    <m:r>
                      <a:rPr lang="en-SG" sz="1800" b="0" i="1" dirty="0" smtClean="0">
                        <a:latin typeface="Cambria Math" panose="02040503050406030204" pitchFamily="18" charset="0"/>
                      </a:rPr>
                      <m:t>=</m:t>
                    </m:r>
                    <m:r>
                      <a:rPr lang="en-SG" sz="1800" b="0" i="1" dirty="0" smtClean="0">
                        <a:latin typeface="Cambria Math" panose="02040503050406030204" pitchFamily="18" charset="0"/>
                      </a:rPr>
                      <m:t>𝐴</m:t>
                    </m:r>
                    <m:r>
                      <a:rPr lang="en-SG" sz="1800" b="0" i="1" dirty="0" smtClean="0">
                        <a:latin typeface="Cambria Math" panose="02040503050406030204" pitchFamily="18" charset="0"/>
                      </a:rPr>
                      <m:t>+</m:t>
                    </m:r>
                    <m:r>
                      <a:rPr lang="en-SG" sz="1800" b="0" i="1" dirty="0" smtClean="0">
                        <a:latin typeface="Cambria Math" panose="02040503050406030204" pitchFamily="18" charset="0"/>
                      </a:rPr>
                      <m:t>𝐼</m:t>
                    </m:r>
                  </m:oMath>
                </a14:m>
                <a:endParaRPr lang="en-SG" sz="1800" dirty="0"/>
              </a:p>
              <a:p>
                <a:pPr marL="254000" lvl="1">
                  <a:spcAft>
                    <a:spcPts val="1200"/>
                  </a:spcAft>
                </a:pPr>
                <a:endParaRPr lang="en-SG" sz="1800" dirty="0">
                  <a:solidFill>
                    <a:schemeClr val="tx1"/>
                  </a:solidFill>
                </a:endParaRPr>
              </a:p>
            </p:txBody>
          </p:sp>
        </mc:Choice>
        <mc:Fallback xmlns="">
          <p:sp>
            <p:nvSpPr>
              <p:cNvPr id="7" name="TextBox 6">
                <a:extLst>
                  <a:ext uri="{FF2B5EF4-FFF2-40B4-BE49-F238E27FC236}">
                    <a16:creationId xmlns:a16="http://schemas.microsoft.com/office/drawing/2014/main" id="{2A602B2A-02CF-446E-AA2F-6C7554E4E6F9}"/>
                  </a:ext>
                </a:extLst>
              </p:cNvPr>
              <p:cNvSpPr txBox="1">
                <a:spLocks noRot="1" noChangeAspect="1" noMove="1" noResize="1" noEditPoints="1" noAdjustHandles="1" noChangeArrowheads="1" noChangeShapeType="1" noTextEdit="1"/>
              </p:cNvSpPr>
              <p:nvPr/>
            </p:nvSpPr>
            <p:spPr>
              <a:xfrm>
                <a:off x="329867" y="1178247"/>
                <a:ext cx="5795036" cy="805926"/>
              </a:xfrm>
              <a:prstGeom prst="rect">
                <a:avLst/>
              </a:prstGeom>
              <a:blipFill>
                <a:blip r:embed="rId4"/>
                <a:stretch>
                  <a:fillRect t="-3030"/>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01297E28-B366-41B5-ADB2-5B6139279942}"/>
                  </a:ext>
                </a:extLst>
              </p:cNvPr>
              <p:cNvSpPr txBox="1"/>
              <p:nvPr/>
            </p:nvSpPr>
            <p:spPr>
              <a:xfrm>
                <a:off x="329867" y="1729817"/>
                <a:ext cx="4669528" cy="470385"/>
              </a:xfrm>
              <a:prstGeom prst="rect">
                <a:avLst/>
              </a:prstGeom>
              <a:noFill/>
            </p:spPr>
            <p:txBody>
              <a:bodyPr wrap="square">
                <a:spAutoFit/>
              </a:bodyPr>
              <a:lstStyle/>
              <a:p>
                <a:pPr marL="539750" lvl="1" indent="-285750">
                  <a:spcAft>
                    <a:spcPts val="1200"/>
                  </a:spcAft>
                  <a:buFont typeface="Arial" panose="020B0604020202020204" pitchFamily="34" charset="0"/>
                  <a:buChar char="•"/>
                </a:pPr>
                <a:r>
                  <a:rPr lang="en-SG" sz="1800" dirty="0">
                    <a:solidFill>
                      <a:schemeClr val="tx1"/>
                    </a:solidFill>
                  </a:rPr>
                  <a:t>Instead of </a:t>
                </a:r>
                <a14:m>
                  <m:oMath xmlns:m="http://schemas.openxmlformats.org/officeDocument/2006/math">
                    <m:sSup>
                      <m:sSupPr>
                        <m:ctrlPr>
                          <a:rPr lang="en-SG" sz="1800" i="1" dirty="0">
                            <a:latin typeface="Cambria Math" panose="02040503050406030204" pitchFamily="18" charset="0"/>
                          </a:rPr>
                        </m:ctrlPr>
                      </m:sSupPr>
                      <m:e>
                        <m:acc>
                          <m:accPr>
                            <m:chr m:val="̃"/>
                            <m:ctrlPr>
                              <a:rPr lang="en-SG" sz="1800" i="1" dirty="0">
                                <a:latin typeface="Cambria Math" panose="02040503050406030204" pitchFamily="18" charset="0"/>
                              </a:rPr>
                            </m:ctrlPr>
                          </m:accPr>
                          <m:e>
                            <m:r>
                              <a:rPr lang="en-SG" sz="1800" i="1" dirty="0">
                                <a:latin typeface="Cambria Math" panose="02040503050406030204" pitchFamily="18" charset="0"/>
                              </a:rPr>
                              <m:t>𝐷</m:t>
                            </m:r>
                          </m:e>
                        </m:acc>
                      </m:e>
                      <m:sup>
                        <m:r>
                          <a:rPr lang="en-SG" sz="1800" i="1" dirty="0">
                            <a:latin typeface="Cambria Math" panose="02040503050406030204" pitchFamily="18" charset="0"/>
                          </a:rPr>
                          <m:t>−</m:t>
                        </m:r>
                        <m:r>
                          <a:rPr lang="en-SG" sz="1800" b="0" i="1" dirty="0" smtClean="0">
                            <a:latin typeface="Cambria Math" panose="02040503050406030204" pitchFamily="18" charset="0"/>
                          </a:rPr>
                          <m:t>1</m:t>
                        </m:r>
                      </m:sup>
                    </m:sSup>
                    <m:r>
                      <a:rPr lang="en-SG" sz="1800" b="0" i="1" dirty="0" smtClean="0">
                        <a:latin typeface="Cambria Math" panose="02040503050406030204" pitchFamily="18" charset="0"/>
                      </a:rPr>
                      <m:t>𝐴</m:t>
                    </m:r>
                  </m:oMath>
                </a14:m>
                <a:r>
                  <a:rPr lang="en-SG" sz="1800" dirty="0">
                    <a:solidFill>
                      <a:schemeClr val="tx1"/>
                    </a:solidFill>
                  </a:rPr>
                  <a:t>, GCN does </a:t>
                </a:r>
                <a14:m>
                  <m:oMath xmlns:m="http://schemas.openxmlformats.org/officeDocument/2006/math">
                    <m:sSup>
                      <m:sSupPr>
                        <m:ctrlPr>
                          <a:rPr lang="en-SG" sz="1800" i="1" dirty="0">
                            <a:latin typeface="Cambria Math" panose="02040503050406030204" pitchFamily="18" charset="0"/>
                          </a:rPr>
                        </m:ctrlPr>
                      </m:sSupPr>
                      <m:e>
                        <m:acc>
                          <m:accPr>
                            <m:chr m:val="̃"/>
                            <m:ctrlPr>
                              <a:rPr lang="en-SG" sz="1800" i="1" dirty="0">
                                <a:latin typeface="Cambria Math" panose="02040503050406030204" pitchFamily="18" charset="0"/>
                              </a:rPr>
                            </m:ctrlPr>
                          </m:accPr>
                          <m:e>
                            <m:r>
                              <a:rPr lang="en-SG" sz="1800" i="1" dirty="0">
                                <a:latin typeface="Cambria Math" panose="02040503050406030204" pitchFamily="18" charset="0"/>
                              </a:rPr>
                              <m:t>𝐷</m:t>
                            </m:r>
                          </m:e>
                        </m:acc>
                      </m:e>
                      <m:sup>
                        <m:r>
                          <a:rPr lang="en-SG" sz="1800" i="1" dirty="0">
                            <a:latin typeface="Cambria Math" panose="02040503050406030204" pitchFamily="18" charset="0"/>
                          </a:rPr>
                          <m:t>−</m:t>
                        </m:r>
                        <m:f>
                          <m:fPr>
                            <m:ctrlPr>
                              <a:rPr lang="en-SG" sz="1800" i="1" dirty="0">
                                <a:latin typeface="Cambria Math" panose="02040503050406030204" pitchFamily="18" charset="0"/>
                              </a:rPr>
                            </m:ctrlPr>
                          </m:fPr>
                          <m:num>
                            <m:r>
                              <a:rPr lang="en-SG" sz="1800" i="1" dirty="0">
                                <a:latin typeface="Cambria Math" panose="02040503050406030204" pitchFamily="18" charset="0"/>
                              </a:rPr>
                              <m:t>1</m:t>
                            </m:r>
                          </m:num>
                          <m:den>
                            <m:r>
                              <a:rPr lang="en-SG" sz="1800" i="1" dirty="0">
                                <a:latin typeface="Cambria Math" panose="02040503050406030204" pitchFamily="18" charset="0"/>
                              </a:rPr>
                              <m:t>2</m:t>
                            </m:r>
                          </m:den>
                        </m:f>
                      </m:sup>
                    </m:sSup>
                    <m:acc>
                      <m:accPr>
                        <m:chr m:val="̃"/>
                        <m:ctrlPr>
                          <a:rPr lang="en-SG" sz="1800" i="1" dirty="0">
                            <a:latin typeface="Cambria Math" panose="02040503050406030204" pitchFamily="18" charset="0"/>
                          </a:rPr>
                        </m:ctrlPr>
                      </m:accPr>
                      <m:e>
                        <m:r>
                          <a:rPr lang="en-SG" sz="1800" i="1" dirty="0">
                            <a:latin typeface="Cambria Math" panose="02040503050406030204" pitchFamily="18" charset="0"/>
                          </a:rPr>
                          <m:t>𝐴</m:t>
                        </m:r>
                      </m:e>
                    </m:acc>
                    <m:sSup>
                      <m:sSupPr>
                        <m:ctrlPr>
                          <a:rPr lang="en-SG" sz="1800" i="1" dirty="0">
                            <a:latin typeface="Cambria Math" panose="02040503050406030204" pitchFamily="18" charset="0"/>
                          </a:rPr>
                        </m:ctrlPr>
                      </m:sSupPr>
                      <m:e>
                        <m:acc>
                          <m:accPr>
                            <m:chr m:val="̃"/>
                            <m:ctrlPr>
                              <a:rPr lang="en-SG" sz="1800" i="1" dirty="0">
                                <a:latin typeface="Cambria Math" panose="02040503050406030204" pitchFamily="18" charset="0"/>
                              </a:rPr>
                            </m:ctrlPr>
                          </m:accPr>
                          <m:e>
                            <m:r>
                              <a:rPr lang="en-SG" sz="1800" i="1" dirty="0">
                                <a:latin typeface="Cambria Math" panose="02040503050406030204" pitchFamily="18" charset="0"/>
                              </a:rPr>
                              <m:t>𝐷</m:t>
                            </m:r>
                          </m:e>
                        </m:acc>
                      </m:e>
                      <m:sup>
                        <m:r>
                          <a:rPr lang="en-SG" sz="1800" i="1" dirty="0">
                            <a:latin typeface="Cambria Math" panose="02040503050406030204" pitchFamily="18" charset="0"/>
                          </a:rPr>
                          <m:t>−</m:t>
                        </m:r>
                        <m:f>
                          <m:fPr>
                            <m:ctrlPr>
                              <a:rPr lang="en-SG" sz="1800" i="1" dirty="0">
                                <a:latin typeface="Cambria Math" panose="02040503050406030204" pitchFamily="18" charset="0"/>
                              </a:rPr>
                            </m:ctrlPr>
                          </m:fPr>
                          <m:num>
                            <m:r>
                              <a:rPr lang="en-SG" sz="1800" i="1" dirty="0">
                                <a:latin typeface="Cambria Math" panose="02040503050406030204" pitchFamily="18" charset="0"/>
                              </a:rPr>
                              <m:t>1</m:t>
                            </m:r>
                          </m:num>
                          <m:den>
                            <m:r>
                              <a:rPr lang="en-SG" sz="1800" i="1" dirty="0">
                                <a:latin typeface="Cambria Math" panose="02040503050406030204" pitchFamily="18" charset="0"/>
                              </a:rPr>
                              <m:t>2</m:t>
                            </m:r>
                          </m:den>
                        </m:f>
                      </m:sup>
                    </m:sSup>
                  </m:oMath>
                </a14:m>
                <a:r>
                  <a:rPr lang="en-SG" sz="1800" dirty="0">
                    <a:solidFill>
                      <a:schemeClr val="tx1"/>
                    </a:solidFill>
                  </a:rPr>
                  <a:t>  </a:t>
                </a:r>
              </a:p>
            </p:txBody>
          </p:sp>
        </mc:Choice>
        <mc:Fallback xmlns="">
          <p:sp>
            <p:nvSpPr>
              <p:cNvPr id="8" name="TextBox 7">
                <a:extLst>
                  <a:ext uri="{FF2B5EF4-FFF2-40B4-BE49-F238E27FC236}">
                    <a16:creationId xmlns:a16="http://schemas.microsoft.com/office/drawing/2014/main" id="{01297E28-B366-41B5-ADB2-5B6139279942}"/>
                  </a:ext>
                </a:extLst>
              </p:cNvPr>
              <p:cNvSpPr txBox="1">
                <a:spLocks noRot="1" noChangeAspect="1" noMove="1" noResize="1" noEditPoints="1" noAdjustHandles="1" noChangeArrowheads="1" noChangeShapeType="1" noTextEdit="1"/>
              </p:cNvSpPr>
              <p:nvPr/>
            </p:nvSpPr>
            <p:spPr>
              <a:xfrm>
                <a:off x="329867" y="1729817"/>
                <a:ext cx="4669528" cy="470385"/>
              </a:xfrm>
              <a:prstGeom prst="rect">
                <a:avLst/>
              </a:prstGeom>
              <a:blipFill>
                <a:blip r:embed="rId5"/>
                <a:stretch>
                  <a:fillRect b="-20779"/>
                </a:stretch>
              </a:blipFill>
            </p:spPr>
            <p:txBody>
              <a:bodyPr/>
              <a:lstStyle/>
              <a:p>
                <a:r>
                  <a:rPr lang="en-SG">
                    <a:noFill/>
                  </a:rPr>
                  <a:t> </a:t>
                </a:r>
              </a:p>
            </p:txBody>
          </p:sp>
        </mc:Fallback>
      </mc:AlternateContent>
      <p:sp>
        <p:nvSpPr>
          <p:cNvPr id="10" name="TextBox 9">
            <a:extLst>
              <a:ext uri="{FF2B5EF4-FFF2-40B4-BE49-F238E27FC236}">
                <a16:creationId xmlns:a16="http://schemas.microsoft.com/office/drawing/2014/main" id="{BC70BCD8-C408-43A1-89C6-62D8BA7E6B13}"/>
              </a:ext>
            </a:extLst>
          </p:cNvPr>
          <p:cNvSpPr txBox="1"/>
          <p:nvPr/>
        </p:nvSpPr>
        <p:spPr>
          <a:xfrm>
            <a:off x="3555573" y="2411997"/>
            <a:ext cx="3367146" cy="461665"/>
          </a:xfrm>
          <a:prstGeom prst="rect">
            <a:avLst/>
          </a:prstGeom>
          <a:noFill/>
        </p:spPr>
        <p:txBody>
          <a:bodyPr wrap="square">
            <a:spAutoFit/>
          </a:bodyPr>
          <a:lstStyle/>
          <a:p>
            <a:pPr marL="254000" lvl="1" algn="ctr">
              <a:spcAft>
                <a:spcPts val="1200"/>
              </a:spcAft>
            </a:pPr>
            <a:r>
              <a:rPr lang="en-SG" sz="1200" dirty="0">
                <a:solidFill>
                  <a:schemeClr val="tx1"/>
                </a:solidFill>
              </a:rPr>
              <a:t>Scale by the neighbour size of the destination instead of source node</a:t>
            </a:r>
          </a:p>
        </p:txBody>
      </p:sp>
      <p:cxnSp>
        <p:nvCxnSpPr>
          <p:cNvPr id="4" name="Straight Arrow Connector 3">
            <a:extLst>
              <a:ext uri="{FF2B5EF4-FFF2-40B4-BE49-F238E27FC236}">
                <a16:creationId xmlns:a16="http://schemas.microsoft.com/office/drawing/2014/main" id="{B7BBFF5A-4694-4CCB-B93C-592EE101F706}"/>
              </a:ext>
            </a:extLst>
          </p:cNvPr>
          <p:cNvCxnSpPr>
            <a:cxnSpLocks/>
            <a:stCxn id="10" idx="0"/>
          </p:cNvCxnSpPr>
          <p:nvPr/>
        </p:nvCxnSpPr>
        <p:spPr>
          <a:xfrm flipH="1" flipV="1">
            <a:off x="4572000" y="2172447"/>
            <a:ext cx="667146" cy="23955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B83038FC-FDD8-46D5-9A00-02E34EDA5999}"/>
                  </a:ext>
                </a:extLst>
              </p:cNvPr>
              <p:cNvSpPr txBox="1"/>
              <p:nvPr/>
            </p:nvSpPr>
            <p:spPr>
              <a:xfrm>
                <a:off x="329867" y="2972575"/>
                <a:ext cx="7513478" cy="710707"/>
              </a:xfrm>
              <a:prstGeom prst="rect">
                <a:avLst/>
              </a:prstGeom>
              <a:noFill/>
            </p:spPr>
            <p:txBody>
              <a:bodyPr wrap="square">
                <a:spAutoFit/>
              </a:bodyPr>
              <a:lstStyle/>
              <a:p>
                <a:pPr marL="539750" lvl="1" indent="-285750">
                  <a:spcAft>
                    <a:spcPts val="1200"/>
                  </a:spcAft>
                  <a:buFont typeface="Arial" panose="020B0604020202020204" pitchFamily="34" charset="0"/>
                  <a:buChar char="•"/>
                </a:pPr>
                <a:r>
                  <a:rPr lang="en-SG" sz="1800" dirty="0">
                    <a:solidFill>
                      <a:schemeClr val="tx1"/>
                    </a:solidFill>
                  </a:rPr>
                  <a:t>Expand it and the resulting matrix in element will be </a:t>
                </a:r>
                <a14:m>
                  <m:oMath xmlns:m="http://schemas.openxmlformats.org/officeDocument/2006/math">
                    <m:sSub>
                      <m:sSubPr>
                        <m:ctrlPr>
                          <a:rPr lang="en-SG" sz="1800" b="0" i="1" dirty="0" smtClean="0">
                            <a:latin typeface="Cambria Math" panose="02040503050406030204" pitchFamily="18" charset="0"/>
                          </a:rPr>
                        </m:ctrlPr>
                      </m:sSubPr>
                      <m:e>
                        <m:acc>
                          <m:accPr>
                            <m:chr m:val="̂"/>
                            <m:ctrlPr>
                              <a:rPr lang="en-SG" sz="1800" b="0" i="1" dirty="0" smtClean="0">
                                <a:latin typeface="Cambria Math" panose="02040503050406030204" pitchFamily="18" charset="0"/>
                              </a:rPr>
                            </m:ctrlPr>
                          </m:accPr>
                          <m:e>
                            <m:r>
                              <a:rPr lang="en-SG" sz="1800" b="0" i="1" dirty="0" smtClean="0">
                                <a:latin typeface="Cambria Math" panose="02040503050406030204" pitchFamily="18" charset="0"/>
                              </a:rPr>
                              <m:t>𝐴</m:t>
                            </m:r>
                          </m:e>
                        </m:acc>
                      </m:e>
                      <m:sub>
                        <m:r>
                          <a:rPr lang="en-SG" sz="1800" b="0" i="1" dirty="0" smtClean="0">
                            <a:latin typeface="Cambria Math" panose="02040503050406030204" pitchFamily="18" charset="0"/>
                          </a:rPr>
                          <m:t>𝑖𝑗</m:t>
                        </m:r>
                      </m:sub>
                    </m:sSub>
                    <m:r>
                      <a:rPr lang="en-SG" sz="1800" b="0" i="1" dirty="0" smtClean="0">
                        <a:latin typeface="Cambria Math" panose="02040503050406030204" pitchFamily="18" charset="0"/>
                      </a:rPr>
                      <m:t>=</m:t>
                    </m:r>
                    <m:f>
                      <m:fPr>
                        <m:ctrlPr>
                          <a:rPr lang="en-SG" sz="1800" b="0" i="1" dirty="0" smtClean="0">
                            <a:latin typeface="Cambria Math" panose="02040503050406030204" pitchFamily="18" charset="0"/>
                          </a:rPr>
                        </m:ctrlPr>
                      </m:fPr>
                      <m:num>
                        <m:r>
                          <a:rPr lang="en-SG" sz="1800" b="0" i="1" dirty="0" smtClean="0">
                            <a:latin typeface="Cambria Math" panose="02040503050406030204" pitchFamily="18" charset="0"/>
                          </a:rPr>
                          <m:t>1</m:t>
                        </m:r>
                      </m:num>
                      <m:den>
                        <m:rad>
                          <m:radPr>
                            <m:degHide m:val="on"/>
                            <m:ctrlPr>
                              <a:rPr lang="en-SG" sz="1800" b="0" i="1" dirty="0" smtClean="0">
                                <a:latin typeface="Cambria Math" panose="02040503050406030204" pitchFamily="18" charset="0"/>
                              </a:rPr>
                            </m:ctrlPr>
                          </m:radPr>
                          <m:deg/>
                          <m:e>
                            <m:sSub>
                              <m:sSubPr>
                                <m:ctrlPr>
                                  <a:rPr lang="en-SG" sz="1800" b="0" i="1" dirty="0" smtClean="0">
                                    <a:latin typeface="Cambria Math" panose="02040503050406030204" pitchFamily="18" charset="0"/>
                                  </a:rPr>
                                </m:ctrlPr>
                              </m:sSubPr>
                              <m:e>
                                <m:acc>
                                  <m:accPr>
                                    <m:chr m:val="̃"/>
                                    <m:ctrlPr>
                                      <a:rPr lang="en-SG" sz="1800" i="1" dirty="0" smtClean="0">
                                        <a:latin typeface="Cambria Math" panose="02040503050406030204" pitchFamily="18" charset="0"/>
                                      </a:rPr>
                                    </m:ctrlPr>
                                  </m:accPr>
                                  <m:e>
                                    <m:r>
                                      <a:rPr lang="en-SG" sz="1800" b="0" i="1" dirty="0" smtClean="0">
                                        <a:latin typeface="Cambria Math" panose="02040503050406030204" pitchFamily="18" charset="0"/>
                                      </a:rPr>
                                      <m:t>𝑑</m:t>
                                    </m:r>
                                  </m:e>
                                </m:acc>
                              </m:e>
                              <m:sub>
                                <m:r>
                                  <a:rPr lang="en-SG" sz="1800" b="0" i="1" dirty="0" smtClean="0">
                                    <a:latin typeface="Cambria Math" panose="02040503050406030204" pitchFamily="18" charset="0"/>
                                  </a:rPr>
                                  <m:t>𝑖</m:t>
                                </m:r>
                              </m:sub>
                            </m:sSub>
                            <m:sSub>
                              <m:sSubPr>
                                <m:ctrlPr>
                                  <a:rPr lang="en-SG" sz="1800" i="1" dirty="0">
                                    <a:latin typeface="Cambria Math" panose="02040503050406030204" pitchFamily="18" charset="0"/>
                                  </a:rPr>
                                </m:ctrlPr>
                              </m:sSubPr>
                              <m:e>
                                <m:acc>
                                  <m:accPr>
                                    <m:chr m:val="̃"/>
                                    <m:ctrlPr>
                                      <a:rPr lang="en-SG" sz="1800" i="1" dirty="0">
                                        <a:latin typeface="Cambria Math" panose="02040503050406030204" pitchFamily="18" charset="0"/>
                                      </a:rPr>
                                    </m:ctrlPr>
                                  </m:accPr>
                                  <m:e>
                                    <m:r>
                                      <a:rPr lang="en-SG" sz="1800" i="1" dirty="0">
                                        <a:latin typeface="Cambria Math" panose="02040503050406030204" pitchFamily="18" charset="0"/>
                                      </a:rPr>
                                      <m:t>𝑑</m:t>
                                    </m:r>
                                  </m:e>
                                </m:acc>
                              </m:e>
                              <m:sub>
                                <m:r>
                                  <a:rPr lang="en-SG" sz="1800" b="0" i="1" dirty="0" smtClean="0">
                                    <a:latin typeface="Cambria Math" panose="02040503050406030204" pitchFamily="18" charset="0"/>
                                  </a:rPr>
                                  <m:t>𝑗</m:t>
                                </m:r>
                              </m:sub>
                            </m:sSub>
                          </m:e>
                        </m:rad>
                      </m:den>
                    </m:f>
                    <m:sSub>
                      <m:sSubPr>
                        <m:ctrlPr>
                          <a:rPr lang="en-SG" sz="1800" i="1" dirty="0">
                            <a:latin typeface="Cambria Math" panose="02040503050406030204" pitchFamily="18" charset="0"/>
                          </a:rPr>
                        </m:ctrlPr>
                      </m:sSubPr>
                      <m:e>
                        <m:acc>
                          <m:accPr>
                            <m:chr m:val="̃"/>
                            <m:ctrlPr>
                              <a:rPr lang="en-SG" sz="1800" i="1" dirty="0">
                                <a:latin typeface="Cambria Math" panose="02040503050406030204" pitchFamily="18" charset="0"/>
                              </a:rPr>
                            </m:ctrlPr>
                          </m:accPr>
                          <m:e>
                            <m:r>
                              <a:rPr lang="en-SG" sz="1800" i="1" dirty="0">
                                <a:latin typeface="Cambria Math" panose="02040503050406030204" pitchFamily="18" charset="0"/>
                              </a:rPr>
                              <m:t>𝐴</m:t>
                            </m:r>
                          </m:e>
                        </m:acc>
                      </m:e>
                      <m:sub>
                        <m:r>
                          <a:rPr lang="en-SG" sz="1800" i="1" dirty="0">
                            <a:latin typeface="Cambria Math" panose="02040503050406030204" pitchFamily="18" charset="0"/>
                          </a:rPr>
                          <m:t>𝑖𝑗</m:t>
                        </m:r>
                      </m:sub>
                    </m:sSub>
                  </m:oMath>
                </a14:m>
                <a:endParaRPr lang="en-SG" sz="1800" dirty="0">
                  <a:solidFill>
                    <a:schemeClr val="tx1"/>
                  </a:solidFill>
                </a:endParaRPr>
              </a:p>
            </p:txBody>
          </p:sp>
        </mc:Choice>
        <mc:Fallback xmlns="">
          <p:sp>
            <p:nvSpPr>
              <p:cNvPr id="14" name="TextBox 13">
                <a:extLst>
                  <a:ext uri="{FF2B5EF4-FFF2-40B4-BE49-F238E27FC236}">
                    <a16:creationId xmlns:a16="http://schemas.microsoft.com/office/drawing/2014/main" id="{B83038FC-FDD8-46D5-9A00-02E34EDA5999}"/>
                  </a:ext>
                </a:extLst>
              </p:cNvPr>
              <p:cNvSpPr txBox="1">
                <a:spLocks noRot="1" noChangeAspect="1" noMove="1" noResize="1" noEditPoints="1" noAdjustHandles="1" noChangeArrowheads="1" noChangeShapeType="1" noTextEdit="1"/>
              </p:cNvSpPr>
              <p:nvPr/>
            </p:nvSpPr>
            <p:spPr>
              <a:xfrm>
                <a:off x="329867" y="2972575"/>
                <a:ext cx="7513478" cy="710707"/>
              </a:xfrm>
              <a:prstGeom prst="rect">
                <a:avLst/>
              </a:prstGeom>
              <a:blipFill>
                <a:blip r:embed="rId6"/>
                <a:stretch>
                  <a:fillRect/>
                </a:stretch>
              </a:blipFill>
            </p:spPr>
            <p:txBody>
              <a:bodyPr/>
              <a:lstStyle/>
              <a:p>
                <a:r>
                  <a:rPr lang="en-SG">
                    <a:noFill/>
                  </a:rPr>
                  <a:t> </a:t>
                </a:r>
              </a:p>
            </p:txBody>
          </p:sp>
        </mc:Fallback>
      </mc:AlternateContent>
      <p:sp>
        <p:nvSpPr>
          <p:cNvPr id="15" name="TextBox 14">
            <a:extLst>
              <a:ext uri="{FF2B5EF4-FFF2-40B4-BE49-F238E27FC236}">
                <a16:creationId xmlns:a16="http://schemas.microsoft.com/office/drawing/2014/main" id="{D07651B9-3EBF-4F8A-BC29-F8ADE276CD0F}"/>
              </a:ext>
            </a:extLst>
          </p:cNvPr>
          <p:cNvSpPr txBox="1"/>
          <p:nvPr/>
        </p:nvSpPr>
        <p:spPr>
          <a:xfrm>
            <a:off x="5647392" y="3683282"/>
            <a:ext cx="3367146" cy="461665"/>
          </a:xfrm>
          <a:prstGeom prst="rect">
            <a:avLst/>
          </a:prstGeom>
          <a:noFill/>
        </p:spPr>
        <p:txBody>
          <a:bodyPr wrap="square">
            <a:spAutoFit/>
          </a:bodyPr>
          <a:lstStyle/>
          <a:p>
            <a:pPr marL="254000" lvl="1" algn="ctr">
              <a:spcAft>
                <a:spcPts val="1200"/>
              </a:spcAft>
            </a:pPr>
            <a:r>
              <a:rPr lang="en-SG" sz="1200" dirty="0">
                <a:solidFill>
                  <a:schemeClr val="tx1"/>
                </a:solidFill>
              </a:rPr>
              <a:t>Normalizing by the neighbourhood size of both source, d</a:t>
            </a:r>
            <a:r>
              <a:rPr lang="en-SG" sz="1200" baseline="-25000" dirty="0">
                <a:solidFill>
                  <a:schemeClr val="tx1"/>
                </a:solidFill>
              </a:rPr>
              <a:t>i</a:t>
            </a:r>
            <a:r>
              <a:rPr lang="en-SG" sz="1200" dirty="0">
                <a:solidFill>
                  <a:schemeClr val="tx1"/>
                </a:solidFill>
              </a:rPr>
              <a:t> and the destination, </a:t>
            </a:r>
            <a:r>
              <a:rPr lang="en-SG" sz="1200" dirty="0" err="1">
                <a:solidFill>
                  <a:schemeClr val="tx1"/>
                </a:solidFill>
              </a:rPr>
              <a:t>d</a:t>
            </a:r>
            <a:r>
              <a:rPr lang="en-SG" sz="1200" baseline="-25000" dirty="0" err="1">
                <a:solidFill>
                  <a:schemeClr val="tx1"/>
                </a:solidFill>
              </a:rPr>
              <a:t>j</a:t>
            </a:r>
            <a:r>
              <a:rPr lang="en-SG" sz="1200" dirty="0">
                <a:solidFill>
                  <a:schemeClr val="tx1"/>
                </a:solidFill>
              </a:rPr>
              <a:t> </a:t>
            </a: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14B1479F-6BAA-4390-8CF3-90B87D99BDC5}"/>
                  </a:ext>
                </a:extLst>
              </p:cNvPr>
              <p:cNvSpPr txBox="1"/>
              <p:nvPr/>
            </p:nvSpPr>
            <p:spPr>
              <a:xfrm>
                <a:off x="329866" y="4260086"/>
                <a:ext cx="8372699" cy="776046"/>
              </a:xfrm>
              <a:prstGeom prst="rect">
                <a:avLst/>
              </a:prstGeom>
              <a:noFill/>
            </p:spPr>
            <p:txBody>
              <a:bodyPr wrap="square">
                <a:spAutoFit/>
              </a:bodyPr>
              <a:lstStyle/>
              <a:p>
                <a:pPr marL="539750" lvl="1" indent="-285750">
                  <a:spcAft>
                    <a:spcPts val="1200"/>
                  </a:spcAft>
                  <a:buFont typeface="Arial" panose="020B0604020202020204" pitchFamily="34" charset="0"/>
                  <a:buChar char="•"/>
                </a:pPr>
                <a:r>
                  <a:rPr lang="en-SG" sz="1800" dirty="0">
                    <a:solidFill>
                      <a:schemeClr val="tx1"/>
                    </a:solidFill>
                  </a:rPr>
                  <a:t>The overall equation is</a:t>
                </a:r>
                <a14:m>
                  <m:oMath xmlns:m="http://schemas.openxmlformats.org/officeDocument/2006/math">
                    <m:acc>
                      <m:accPr>
                        <m:chr m:val="̂"/>
                        <m:ctrlPr>
                          <a:rPr lang="en-SG" sz="1800" i="1" dirty="0">
                            <a:latin typeface="Cambria Math" panose="02040503050406030204" pitchFamily="18" charset="0"/>
                          </a:rPr>
                        </m:ctrlPr>
                      </m:accPr>
                      <m:e>
                        <m:r>
                          <a:rPr lang="en-SG" sz="1800" i="1" dirty="0">
                            <a:latin typeface="Cambria Math" panose="02040503050406030204" pitchFamily="18" charset="0"/>
                          </a:rPr>
                          <m:t>𝐴</m:t>
                        </m:r>
                      </m:e>
                    </m:acc>
                    <m:r>
                      <a:rPr lang="en-SG" sz="1800" b="0" i="1" dirty="0" smtClean="0">
                        <a:latin typeface="Cambria Math" panose="02040503050406030204" pitchFamily="18" charset="0"/>
                      </a:rPr>
                      <m:t>=</m:t>
                    </m:r>
                    <m:sSup>
                      <m:sSupPr>
                        <m:ctrlPr>
                          <a:rPr lang="en-SG" sz="1800" i="1" dirty="0">
                            <a:latin typeface="Cambria Math" panose="02040503050406030204" pitchFamily="18" charset="0"/>
                          </a:rPr>
                        </m:ctrlPr>
                      </m:sSupPr>
                      <m:e>
                        <m:acc>
                          <m:accPr>
                            <m:chr m:val="̃"/>
                            <m:ctrlPr>
                              <a:rPr lang="en-SG" sz="1800" i="1" dirty="0">
                                <a:latin typeface="Cambria Math" panose="02040503050406030204" pitchFamily="18" charset="0"/>
                              </a:rPr>
                            </m:ctrlPr>
                          </m:accPr>
                          <m:e>
                            <m:r>
                              <a:rPr lang="en-SG" sz="1800" i="1" dirty="0">
                                <a:latin typeface="Cambria Math" panose="02040503050406030204" pitchFamily="18" charset="0"/>
                              </a:rPr>
                              <m:t>𝐷</m:t>
                            </m:r>
                          </m:e>
                        </m:acc>
                      </m:e>
                      <m:sup>
                        <m:r>
                          <a:rPr lang="en-SG" sz="1800" i="1" dirty="0">
                            <a:latin typeface="Cambria Math" panose="02040503050406030204" pitchFamily="18" charset="0"/>
                          </a:rPr>
                          <m:t>−</m:t>
                        </m:r>
                        <m:f>
                          <m:fPr>
                            <m:ctrlPr>
                              <a:rPr lang="en-SG" sz="1800" i="1" dirty="0">
                                <a:latin typeface="Cambria Math" panose="02040503050406030204" pitchFamily="18" charset="0"/>
                              </a:rPr>
                            </m:ctrlPr>
                          </m:fPr>
                          <m:num>
                            <m:r>
                              <a:rPr lang="en-SG" sz="1800" i="1" dirty="0">
                                <a:latin typeface="Cambria Math" panose="02040503050406030204" pitchFamily="18" charset="0"/>
                              </a:rPr>
                              <m:t>1</m:t>
                            </m:r>
                          </m:num>
                          <m:den>
                            <m:r>
                              <a:rPr lang="en-SG" sz="1800" i="1" dirty="0">
                                <a:latin typeface="Cambria Math" panose="02040503050406030204" pitchFamily="18" charset="0"/>
                              </a:rPr>
                              <m:t>2</m:t>
                            </m:r>
                          </m:den>
                        </m:f>
                      </m:sup>
                    </m:sSup>
                    <m:acc>
                      <m:accPr>
                        <m:chr m:val="̃"/>
                        <m:ctrlPr>
                          <a:rPr lang="en-SG" sz="1800" i="1" dirty="0">
                            <a:latin typeface="Cambria Math" panose="02040503050406030204" pitchFamily="18" charset="0"/>
                          </a:rPr>
                        </m:ctrlPr>
                      </m:accPr>
                      <m:e>
                        <m:r>
                          <a:rPr lang="en-SG" sz="1800" i="1" dirty="0">
                            <a:latin typeface="Cambria Math" panose="02040503050406030204" pitchFamily="18" charset="0"/>
                          </a:rPr>
                          <m:t>𝐴</m:t>
                        </m:r>
                      </m:e>
                    </m:acc>
                    <m:sSup>
                      <m:sSupPr>
                        <m:ctrlPr>
                          <a:rPr lang="en-SG" sz="1800" i="1" dirty="0">
                            <a:latin typeface="Cambria Math" panose="02040503050406030204" pitchFamily="18" charset="0"/>
                          </a:rPr>
                        </m:ctrlPr>
                      </m:sSupPr>
                      <m:e>
                        <m:acc>
                          <m:accPr>
                            <m:chr m:val="̃"/>
                            <m:ctrlPr>
                              <a:rPr lang="en-SG" sz="1800" i="1" dirty="0">
                                <a:latin typeface="Cambria Math" panose="02040503050406030204" pitchFamily="18" charset="0"/>
                              </a:rPr>
                            </m:ctrlPr>
                          </m:accPr>
                          <m:e>
                            <m:r>
                              <a:rPr lang="en-SG" sz="1800" i="1" dirty="0">
                                <a:latin typeface="Cambria Math" panose="02040503050406030204" pitchFamily="18" charset="0"/>
                              </a:rPr>
                              <m:t>𝐷</m:t>
                            </m:r>
                          </m:e>
                        </m:acc>
                      </m:e>
                      <m:sup>
                        <m:r>
                          <a:rPr lang="en-SG" sz="1800" i="1" dirty="0">
                            <a:latin typeface="Cambria Math" panose="02040503050406030204" pitchFamily="18" charset="0"/>
                          </a:rPr>
                          <m:t>−</m:t>
                        </m:r>
                        <m:f>
                          <m:fPr>
                            <m:ctrlPr>
                              <a:rPr lang="en-SG" sz="1800" i="1" dirty="0">
                                <a:latin typeface="Cambria Math" panose="02040503050406030204" pitchFamily="18" charset="0"/>
                              </a:rPr>
                            </m:ctrlPr>
                          </m:fPr>
                          <m:num>
                            <m:r>
                              <a:rPr lang="en-SG" sz="1800" i="1" dirty="0">
                                <a:latin typeface="Cambria Math" panose="02040503050406030204" pitchFamily="18" charset="0"/>
                              </a:rPr>
                              <m:t>1</m:t>
                            </m:r>
                          </m:num>
                          <m:den>
                            <m:r>
                              <a:rPr lang="en-SG" sz="1800" i="1" dirty="0">
                                <a:latin typeface="Cambria Math" panose="02040503050406030204" pitchFamily="18" charset="0"/>
                              </a:rPr>
                              <m:t>2</m:t>
                            </m:r>
                          </m:den>
                        </m:f>
                      </m:sup>
                    </m:sSup>
                  </m:oMath>
                </a14:m>
                <a:r>
                  <a:rPr lang="en-SG" sz="1800" dirty="0">
                    <a:solidFill>
                      <a:schemeClr val="tx1"/>
                    </a:solidFill>
                  </a:rPr>
                  <a:t>, </a:t>
                </a:r>
                <a14:m>
                  <m:oMath xmlns:m="http://schemas.openxmlformats.org/officeDocument/2006/math">
                    <m:acc>
                      <m:accPr>
                        <m:chr m:val="̃"/>
                        <m:ctrlPr>
                          <a:rPr lang="en-SG" sz="1800" i="1" dirty="0">
                            <a:latin typeface="Cambria Math" panose="02040503050406030204" pitchFamily="18" charset="0"/>
                          </a:rPr>
                        </m:ctrlPr>
                      </m:accPr>
                      <m:e>
                        <m:r>
                          <a:rPr lang="en-SG" sz="1800" i="1" dirty="0">
                            <a:latin typeface="Cambria Math" panose="02040503050406030204" pitchFamily="18" charset="0"/>
                          </a:rPr>
                          <m:t>𝐴</m:t>
                        </m:r>
                      </m:e>
                    </m:acc>
                  </m:oMath>
                </a14:m>
                <a:r>
                  <a:rPr lang="en-SG" sz="1800" dirty="0">
                    <a:solidFill>
                      <a:schemeClr val="tx1"/>
                    </a:solidFill>
                  </a:rPr>
                  <a:t> is just mean that self connection is added to the adjacent matrix.  </a:t>
                </a:r>
              </a:p>
            </p:txBody>
          </p:sp>
        </mc:Choice>
        <mc:Fallback xmlns="">
          <p:sp>
            <p:nvSpPr>
              <p:cNvPr id="19" name="TextBox 18">
                <a:extLst>
                  <a:ext uri="{FF2B5EF4-FFF2-40B4-BE49-F238E27FC236}">
                    <a16:creationId xmlns:a16="http://schemas.microsoft.com/office/drawing/2014/main" id="{14B1479F-6BAA-4390-8CF3-90B87D99BDC5}"/>
                  </a:ext>
                </a:extLst>
              </p:cNvPr>
              <p:cNvSpPr txBox="1">
                <a:spLocks noRot="1" noChangeAspect="1" noMove="1" noResize="1" noEditPoints="1" noAdjustHandles="1" noChangeArrowheads="1" noChangeShapeType="1" noTextEdit="1"/>
              </p:cNvSpPr>
              <p:nvPr/>
            </p:nvSpPr>
            <p:spPr>
              <a:xfrm>
                <a:off x="329866" y="4260086"/>
                <a:ext cx="8372699" cy="776046"/>
              </a:xfrm>
              <a:prstGeom prst="rect">
                <a:avLst/>
              </a:prstGeom>
              <a:blipFill>
                <a:blip r:embed="rId7"/>
                <a:stretch>
                  <a:fillRect b="-8661"/>
                </a:stretch>
              </a:blipFill>
            </p:spPr>
            <p:txBody>
              <a:bodyPr/>
              <a:lstStyle/>
              <a:p>
                <a:r>
                  <a:rPr lang="en-SG">
                    <a:noFill/>
                  </a:rPr>
                  <a:t> </a:t>
                </a:r>
              </a:p>
            </p:txBody>
          </p:sp>
        </mc:Fallback>
      </mc:AlternateContent>
      <p:sp>
        <p:nvSpPr>
          <p:cNvPr id="20" name="TextBox 19">
            <a:extLst>
              <a:ext uri="{FF2B5EF4-FFF2-40B4-BE49-F238E27FC236}">
                <a16:creationId xmlns:a16="http://schemas.microsoft.com/office/drawing/2014/main" id="{9C26F915-AF27-4C88-BF59-3B6A26566B27}"/>
              </a:ext>
            </a:extLst>
          </p:cNvPr>
          <p:cNvSpPr txBox="1"/>
          <p:nvPr/>
        </p:nvSpPr>
        <p:spPr>
          <a:xfrm>
            <a:off x="5372290" y="1644777"/>
            <a:ext cx="1744978" cy="276999"/>
          </a:xfrm>
          <a:prstGeom prst="rect">
            <a:avLst/>
          </a:prstGeom>
          <a:noFill/>
        </p:spPr>
        <p:txBody>
          <a:bodyPr wrap="square">
            <a:spAutoFit/>
          </a:bodyPr>
          <a:lstStyle/>
          <a:p>
            <a:pPr lvl="1">
              <a:spcAft>
                <a:spcPts val="1200"/>
              </a:spcAft>
            </a:pPr>
            <a:r>
              <a:rPr lang="en-SG" sz="1200" dirty="0">
                <a:solidFill>
                  <a:schemeClr val="tx1"/>
                </a:solidFill>
              </a:rPr>
              <a:t>Self connection </a:t>
            </a:r>
          </a:p>
        </p:txBody>
      </p:sp>
      <p:cxnSp>
        <p:nvCxnSpPr>
          <p:cNvPr id="21" name="Straight Arrow Connector 20">
            <a:extLst>
              <a:ext uri="{FF2B5EF4-FFF2-40B4-BE49-F238E27FC236}">
                <a16:creationId xmlns:a16="http://schemas.microsoft.com/office/drawing/2014/main" id="{23344163-51E1-45CB-AD1F-C0351A85CD1F}"/>
              </a:ext>
            </a:extLst>
          </p:cNvPr>
          <p:cNvCxnSpPr>
            <a:cxnSpLocks/>
          </p:cNvCxnSpPr>
          <p:nvPr/>
        </p:nvCxnSpPr>
        <p:spPr>
          <a:xfrm flipH="1" flipV="1">
            <a:off x="5117636" y="1428588"/>
            <a:ext cx="667146" cy="23955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49869111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latin typeface="Arial" panose="020B0604020202020204" pitchFamily="34" charset="0"/>
                <a:cs typeface="Arial" panose="020B0604020202020204" pitchFamily="34" charset="0"/>
              </a:rPr>
              <a:t>Example</a:t>
            </a:r>
            <a:endParaRPr lang="en-SG" b="1" dirty="0">
              <a:solidFill>
                <a:schemeClr val="bg1"/>
              </a:solidFill>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5704B78C-453B-4BAA-BD86-EA1D3E8FF3BA}"/>
              </a:ext>
            </a:extLst>
          </p:cNvPr>
          <p:cNvSpPr txBox="1"/>
          <p:nvPr/>
        </p:nvSpPr>
        <p:spPr>
          <a:xfrm>
            <a:off x="329867" y="1178247"/>
            <a:ext cx="8467292" cy="1508105"/>
          </a:xfrm>
          <a:prstGeom prst="rect">
            <a:avLst/>
          </a:prstGeom>
          <a:noFill/>
        </p:spPr>
        <p:txBody>
          <a:bodyPr wrap="square">
            <a:spAutoFit/>
          </a:bodyPr>
          <a:lstStyle/>
          <a:p>
            <a:pPr marL="539750" lvl="1" indent="-285750">
              <a:spcAft>
                <a:spcPts val="1200"/>
              </a:spcAft>
              <a:buFont typeface="Arial" panose="020B0604020202020204" pitchFamily="34" charset="0"/>
              <a:buChar char="•"/>
            </a:pPr>
            <a:r>
              <a:rPr lang="en-SG" sz="1800" dirty="0">
                <a:solidFill>
                  <a:schemeClr val="tx1"/>
                </a:solidFill>
              </a:rPr>
              <a:t>Look at a system when we pass message to every node repeated, what will happen to the node. </a:t>
            </a:r>
          </a:p>
          <a:p>
            <a:pPr marL="539750" lvl="1" indent="-285750">
              <a:spcAft>
                <a:spcPts val="1200"/>
              </a:spcAft>
              <a:buFont typeface="Arial" panose="020B0604020202020204" pitchFamily="34" charset="0"/>
              <a:buChar char="•"/>
            </a:pPr>
            <a:r>
              <a:rPr lang="en-SG" sz="1800" dirty="0">
                <a:solidFill>
                  <a:schemeClr val="tx1"/>
                </a:solidFill>
              </a:rPr>
              <a:t>Water dropping experiment </a:t>
            </a:r>
          </a:p>
          <a:p>
            <a:pPr marL="539750" lvl="1" indent="-285750">
              <a:spcAft>
                <a:spcPts val="1200"/>
              </a:spcAft>
              <a:buFont typeface="Arial" panose="020B0604020202020204" pitchFamily="34" charset="0"/>
              <a:buChar char="•"/>
            </a:pPr>
            <a:endParaRPr lang="en-SG" sz="1800" dirty="0">
              <a:solidFill>
                <a:schemeClr val="tx1"/>
              </a:solidFill>
            </a:endParaRPr>
          </a:p>
        </p:txBody>
      </p:sp>
      <p:sp>
        <p:nvSpPr>
          <p:cNvPr id="4" name="Freeform: Shape 3">
            <a:extLst>
              <a:ext uri="{FF2B5EF4-FFF2-40B4-BE49-F238E27FC236}">
                <a16:creationId xmlns:a16="http://schemas.microsoft.com/office/drawing/2014/main" id="{3F8C2783-FE06-432C-AE3F-A8DFBBDCF6EB}"/>
              </a:ext>
            </a:extLst>
          </p:cNvPr>
          <p:cNvSpPr/>
          <p:nvPr/>
        </p:nvSpPr>
        <p:spPr>
          <a:xfrm rot="373831">
            <a:off x="4886063" y="1833762"/>
            <a:ext cx="378162" cy="490489"/>
          </a:xfrm>
          <a:custGeom>
            <a:avLst/>
            <a:gdLst>
              <a:gd name="connsiteX0" fmla="*/ 395095 w 395095"/>
              <a:gd name="connsiteY0" fmla="*/ 236489 h 490489"/>
              <a:gd name="connsiteX1" fmla="*/ 5628 w 395095"/>
              <a:gd name="connsiteY1" fmla="*/ 7889 h 490489"/>
              <a:gd name="connsiteX2" fmla="*/ 200362 w 395095"/>
              <a:gd name="connsiteY2" fmla="*/ 490489 h 490489"/>
            </a:gdLst>
            <a:ahLst/>
            <a:cxnLst>
              <a:cxn ang="0">
                <a:pos x="connsiteX0" y="connsiteY0"/>
              </a:cxn>
              <a:cxn ang="0">
                <a:pos x="connsiteX1" y="connsiteY1"/>
              </a:cxn>
              <a:cxn ang="0">
                <a:pos x="connsiteX2" y="connsiteY2"/>
              </a:cxn>
            </a:cxnLst>
            <a:rect l="l" t="t" r="r" b="b"/>
            <a:pathLst>
              <a:path w="395095" h="490489">
                <a:moveTo>
                  <a:pt x="395095" y="236489"/>
                </a:moveTo>
                <a:cubicBezTo>
                  <a:pt x="216589" y="101022"/>
                  <a:pt x="38083" y="-34444"/>
                  <a:pt x="5628" y="7889"/>
                </a:cubicBezTo>
                <a:cubicBezTo>
                  <a:pt x="-26827" y="50222"/>
                  <a:pt x="86767" y="270355"/>
                  <a:pt x="200362" y="490489"/>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 name="Freeform: Shape 4">
            <a:extLst>
              <a:ext uri="{FF2B5EF4-FFF2-40B4-BE49-F238E27FC236}">
                <a16:creationId xmlns:a16="http://schemas.microsoft.com/office/drawing/2014/main" id="{43319440-4FBE-4899-9C35-B46BE16BBD8D}"/>
              </a:ext>
            </a:extLst>
          </p:cNvPr>
          <p:cNvSpPr/>
          <p:nvPr/>
        </p:nvSpPr>
        <p:spPr>
          <a:xfrm rot="373831">
            <a:off x="3538695" y="3163926"/>
            <a:ext cx="378162" cy="490489"/>
          </a:xfrm>
          <a:custGeom>
            <a:avLst/>
            <a:gdLst>
              <a:gd name="connsiteX0" fmla="*/ 395095 w 395095"/>
              <a:gd name="connsiteY0" fmla="*/ 236489 h 490489"/>
              <a:gd name="connsiteX1" fmla="*/ 5628 w 395095"/>
              <a:gd name="connsiteY1" fmla="*/ 7889 h 490489"/>
              <a:gd name="connsiteX2" fmla="*/ 200362 w 395095"/>
              <a:gd name="connsiteY2" fmla="*/ 490489 h 490489"/>
            </a:gdLst>
            <a:ahLst/>
            <a:cxnLst>
              <a:cxn ang="0">
                <a:pos x="connsiteX0" y="connsiteY0"/>
              </a:cxn>
              <a:cxn ang="0">
                <a:pos x="connsiteX1" y="connsiteY1"/>
              </a:cxn>
              <a:cxn ang="0">
                <a:pos x="connsiteX2" y="connsiteY2"/>
              </a:cxn>
            </a:cxnLst>
            <a:rect l="l" t="t" r="r" b="b"/>
            <a:pathLst>
              <a:path w="395095" h="490489">
                <a:moveTo>
                  <a:pt x="395095" y="236489"/>
                </a:moveTo>
                <a:cubicBezTo>
                  <a:pt x="216589" y="101022"/>
                  <a:pt x="38083" y="-34444"/>
                  <a:pt x="5628" y="7889"/>
                </a:cubicBezTo>
                <a:cubicBezTo>
                  <a:pt x="-26827" y="50222"/>
                  <a:pt x="86767" y="270355"/>
                  <a:pt x="200362" y="490489"/>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 name="Freeform: Shape 5">
            <a:extLst>
              <a:ext uri="{FF2B5EF4-FFF2-40B4-BE49-F238E27FC236}">
                <a16:creationId xmlns:a16="http://schemas.microsoft.com/office/drawing/2014/main" id="{4BE07BCD-B48E-4CA8-AF37-F12D8971D4F8}"/>
              </a:ext>
            </a:extLst>
          </p:cNvPr>
          <p:cNvSpPr/>
          <p:nvPr/>
        </p:nvSpPr>
        <p:spPr>
          <a:xfrm rot="373831">
            <a:off x="2707267" y="3773421"/>
            <a:ext cx="378162" cy="490489"/>
          </a:xfrm>
          <a:custGeom>
            <a:avLst/>
            <a:gdLst>
              <a:gd name="connsiteX0" fmla="*/ 395095 w 395095"/>
              <a:gd name="connsiteY0" fmla="*/ 236489 h 490489"/>
              <a:gd name="connsiteX1" fmla="*/ 5628 w 395095"/>
              <a:gd name="connsiteY1" fmla="*/ 7889 h 490489"/>
              <a:gd name="connsiteX2" fmla="*/ 200362 w 395095"/>
              <a:gd name="connsiteY2" fmla="*/ 490489 h 490489"/>
            </a:gdLst>
            <a:ahLst/>
            <a:cxnLst>
              <a:cxn ang="0">
                <a:pos x="connsiteX0" y="connsiteY0"/>
              </a:cxn>
              <a:cxn ang="0">
                <a:pos x="connsiteX1" y="connsiteY1"/>
              </a:cxn>
              <a:cxn ang="0">
                <a:pos x="connsiteX2" y="connsiteY2"/>
              </a:cxn>
            </a:cxnLst>
            <a:rect l="l" t="t" r="r" b="b"/>
            <a:pathLst>
              <a:path w="395095" h="490489">
                <a:moveTo>
                  <a:pt x="395095" y="236489"/>
                </a:moveTo>
                <a:cubicBezTo>
                  <a:pt x="216589" y="101022"/>
                  <a:pt x="38083" y="-34444"/>
                  <a:pt x="5628" y="7889"/>
                </a:cubicBezTo>
                <a:cubicBezTo>
                  <a:pt x="-26827" y="50222"/>
                  <a:pt x="86767" y="270355"/>
                  <a:pt x="200362" y="490489"/>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7" name="Freeform: Shape 6">
            <a:extLst>
              <a:ext uri="{FF2B5EF4-FFF2-40B4-BE49-F238E27FC236}">
                <a16:creationId xmlns:a16="http://schemas.microsoft.com/office/drawing/2014/main" id="{5E14186B-28CC-4CC2-8A5C-5B0FBF1292AC}"/>
              </a:ext>
            </a:extLst>
          </p:cNvPr>
          <p:cNvSpPr/>
          <p:nvPr/>
        </p:nvSpPr>
        <p:spPr>
          <a:xfrm rot="373831" flipH="1" flipV="1">
            <a:off x="6247494" y="4251100"/>
            <a:ext cx="361790" cy="390955"/>
          </a:xfrm>
          <a:custGeom>
            <a:avLst/>
            <a:gdLst>
              <a:gd name="connsiteX0" fmla="*/ 395095 w 395095"/>
              <a:gd name="connsiteY0" fmla="*/ 236489 h 490489"/>
              <a:gd name="connsiteX1" fmla="*/ 5628 w 395095"/>
              <a:gd name="connsiteY1" fmla="*/ 7889 h 490489"/>
              <a:gd name="connsiteX2" fmla="*/ 200362 w 395095"/>
              <a:gd name="connsiteY2" fmla="*/ 490489 h 490489"/>
            </a:gdLst>
            <a:ahLst/>
            <a:cxnLst>
              <a:cxn ang="0">
                <a:pos x="connsiteX0" y="connsiteY0"/>
              </a:cxn>
              <a:cxn ang="0">
                <a:pos x="connsiteX1" y="connsiteY1"/>
              </a:cxn>
              <a:cxn ang="0">
                <a:pos x="connsiteX2" y="connsiteY2"/>
              </a:cxn>
            </a:cxnLst>
            <a:rect l="l" t="t" r="r" b="b"/>
            <a:pathLst>
              <a:path w="395095" h="490489">
                <a:moveTo>
                  <a:pt x="395095" y="236489"/>
                </a:moveTo>
                <a:cubicBezTo>
                  <a:pt x="216589" y="101022"/>
                  <a:pt x="38083" y="-34444"/>
                  <a:pt x="5628" y="7889"/>
                </a:cubicBezTo>
                <a:cubicBezTo>
                  <a:pt x="-26827" y="50222"/>
                  <a:pt x="86767" y="270355"/>
                  <a:pt x="200362" y="490489"/>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8" name="Freeform: Shape 7">
            <a:extLst>
              <a:ext uri="{FF2B5EF4-FFF2-40B4-BE49-F238E27FC236}">
                <a16:creationId xmlns:a16="http://schemas.microsoft.com/office/drawing/2014/main" id="{CA464F74-6201-47F1-93EB-8A130EB2542E}"/>
              </a:ext>
            </a:extLst>
          </p:cNvPr>
          <p:cNvSpPr/>
          <p:nvPr/>
        </p:nvSpPr>
        <p:spPr>
          <a:xfrm rot="17087811" flipH="1" flipV="1">
            <a:off x="6084662" y="2765640"/>
            <a:ext cx="361790" cy="390955"/>
          </a:xfrm>
          <a:custGeom>
            <a:avLst/>
            <a:gdLst>
              <a:gd name="connsiteX0" fmla="*/ 395095 w 395095"/>
              <a:gd name="connsiteY0" fmla="*/ 236489 h 490489"/>
              <a:gd name="connsiteX1" fmla="*/ 5628 w 395095"/>
              <a:gd name="connsiteY1" fmla="*/ 7889 h 490489"/>
              <a:gd name="connsiteX2" fmla="*/ 200362 w 395095"/>
              <a:gd name="connsiteY2" fmla="*/ 490489 h 490489"/>
            </a:gdLst>
            <a:ahLst/>
            <a:cxnLst>
              <a:cxn ang="0">
                <a:pos x="connsiteX0" y="connsiteY0"/>
              </a:cxn>
              <a:cxn ang="0">
                <a:pos x="connsiteX1" y="connsiteY1"/>
              </a:cxn>
              <a:cxn ang="0">
                <a:pos x="connsiteX2" y="connsiteY2"/>
              </a:cxn>
            </a:cxnLst>
            <a:rect l="l" t="t" r="r" b="b"/>
            <a:pathLst>
              <a:path w="395095" h="490489">
                <a:moveTo>
                  <a:pt x="395095" y="236489"/>
                </a:moveTo>
                <a:cubicBezTo>
                  <a:pt x="216589" y="101022"/>
                  <a:pt x="38083" y="-34444"/>
                  <a:pt x="5628" y="7889"/>
                </a:cubicBezTo>
                <a:cubicBezTo>
                  <a:pt x="-26827" y="50222"/>
                  <a:pt x="86767" y="270355"/>
                  <a:pt x="200362" y="490489"/>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9" name="Oval 8">
            <a:extLst>
              <a:ext uri="{FF2B5EF4-FFF2-40B4-BE49-F238E27FC236}">
                <a16:creationId xmlns:a16="http://schemas.microsoft.com/office/drawing/2014/main" id="{6C9898A1-CDE0-44F6-8F46-1329CA1417C9}"/>
              </a:ext>
            </a:extLst>
          </p:cNvPr>
          <p:cNvSpPr/>
          <p:nvPr/>
        </p:nvSpPr>
        <p:spPr>
          <a:xfrm>
            <a:off x="5034583" y="2092392"/>
            <a:ext cx="444138" cy="4279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b="1" dirty="0"/>
              <a:t>5</a:t>
            </a:r>
          </a:p>
        </p:txBody>
      </p:sp>
      <p:sp>
        <p:nvSpPr>
          <p:cNvPr id="10" name="Oval 9">
            <a:extLst>
              <a:ext uri="{FF2B5EF4-FFF2-40B4-BE49-F238E27FC236}">
                <a16:creationId xmlns:a16="http://schemas.microsoft.com/office/drawing/2014/main" id="{48C9B483-E28C-4E1C-8DE1-680A4ABD5941}"/>
              </a:ext>
            </a:extLst>
          </p:cNvPr>
          <p:cNvSpPr/>
          <p:nvPr/>
        </p:nvSpPr>
        <p:spPr>
          <a:xfrm>
            <a:off x="5762183" y="2900394"/>
            <a:ext cx="444138" cy="4279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b="1" dirty="0"/>
              <a:t>3</a:t>
            </a:r>
          </a:p>
        </p:txBody>
      </p:sp>
      <p:sp>
        <p:nvSpPr>
          <p:cNvPr id="11" name="Oval 10">
            <a:extLst>
              <a:ext uri="{FF2B5EF4-FFF2-40B4-BE49-F238E27FC236}">
                <a16:creationId xmlns:a16="http://schemas.microsoft.com/office/drawing/2014/main" id="{CC71E6F6-7E3E-44DE-A552-004B4FC5A188}"/>
              </a:ext>
            </a:extLst>
          </p:cNvPr>
          <p:cNvSpPr/>
          <p:nvPr/>
        </p:nvSpPr>
        <p:spPr>
          <a:xfrm>
            <a:off x="3666612" y="3376799"/>
            <a:ext cx="444138" cy="4279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b="1" dirty="0"/>
              <a:t>4</a:t>
            </a:r>
          </a:p>
        </p:txBody>
      </p:sp>
      <p:sp>
        <p:nvSpPr>
          <p:cNvPr id="12" name="Oval 11">
            <a:extLst>
              <a:ext uri="{FF2B5EF4-FFF2-40B4-BE49-F238E27FC236}">
                <a16:creationId xmlns:a16="http://schemas.microsoft.com/office/drawing/2014/main" id="{3286DADF-BFB0-4F8A-8D3D-020C01525F5E}"/>
              </a:ext>
            </a:extLst>
          </p:cNvPr>
          <p:cNvSpPr/>
          <p:nvPr/>
        </p:nvSpPr>
        <p:spPr>
          <a:xfrm>
            <a:off x="5984252" y="4018666"/>
            <a:ext cx="444138" cy="4279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b="1" dirty="0"/>
              <a:t>2</a:t>
            </a:r>
          </a:p>
        </p:txBody>
      </p:sp>
      <p:sp>
        <p:nvSpPr>
          <p:cNvPr id="13" name="Oval 12">
            <a:extLst>
              <a:ext uri="{FF2B5EF4-FFF2-40B4-BE49-F238E27FC236}">
                <a16:creationId xmlns:a16="http://schemas.microsoft.com/office/drawing/2014/main" id="{F01894FE-E1F1-4073-85B4-B8BD75F2CD0F}"/>
              </a:ext>
            </a:extLst>
          </p:cNvPr>
          <p:cNvSpPr/>
          <p:nvPr/>
        </p:nvSpPr>
        <p:spPr>
          <a:xfrm>
            <a:off x="2857875" y="4018666"/>
            <a:ext cx="444138" cy="427912"/>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SG" b="1" dirty="0"/>
              <a:t>1</a:t>
            </a:r>
          </a:p>
        </p:txBody>
      </p:sp>
      <p:cxnSp>
        <p:nvCxnSpPr>
          <p:cNvPr id="14" name="Straight Connector 13">
            <a:extLst>
              <a:ext uri="{FF2B5EF4-FFF2-40B4-BE49-F238E27FC236}">
                <a16:creationId xmlns:a16="http://schemas.microsoft.com/office/drawing/2014/main" id="{817A7C43-6D89-4687-8768-336D9002DA51}"/>
              </a:ext>
            </a:extLst>
          </p:cNvPr>
          <p:cNvCxnSpPr>
            <a:cxnSpLocks/>
            <a:stCxn id="11" idx="6"/>
            <a:endCxn id="10" idx="2"/>
          </p:cNvCxnSpPr>
          <p:nvPr/>
        </p:nvCxnSpPr>
        <p:spPr>
          <a:xfrm flipV="1">
            <a:off x="4110750" y="3114350"/>
            <a:ext cx="1651433" cy="47640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43FD116-BA74-493E-B6D9-17C0C9FA3B5B}"/>
              </a:ext>
            </a:extLst>
          </p:cNvPr>
          <p:cNvCxnSpPr>
            <a:cxnSpLocks/>
            <a:stCxn id="9" idx="5"/>
            <a:endCxn id="10" idx="1"/>
          </p:cNvCxnSpPr>
          <p:nvPr/>
        </p:nvCxnSpPr>
        <p:spPr>
          <a:xfrm>
            <a:off x="5413678" y="2457638"/>
            <a:ext cx="413548" cy="50542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8F6B4DF-EE67-4500-9D14-26688C6DF821}"/>
              </a:ext>
            </a:extLst>
          </p:cNvPr>
          <p:cNvCxnSpPr>
            <a:stCxn id="10" idx="4"/>
            <a:endCxn id="12" idx="0"/>
          </p:cNvCxnSpPr>
          <p:nvPr/>
        </p:nvCxnSpPr>
        <p:spPr>
          <a:xfrm>
            <a:off x="5984252" y="3328306"/>
            <a:ext cx="222069" cy="69036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77567D1-2D57-4153-843F-E2A721806385}"/>
              </a:ext>
            </a:extLst>
          </p:cNvPr>
          <p:cNvCxnSpPr>
            <a:stCxn id="12" idx="2"/>
            <a:endCxn id="13" idx="7"/>
          </p:cNvCxnSpPr>
          <p:nvPr/>
        </p:nvCxnSpPr>
        <p:spPr>
          <a:xfrm flipH="1">
            <a:off x="3302013" y="4232622"/>
            <a:ext cx="2682239" cy="0"/>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19" name="Graphic 18" descr="Water with solid fill">
            <a:extLst>
              <a:ext uri="{FF2B5EF4-FFF2-40B4-BE49-F238E27FC236}">
                <a16:creationId xmlns:a16="http://schemas.microsoft.com/office/drawing/2014/main" id="{FF8CC351-190B-497D-AE87-E7D00ABEE89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816941" y="3369455"/>
            <a:ext cx="571830" cy="571830"/>
          </a:xfrm>
          <a:prstGeom prst="rect">
            <a:avLst/>
          </a:prstGeom>
        </p:spPr>
      </p:pic>
      <p:sp>
        <p:nvSpPr>
          <p:cNvPr id="20" name="TextBox 19">
            <a:extLst>
              <a:ext uri="{FF2B5EF4-FFF2-40B4-BE49-F238E27FC236}">
                <a16:creationId xmlns:a16="http://schemas.microsoft.com/office/drawing/2014/main" id="{CB4EB785-A428-4403-9754-6CC9D6895CFA}"/>
              </a:ext>
            </a:extLst>
          </p:cNvPr>
          <p:cNvSpPr txBox="1"/>
          <p:nvPr/>
        </p:nvSpPr>
        <p:spPr>
          <a:xfrm>
            <a:off x="273883" y="2775521"/>
            <a:ext cx="2007434" cy="369332"/>
          </a:xfrm>
          <a:prstGeom prst="rect">
            <a:avLst/>
          </a:prstGeom>
          <a:noFill/>
        </p:spPr>
        <p:txBody>
          <a:bodyPr wrap="square">
            <a:spAutoFit/>
          </a:bodyPr>
          <a:lstStyle/>
          <a:p>
            <a:pPr marL="254000" lvl="1">
              <a:spcAft>
                <a:spcPts val="1200"/>
              </a:spcAft>
            </a:pPr>
            <a:r>
              <a:rPr lang="en-SG" sz="1800" dirty="0">
                <a:solidFill>
                  <a:schemeClr val="tx1"/>
                </a:solidFill>
              </a:rPr>
              <a:t>1</a:t>
            </a:r>
            <a:r>
              <a:rPr lang="en-SG" sz="1800" baseline="30000" dirty="0">
                <a:solidFill>
                  <a:schemeClr val="tx1"/>
                </a:solidFill>
              </a:rPr>
              <a:t>st</a:t>
            </a:r>
            <a:r>
              <a:rPr lang="en-SG" sz="1800" dirty="0">
                <a:solidFill>
                  <a:schemeClr val="tx1"/>
                </a:solidFill>
              </a:rPr>
              <a:t> iteration </a:t>
            </a:r>
          </a:p>
        </p:txBody>
      </p:sp>
    </p:spTree>
    <p:extLst>
      <p:ext uri="{BB962C8B-B14F-4D97-AF65-F5344CB8AC3E}">
        <p14:creationId xmlns:p14="http://schemas.microsoft.com/office/powerpoint/2010/main" val="237241382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latin typeface="Arial" panose="020B0604020202020204" pitchFamily="34" charset="0"/>
                <a:cs typeface="Arial" panose="020B0604020202020204" pitchFamily="34" charset="0"/>
              </a:rPr>
              <a:t>Example</a:t>
            </a:r>
            <a:endParaRPr lang="en-SG" b="1" dirty="0">
              <a:solidFill>
                <a:schemeClr val="bg1"/>
              </a:solidFill>
              <a:latin typeface="Arial" panose="020B0604020202020204" pitchFamily="34" charset="0"/>
              <a:cs typeface="Arial" panose="020B0604020202020204" pitchFamily="34" charset="0"/>
            </a:endParaRPr>
          </a:p>
        </p:txBody>
      </p:sp>
      <p:sp>
        <p:nvSpPr>
          <p:cNvPr id="4" name="Freeform: Shape 3">
            <a:extLst>
              <a:ext uri="{FF2B5EF4-FFF2-40B4-BE49-F238E27FC236}">
                <a16:creationId xmlns:a16="http://schemas.microsoft.com/office/drawing/2014/main" id="{3F8C2783-FE06-432C-AE3F-A8DFBBDCF6EB}"/>
              </a:ext>
            </a:extLst>
          </p:cNvPr>
          <p:cNvSpPr/>
          <p:nvPr/>
        </p:nvSpPr>
        <p:spPr>
          <a:xfrm rot="373831">
            <a:off x="4886063" y="1833762"/>
            <a:ext cx="378162" cy="490489"/>
          </a:xfrm>
          <a:custGeom>
            <a:avLst/>
            <a:gdLst>
              <a:gd name="connsiteX0" fmla="*/ 395095 w 395095"/>
              <a:gd name="connsiteY0" fmla="*/ 236489 h 490489"/>
              <a:gd name="connsiteX1" fmla="*/ 5628 w 395095"/>
              <a:gd name="connsiteY1" fmla="*/ 7889 h 490489"/>
              <a:gd name="connsiteX2" fmla="*/ 200362 w 395095"/>
              <a:gd name="connsiteY2" fmla="*/ 490489 h 490489"/>
            </a:gdLst>
            <a:ahLst/>
            <a:cxnLst>
              <a:cxn ang="0">
                <a:pos x="connsiteX0" y="connsiteY0"/>
              </a:cxn>
              <a:cxn ang="0">
                <a:pos x="connsiteX1" y="connsiteY1"/>
              </a:cxn>
              <a:cxn ang="0">
                <a:pos x="connsiteX2" y="connsiteY2"/>
              </a:cxn>
            </a:cxnLst>
            <a:rect l="l" t="t" r="r" b="b"/>
            <a:pathLst>
              <a:path w="395095" h="490489">
                <a:moveTo>
                  <a:pt x="395095" y="236489"/>
                </a:moveTo>
                <a:cubicBezTo>
                  <a:pt x="216589" y="101022"/>
                  <a:pt x="38083" y="-34444"/>
                  <a:pt x="5628" y="7889"/>
                </a:cubicBezTo>
                <a:cubicBezTo>
                  <a:pt x="-26827" y="50222"/>
                  <a:pt x="86767" y="270355"/>
                  <a:pt x="200362" y="490489"/>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 name="Freeform: Shape 4">
            <a:extLst>
              <a:ext uri="{FF2B5EF4-FFF2-40B4-BE49-F238E27FC236}">
                <a16:creationId xmlns:a16="http://schemas.microsoft.com/office/drawing/2014/main" id="{43319440-4FBE-4899-9C35-B46BE16BBD8D}"/>
              </a:ext>
            </a:extLst>
          </p:cNvPr>
          <p:cNvSpPr/>
          <p:nvPr/>
        </p:nvSpPr>
        <p:spPr>
          <a:xfrm rot="373831">
            <a:off x="3538695" y="3163926"/>
            <a:ext cx="378162" cy="490489"/>
          </a:xfrm>
          <a:custGeom>
            <a:avLst/>
            <a:gdLst>
              <a:gd name="connsiteX0" fmla="*/ 395095 w 395095"/>
              <a:gd name="connsiteY0" fmla="*/ 236489 h 490489"/>
              <a:gd name="connsiteX1" fmla="*/ 5628 w 395095"/>
              <a:gd name="connsiteY1" fmla="*/ 7889 h 490489"/>
              <a:gd name="connsiteX2" fmla="*/ 200362 w 395095"/>
              <a:gd name="connsiteY2" fmla="*/ 490489 h 490489"/>
            </a:gdLst>
            <a:ahLst/>
            <a:cxnLst>
              <a:cxn ang="0">
                <a:pos x="connsiteX0" y="connsiteY0"/>
              </a:cxn>
              <a:cxn ang="0">
                <a:pos x="connsiteX1" y="connsiteY1"/>
              </a:cxn>
              <a:cxn ang="0">
                <a:pos x="connsiteX2" y="connsiteY2"/>
              </a:cxn>
            </a:cxnLst>
            <a:rect l="l" t="t" r="r" b="b"/>
            <a:pathLst>
              <a:path w="395095" h="490489">
                <a:moveTo>
                  <a:pt x="395095" y="236489"/>
                </a:moveTo>
                <a:cubicBezTo>
                  <a:pt x="216589" y="101022"/>
                  <a:pt x="38083" y="-34444"/>
                  <a:pt x="5628" y="7889"/>
                </a:cubicBezTo>
                <a:cubicBezTo>
                  <a:pt x="-26827" y="50222"/>
                  <a:pt x="86767" y="270355"/>
                  <a:pt x="200362" y="490489"/>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 name="Freeform: Shape 5">
            <a:extLst>
              <a:ext uri="{FF2B5EF4-FFF2-40B4-BE49-F238E27FC236}">
                <a16:creationId xmlns:a16="http://schemas.microsoft.com/office/drawing/2014/main" id="{4BE07BCD-B48E-4CA8-AF37-F12D8971D4F8}"/>
              </a:ext>
            </a:extLst>
          </p:cNvPr>
          <p:cNvSpPr/>
          <p:nvPr/>
        </p:nvSpPr>
        <p:spPr>
          <a:xfrm rot="373831">
            <a:off x="2707267" y="3773421"/>
            <a:ext cx="378162" cy="490489"/>
          </a:xfrm>
          <a:custGeom>
            <a:avLst/>
            <a:gdLst>
              <a:gd name="connsiteX0" fmla="*/ 395095 w 395095"/>
              <a:gd name="connsiteY0" fmla="*/ 236489 h 490489"/>
              <a:gd name="connsiteX1" fmla="*/ 5628 w 395095"/>
              <a:gd name="connsiteY1" fmla="*/ 7889 h 490489"/>
              <a:gd name="connsiteX2" fmla="*/ 200362 w 395095"/>
              <a:gd name="connsiteY2" fmla="*/ 490489 h 490489"/>
            </a:gdLst>
            <a:ahLst/>
            <a:cxnLst>
              <a:cxn ang="0">
                <a:pos x="connsiteX0" y="connsiteY0"/>
              </a:cxn>
              <a:cxn ang="0">
                <a:pos x="connsiteX1" y="connsiteY1"/>
              </a:cxn>
              <a:cxn ang="0">
                <a:pos x="connsiteX2" y="connsiteY2"/>
              </a:cxn>
            </a:cxnLst>
            <a:rect l="l" t="t" r="r" b="b"/>
            <a:pathLst>
              <a:path w="395095" h="490489">
                <a:moveTo>
                  <a:pt x="395095" y="236489"/>
                </a:moveTo>
                <a:cubicBezTo>
                  <a:pt x="216589" y="101022"/>
                  <a:pt x="38083" y="-34444"/>
                  <a:pt x="5628" y="7889"/>
                </a:cubicBezTo>
                <a:cubicBezTo>
                  <a:pt x="-26827" y="50222"/>
                  <a:pt x="86767" y="270355"/>
                  <a:pt x="200362" y="490489"/>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7" name="Freeform: Shape 6">
            <a:extLst>
              <a:ext uri="{FF2B5EF4-FFF2-40B4-BE49-F238E27FC236}">
                <a16:creationId xmlns:a16="http://schemas.microsoft.com/office/drawing/2014/main" id="{5E14186B-28CC-4CC2-8A5C-5B0FBF1292AC}"/>
              </a:ext>
            </a:extLst>
          </p:cNvPr>
          <p:cNvSpPr/>
          <p:nvPr/>
        </p:nvSpPr>
        <p:spPr>
          <a:xfrm rot="373831" flipH="1" flipV="1">
            <a:off x="6247494" y="4251100"/>
            <a:ext cx="361790" cy="390955"/>
          </a:xfrm>
          <a:custGeom>
            <a:avLst/>
            <a:gdLst>
              <a:gd name="connsiteX0" fmla="*/ 395095 w 395095"/>
              <a:gd name="connsiteY0" fmla="*/ 236489 h 490489"/>
              <a:gd name="connsiteX1" fmla="*/ 5628 w 395095"/>
              <a:gd name="connsiteY1" fmla="*/ 7889 h 490489"/>
              <a:gd name="connsiteX2" fmla="*/ 200362 w 395095"/>
              <a:gd name="connsiteY2" fmla="*/ 490489 h 490489"/>
            </a:gdLst>
            <a:ahLst/>
            <a:cxnLst>
              <a:cxn ang="0">
                <a:pos x="connsiteX0" y="connsiteY0"/>
              </a:cxn>
              <a:cxn ang="0">
                <a:pos x="connsiteX1" y="connsiteY1"/>
              </a:cxn>
              <a:cxn ang="0">
                <a:pos x="connsiteX2" y="connsiteY2"/>
              </a:cxn>
            </a:cxnLst>
            <a:rect l="l" t="t" r="r" b="b"/>
            <a:pathLst>
              <a:path w="395095" h="490489">
                <a:moveTo>
                  <a:pt x="395095" y="236489"/>
                </a:moveTo>
                <a:cubicBezTo>
                  <a:pt x="216589" y="101022"/>
                  <a:pt x="38083" y="-34444"/>
                  <a:pt x="5628" y="7889"/>
                </a:cubicBezTo>
                <a:cubicBezTo>
                  <a:pt x="-26827" y="50222"/>
                  <a:pt x="86767" y="270355"/>
                  <a:pt x="200362" y="490489"/>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8" name="Freeform: Shape 7">
            <a:extLst>
              <a:ext uri="{FF2B5EF4-FFF2-40B4-BE49-F238E27FC236}">
                <a16:creationId xmlns:a16="http://schemas.microsoft.com/office/drawing/2014/main" id="{CA464F74-6201-47F1-93EB-8A130EB2542E}"/>
              </a:ext>
            </a:extLst>
          </p:cNvPr>
          <p:cNvSpPr/>
          <p:nvPr/>
        </p:nvSpPr>
        <p:spPr>
          <a:xfrm rot="17087811" flipH="1" flipV="1">
            <a:off x="6084662" y="2765640"/>
            <a:ext cx="361790" cy="390955"/>
          </a:xfrm>
          <a:custGeom>
            <a:avLst/>
            <a:gdLst>
              <a:gd name="connsiteX0" fmla="*/ 395095 w 395095"/>
              <a:gd name="connsiteY0" fmla="*/ 236489 h 490489"/>
              <a:gd name="connsiteX1" fmla="*/ 5628 w 395095"/>
              <a:gd name="connsiteY1" fmla="*/ 7889 h 490489"/>
              <a:gd name="connsiteX2" fmla="*/ 200362 w 395095"/>
              <a:gd name="connsiteY2" fmla="*/ 490489 h 490489"/>
            </a:gdLst>
            <a:ahLst/>
            <a:cxnLst>
              <a:cxn ang="0">
                <a:pos x="connsiteX0" y="connsiteY0"/>
              </a:cxn>
              <a:cxn ang="0">
                <a:pos x="connsiteX1" y="connsiteY1"/>
              </a:cxn>
              <a:cxn ang="0">
                <a:pos x="connsiteX2" y="connsiteY2"/>
              </a:cxn>
            </a:cxnLst>
            <a:rect l="l" t="t" r="r" b="b"/>
            <a:pathLst>
              <a:path w="395095" h="490489">
                <a:moveTo>
                  <a:pt x="395095" y="236489"/>
                </a:moveTo>
                <a:cubicBezTo>
                  <a:pt x="216589" y="101022"/>
                  <a:pt x="38083" y="-34444"/>
                  <a:pt x="5628" y="7889"/>
                </a:cubicBezTo>
                <a:cubicBezTo>
                  <a:pt x="-26827" y="50222"/>
                  <a:pt x="86767" y="270355"/>
                  <a:pt x="200362" y="490489"/>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9" name="Oval 8">
            <a:extLst>
              <a:ext uri="{FF2B5EF4-FFF2-40B4-BE49-F238E27FC236}">
                <a16:creationId xmlns:a16="http://schemas.microsoft.com/office/drawing/2014/main" id="{6C9898A1-CDE0-44F6-8F46-1329CA1417C9}"/>
              </a:ext>
            </a:extLst>
          </p:cNvPr>
          <p:cNvSpPr/>
          <p:nvPr/>
        </p:nvSpPr>
        <p:spPr>
          <a:xfrm>
            <a:off x="5034583" y="2092392"/>
            <a:ext cx="444138" cy="4279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b="1" dirty="0"/>
              <a:t>5</a:t>
            </a:r>
          </a:p>
        </p:txBody>
      </p:sp>
      <p:sp>
        <p:nvSpPr>
          <p:cNvPr id="10" name="Oval 9">
            <a:extLst>
              <a:ext uri="{FF2B5EF4-FFF2-40B4-BE49-F238E27FC236}">
                <a16:creationId xmlns:a16="http://schemas.microsoft.com/office/drawing/2014/main" id="{48C9B483-E28C-4E1C-8DE1-680A4ABD5941}"/>
              </a:ext>
            </a:extLst>
          </p:cNvPr>
          <p:cNvSpPr/>
          <p:nvPr/>
        </p:nvSpPr>
        <p:spPr>
          <a:xfrm>
            <a:off x="5762183" y="2900394"/>
            <a:ext cx="444138" cy="4279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b="1" dirty="0"/>
              <a:t>3</a:t>
            </a:r>
          </a:p>
        </p:txBody>
      </p:sp>
      <p:sp>
        <p:nvSpPr>
          <p:cNvPr id="11" name="Oval 10">
            <a:extLst>
              <a:ext uri="{FF2B5EF4-FFF2-40B4-BE49-F238E27FC236}">
                <a16:creationId xmlns:a16="http://schemas.microsoft.com/office/drawing/2014/main" id="{CC71E6F6-7E3E-44DE-A552-004B4FC5A188}"/>
              </a:ext>
            </a:extLst>
          </p:cNvPr>
          <p:cNvSpPr/>
          <p:nvPr/>
        </p:nvSpPr>
        <p:spPr>
          <a:xfrm>
            <a:off x="3666612" y="3376799"/>
            <a:ext cx="444138" cy="4279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b="1" dirty="0"/>
              <a:t>4</a:t>
            </a:r>
          </a:p>
        </p:txBody>
      </p:sp>
      <p:sp>
        <p:nvSpPr>
          <p:cNvPr id="12" name="Oval 11">
            <a:extLst>
              <a:ext uri="{FF2B5EF4-FFF2-40B4-BE49-F238E27FC236}">
                <a16:creationId xmlns:a16="http://schemas.microsoft.com/office/drawing/2014/main" id="{3286DADF-BFB0-4F8A-8D3D-020C01525F5E}"/>
              </a:ext>
            </a:extLst>
          </p:cNvPr>
          <p:cNvSpPr/>
          <p:nvPr/>
        </p:nvSpPr>
        <p:spPr>
          <a:xfrm>
            <a:off x="5984252" y="4018666"/>
            <a:ext cx="444138" cy="427912"/>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SG" b="1" dirty="0"/>
              <a:t>2</a:t>
            </a:r>
          </a:p>
        </p:txBody>
      </p:sp>
      <p:sp>
        <p:nvSpPr>
          <p:cNvPr id="13" name="Oval 12">
            <a:extLst>
              <a:ext uri="{FF2B5EF4-FFF2-40B4-BE49-F238E27FC236}">
                <a16:creationId xmlns:a16="http://schemas.microsoft.com/office/drawing/2014/main" id="{F01894FE-E1F1-4073-85B4-B8BD75F2CD0F}"/>
              </a:ext>
            </a:extLst>
          </p:cNvPr>
          <p:cNvSpPr/>
          <p:nvPr/>
        </p:nvSpPr>
        <p:spPr>
          <a:xfrm>
            <a:off x="2857875" y="4018666"/>
            <a:ext cx="444138" cy="427912"/>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SG" b="1" dirty="0"/>
              <a:t>1</a:t>
            </a:r>
          </a:p>
        </p:txBody>
      </p:sp>
      <p:cxnSp>
        <p:nvCxnSpPr>
          <p:cNvPr id="14" name="Straight Connector 13">
            <a:extLst>
              <a:ext uri="{FF2B5EF4-FFF2-40B4-BE49-F238E27FC236}">
                <a16:creationId xmlns:a16="http://schemas.microsoft.com/office/drawing/2014/main" id="{817A7C43-6D89-4687-8768-336D9002DA51}"/>
              </a:ext>
            </a:extLst>
          </p:cNvPr>
          <p:cNvCxnSpPr>
            <a:cxnSpLocks/>
            <a:stCxn id="11" idx="6"/>
            <a:endCxn id="10" idx="2"/>
          </p:cNvCxnSpPr>
          <p:nvPr/>
        </p:nvCxnSpPr>
        <p:spPr>
          <a:xfrm flipV="1">
            <a:off x="4110750" y="3114350"/>
            <a:ext cx="1651433" cy="47640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43FD116-BA74-493E-B6D9-17C0C9FA3B5B}"/>
              </a:ext>
            </a:extLst>
          </p:cNvPr>
          <p:cNvCxnSpPr>
            <a:cxnSpLocks/>
            <a:stCxn id="9" idx="5"/>
            <a:endCxn id="10" idx="1"/>
          </p:cNvCxnSpPr>
          <p:nvPr/>
        </p:nvCxnSpPr>
        <p:spPr>
          <a:xfrm>
            <a:off x="5413678" y="2457638"/>
            <a:ext cx="413548" cy="50542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8F6B4DF-EE67-4500-9D14-26688C6DF821}"/>
              </a:ext>
            </a:extLst>
          </p:cNvPr>
          <p:cNvCxnSpPr>
            <a:stCxn id="10" idx="4"/>
            <a:endCxn id="12" idx="0"/>
          </p:cNvCxnSpPr>
          <p:nvPr/>
        </p:nvCxnSpPr>
        <p:spPr>
          <a:xfrm>
            <a:off x="5984252" y="3328306"/>
            <a:ext cx="222069" cy="69036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77567D1-2D57-4153-843F-E2A721806385}"/>
              </a:ext>
            </a:extLst>
          </p:cNvPr>
          <p:cNvCxnSpPr>
            <a:stCxn id="12" idx="2"/>
            <a:endCxn id="13" idx="7"/>
          </p:cNvCxnSpPr>
          <p:nvPr/>
        </p:nvCxnSpPr>
        <p:spPr>
          <a:xfrm flipH="1">
            <a:off x="3302013" y="4232622"/>
            <a:ext cx="2682239"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CB4EB785-A428-4403-9754-6CC9D6895CFA}"/>
              </a:ext>
            </a:extLst>
          </p:cNvPr>
          <p:cNvSpPr txBox="1"/>
          <p:nvPr/>
        </p:nvSpPr>
        <p:spPr>
          <a:xfrm>
            <a:off x="439421" y="1356700"/>
            <a:ext cx="2007434" cy="369332"/>
          </a:xfrm>
          <a:prstGeom prst="rect">
            <a:avLst/>
          </a:prstGeom>
          <a:noFill/>
        </p:spPr>
        <p:txBody>
          <a:bodyPr wrap="square">
            <a:spAutoFit/>
          </a:bodyPr>
          <a:lstStyle/>
          <a:p>
            <a:pPr marL="254000" lvl="1">
              <a:spcAft>
                <a:spcPts val="1200"/>
              </a:spcAft>
            </a:pPr>
            <a:r>
              <a:rPr lang="en-SG" sz="1800" dirty="0">
                <a:solidFill>
                  <a:schemeClr val="tx1"/>
                </a:solidFill>
              </a:rPr>
              <a:t>2</a:t>
            </a:r>
            <a:r>
              <a:rPr lang="en-SG" sz="1800" baseline="30000" dirty="0">
                <a:solidFill>
                  <a:schemeClr val="tx1"/>
                </a:solidFill>
              </a:rPr>
              <a:t>nd</a:t>
            </a:r>
            <a:r>
              <a:rPr lang="en-SG" sz="1800" dirty="0">
                <a:solidFill>
                  <a:schemeClr val="tx1"/>
                </a:solidFill>
              </a:rPr>
              <a:t> iteration </a:t>
            </a:r>
          </a:p>
        </p:txBody>
      </p:sp>
    </p:spTree>
    <p:extLst>
      <p:ext uri="{BB962C8B-B14F-4D97-AF65-F5344CB8AC3E}">
        <p14:creationId xmlns:p14="http://schemas.microsoft.com/office/powerpoint/2010/main" val="203187514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latin typeface="Arial" panose="020B0604020202020204" pitchFamily="34" charset="0"/>
                <a:cs typeface="Arial" panose="020B0604020202020204" pitchFamily="34" charset="0"/>
              </a:rPr>
              <a:t>Example</a:t>
            </a:r>
            <a:endParaRPr lang="en-SG" b="1" dirty="0">
              <a:solidFill>
                <a:schemeClr val="bg1"/>
              </a:solidFill>
              <a:latin typeface="Arial" panose="020B0604020202020204" pitchFamily="34" charset="0"/>
              <a:cs typeface="Arial" panose="020B0604020202020204" pitchFamily="34" charset="0"/>
            </a:endParaRPr>
          </a:p>
        </p:txBody>
      </p:sp>
      <p:sp>
        <p:nvSpPr>
          <p:cNvPr id="4" name="Freeform: Shape 3">
            <a:extLst>
              <a:ext uri="{FF2B5EF4-FFF2-40B4-BE49-F238E27FC236}">
                <a16:creationId xmlns:a16="http://schemas.microsoft.com/office/drawing/2014/main" id="{3F8C2783-FE06-432C-AE3F-A8DFBBDCF6EB}"/>
              </a:ext>
            </a:extLst>
          </p:cNvPr>
          <p:cNvSpPr/>
          <p:nvPr/>
        </p:nvSpPr>
        <p:spPr>
          <a:xfrm rot="373831">
            <a:off x="4886063" y="1833762"/>
            <a:ext cx="378162" cy="490489"/>
          </a:xfrm>
          <a:custGeom>
            <a:avLst/>
            <a:gdLst>
              <a:gd name="connsiteX0" fmla="*/ 395095 w 395095"/>
              <a:gd name="connsiteY0" fmla="*/ 236489 h 490489"/>
              <a:gd name="connsiteX1" fmla="*/ 5628 w 395095"/>
              <a:gd name="connsiteY1" fmla="*/ 7889 h 490489"/>
              <a:gd name="connsiteX2" fmla="*/ 200362 w 395095"/>
              <a:gd name="connsiteY2" fmla="*/ 490489 h 490489"/>
            </a:gdLst>
            <a:ahLst/>
            <a:cxnLst>
              <a:cxn ang="0">
                <a:pos x="connsiteX0" y="connsiteY0"/>
              </a:cxn>
              <a:cxn ang="0">
                <a:pos x="connsiteX1" y="connsiteY1"/>
              </a:cxn>
              <a:cxn ang="0">
                <a:pos x="connsiteX2" y="connsiteY2"/>
              </a:cxn>
            </a:cxnLst>
            <a:rect l="l" t="t" r="r" b="b"/>
            <a:pathLst>
              <a:path w="395095" h="490489">
                <a:moveTo>
                  <a:pt x="395095" y="236489"/>
                </a:moveTo>
                <a:cubicBezTo>
                  <a:pt x="216589" y="101022"/>
                  <a:pt x="38083" y="-34444"/>
                  <a:pt x="5628" y="7889"/>
                </a:cubicBezTo>
                <a:cubicBezTo>
                  <a:pt x="-26827" y="50222"/>
                  <a:pt x="86767" y="270355"/>
                  <a:pt x="200362" y="490489"/>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 name="Freeform: Shape 4">
            <a:extLst>
              <a:ext uri="{FF2B5EF4-FFF2-40B4-BE49-F238E27FC236}">
                <a16:creationId xmlns:a16="http://schemas.microsoft.com/office/drawing/2014/main" id="{43319440-4FBE-4899-9C35-B46BE16BBD8D}"/>
              </a:ext>
            </a:extLst>
          </p:cNvPr>
          <p:cNvSpPr/>
          <p:nvPr/>
        </p:nvSpPr>
        <p:spPr>
          <a:xfrm rot="373831">
            <a:off x="3538695" y="3163926"/>
            <a:ext cx="378162" cy="490489"/>
          </a:xfrm>
          <a:custGeom>
            <a:avLst/>
            <a:gdLst>
              <a:gd name="connsiteX0" fmla="*/ 395095 w 395095"/>
              <a:gd name="connsiteY0" fmla="*/ 236489 h 490489"/>
              <a:gd name="connsiteX1" fmla="*/ 5628 w 395095"/>
              <a:gd name="connsiteY1" fmla="*/ 7889 h 490489"/>
              <a:gd name="connsiteX2" fmla="*/ 200362 w 395095"/>
              <a:gd name="connsiteY2" fmla="*/ 490489 h 490489"/>
            </a:gdLst>
            <a:ahLst/>
            <a:cxnLst>
              <a:cxn ang="0">
                <a:pos x="connsiteX0" y="connsiteY0"/>
              </a:cxn>
              <a:cxn ang="0">
                <a:pos x="connsiteX1" y="connsiteY1"/>
              </a:cxn>
              <a:cxn ang="0">
                <a:pos x="connsiteX2" y="connsiteY2"/>
              </a:cxn>
            </a:cxnLst>
            <a:rect l="l" t="t" r="r" b="b"/>
            <a:pathLst>
              <a:path w="395095" h="490489">
                <a:moveTo>
                  <a:pt x="395095" y="236489"/>
                </a:moveTo>
                <a:cubicBezTo>
                  <a:pt x="216589" y="101022"/>
                  <a:pt x="38083" y="-34444"/>
                  <a:pt x="5628" y="7889"/>
                </a:cubicBezTo>
                <a:cubicBezTo>
                  <a:pt x="-26827" y="50222"/>
                  <a:pt x="86767" y="270355"/>
                  <a:pt x="200362" y="490489"/>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 name="Freeform: Shape 5">
            <a:extLst>
              <a:ext uri="{FF2B5EF4-FFF2-40B4-BE49-F238E27FC236}">
                <a16:creationId xmlns:a16="http://schemas.microsoft.com/office/drawing/2014/main" id="{4BE07BCD-B48E-4CA8-AF37-F12D8971D4F8}"/>
              </a:ext>
            </a:extLst>
          </p:cNvPr>
          <p:cNvSpPr/>
          <p:nvPr/>
        </p:nvSpPr>
        <p:spPr>
          <a:xfrm rot="373831">
            <a:off x="2707267" y="3773421"/>
            <a:ext cx="378162" cy="490489"/>
          </a:xfrm>
          <a:custGeom>
            <a:avLst/>
            <a:gdLst>
              <a:gd name="connsiteX0" fmla="*/ 395095 w 395095"/>
              <a:gd name="connsiteY0" fmla="*/ 236489 h 490489"/>
              <a:gd name="connsiteX1" fmla="*/ 5628 w 395095"/>
              <a:gd name="connsiteY1" fmla="*/ 7889 h 490489"/>
              <a:gd name="connsiteX2" fmla="*/ 200362 w 395095"/>
              <a:gd name="connsiteY2" fmla="*/ 490489 h 490489"/>
            </a:gdLst>
            <a:ahLst/>
            <a:cxnLst>
              <a:cxn ang="0">
                <a:pos x="connsiteX0" y="connsiteY0"/>
              </a:cxn>
              <a:cxn ang="0">
                <a:pos x="connsiteX1" y="connsiteY1"/>
              </a:cxn>
              <a:cxn ang="0">
                <a:pos x="connsiteX2" y="connsiteY2"/>
              </a:cxn>
            </a:cxnLst>
            <a:rect l="l" t="t" r="r" b="b"/>
            <a:pathLst>
              <a:path w="395095" h="490489">
                <a:moveTo>
                  <a:pt x="395095" y="236489"/>
                </a:moveTo>
                <a:cubicBezTo>
                  <a:pt x="216589" y="101022"/>
                  <a:pt x="38083" y="-34444"/>
                  <a:pt x="5628" y="7889"/>
                </a:cubicBezTo>
                <a:cubicBezTo>
                  <a:pt x="-26827" y="50222"/>
                  <a:pt x="86767" y="270355"/>
                  <a:pt x="200362" y="490489"/>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7" name="Freeform: Shape 6">
            <a:extLst>
              <a:ext uri="{FF2B5EF4-FFF2-40B4-BE49-F238E27FC236}">
                <a16:creationId xmlns:a16="http://schemas.microsoft.com/office/drawing/2014/main" id="{5E14186B-28CC-4CC2-8A5C-5B0FBF1292AC}"/>
              </a:ext>
            </a:extLst>
          </p:cNvPr>
          <p:cNvSpPr/>
          <p:nvPr/>
        </p:nvSpPr>
        <p:spPr>
          <a:xfrm rot="373831" flipH="1" flipV="1">
            <a:off x="6247494" y="4251100"/>
            <a:ext cx="361790" cy="390955"/>
          </a:xfrm>
          <a:custGeom>
            <a:avLst/>
            <a:gdLst>
              <a:gd name="connsiteX0" fmla="*/ 395095 w 395095"/>
              <a:gd name="connsiteY0" fmla="*/ 236489 h 490489"/>
              <a:gd name="connsiteX1" fmla="*/ 5628 w 395095"/>
              <a:gd name="connsiteY1" fmla="*/ 7889 h 490489"/>
              <a:gd name="connsiteX2" fmla="*/ 200362 w 395095"/>
              <a:gd name="connsiteY2" fmla="*/ 490489 h 490489"/>
            </a:gdLst>
            <a:ahLst/>
            <a:cxnLst>
              <a:cxn ang="0">
                <a:pos x="connsiteX0" y="connsiteY0"/>
              </a:cxn>
              <a:cxn ang="0">
                <a:pos x="connsiteX1" y="connsiteY1"/>
              </a:cxn>
              <a:cxn ang="0">
                <a:pos x="connsiteX2" y="connsiteY2"/>
              </a:cxn>
            </a:cxnLst>
            <a:rect l="l" t="t" r="r" b="b"/>
            <a:pathLst>
              <a:path w="395095" h="490489">
                <a:moveTo>
                  <a:pt x="395095" y="236489"/>
                </a:moveTo>
                <a:cubicBezTo>
                  <a:pt x="216589" y="101022"/>
                  <a:pt x="38083" y="-34444"/>
                  <a:pt x="5628" y="7889"/>
                </a:cubicBezTo>
                <a:cubicBezTo>
                  <a:pt x="-26827" y="50222"/>
                  <a:pt x="86767" y="270355"/>
                  <a:pt x="200362" y="490489"/>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8" name="Freeform: Shape 7">
            <a:extLst>
              <a:ext uri="{FF2B5EF4-FFF2-40B4-BE49-F238E27FC236}">
                <a16:creationId xmlns:a16="http://schemas.microsoft.com/office/drawing/2014/main" id="{CA464F74-6201-47F1-93EB-8A130EB2542E}"/>
              </a:ext>
            </a:extLst>
          </p:cNvPr>
          <p:cNvSpPr/>
          <p:nvPr/>
        </p:nvSpPr>
        <p:spPr>
          <a:xfrm rot="17087811" flipH="1" flipV="1">
            <a:off x="6084662" y="2765640"/>
            <a:ext cx="361790" cy="390955"/>
          </a:xfrm>
          <a:custGeom>
            <a:avLst/>
            <a:gdLst>
              <a:gd name="connsiteX0" fmla="*/ 395095 w 395095"/>
              <a:gd name="connsiteY0" fmla="*/ 236489 h 490489"/>
              <a:gd name="connsiteX1" fmla="*/ 5628 w 395095"/>
              <a:gd name="connsiteY1" fmla="*/ 7889 h 490489"/>
              <a:gd name="connsiteX2" fmla="*/ 200362 w 395095"/>
              <a:gd name="connsiteY2" fmla="*/ 490489 h 490489"/>
            </a:gdLst>
            <a:ahLst/>
            <a:cxnLst>
              <a:cxn ang="0">
                <a:pos x="connsiteX0" y="connsiteY0"/>
              </a:cxn>
              <a:cxn ang="0">
                <a:pos x="connsiteX1" y="connsiteY1"/>
              </a:cxn>
              <a:cxn ang="0">
                <a:pos x="connsiteX2" y="connsiteY2"/>
              </a:cxn>
            </a:cxnLst>
            <a:rect l="l" t="t" r="r" b="b"/>
            <a:pathLst>
              <a:path w="395095" h="490489">
                <a:moveTo>
                  <a:pt x="395095" y="236489"/>
                </a:moveTo>
                <a:cubicBezTo>
                  <a:pt x="216589" y="101022"/>
                  <a:pt x="38083" y="-34444"/>
                  <a:pt x="5628" y="7889"/>
                </a:cubicBezTo>
                <a:cubicBezTo>
                  <a:pt x="-26827" y="50222"/>
                  <a:pt x="86767" y="270355"/>
                  <a:pt x="200362" y="490489"/>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9" name="Oval 8">
            <a:extLst>
              <a:ext uri="{FF2B5EF4-FFF2-40B4-BE49-F238E27FC236}">
                <a16:creationId xmlns:a16="http://schemas.microsoft.com/office/drawing/2014/main" id="{6C9898A1-CDE0-44F6-8F46-1329CA1417C9}"/>
              </a:ext>
            </a:extLst>
          </p:cNvPr>
          <p:cNvSpPr/>
          <p:nvPr/>
        </p:nvSpPr>
        <p:spPr>
          <a:xfrm>
            <a:off x="5034583" y="2092392"/>
            <a:ext cx="444138" cy="4279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b="1" dirty="0"/>
              <a:t>5</a:t>
            </a:r>
          </a:p>
        </p:txBody>
      </p:sp>
      <p:sp>
        <p:nvSpPr>
          <p:cNvPr id="10" name="Oval 9">
            <a:extLst>
              <a:ext uri="{FF2B5EF4-FFF2-40B4-BE49-F238E27FC236}">
                <a16:creationId xmlns:a16="http://schemas.microsoft.com/office/drawing/2014/main" id="{48C9B483-E28C-4E1C-8DE1-680A4ABD5941}"/>
              </a:ext>
            </a:extLst>
          </p:cNvPr>
          <p:cNvSpPr/>
          <p:nvPr/>
        </p:nvSpPr>
        <p:spPr>
          <a:xfrm>
            <a:off x="5762183" y="2900394"/>
            <a:ext cx="444138" cy="427912"/>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SG" b="1" dirty="0"/>
              <a:t>3</a:t>
            </a:r>
          </a:p>
        </p:txBody>
      </p:sp>
      <p:sp>
        <p:nvSpPr>
          <p:cNvPr id="11" name="Oval 10">
            <a:extLst>
              <a:ext uri="{FF2B5EF4-FFF2-40B4-BE49-F238E27FC236}">
                <a16:creationId xmlns:a16="http://schemas.microsoft.com/office/drawing/2014/main" id="{CC71E6F6-7E3E-44DE-A552-004B4FC5A188}"/>
              </a:ext>
            </a:extLst>
          </p:cNvPr>
          <p:cNvSpPr/>
          <p:nvPr/>
        </p:nvSpPr>
        <p:spPr>
          <a:xfrm>
            <a:off x="3666612" y="3376799"/>
            <a:ext cx="444138" cy="4279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b="1" dirty="0"/>
              <a:t>4</a:t>
            </a:r>
          </a:p>
        </p:txBody>
      </p:sp>
      <p:sp>
        <p:nvSpPr>
          <p:cNvPr id="12" name="Oval 11">
            <a:extLst>
              <a:ext uri="{FF2B5EF4-FFF2-40B4-BE49-F238E27FC236}">
                <a16:creationId xmlns:a16="http://schemas.microsoft.com/office/drawing/2014/main" id="{3286DADF-BFB0-4F8A-8D3D-020C01525F5E}"/>
              </a:ext>
            </a:extLst>
          </p:cNvPr>
          <p:cNvSpPr/>
          <p:nvPr/>
        </p:nvSpPr>
        <p:spPr>
          <a:xfrm>
            <a:off x="5984252" y="4018666"/>
            <a:ext cx="444138" cy="427912"/>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SG" b="1" dirty="0"/>
              <a:t>2</a:t>
            </a:r>
          </a:p>
        </p:txBody>
      </p:sp>
      <p:sp>
        <p:nvSpPr>
          <p:cNvPr id="13" name="Oval 12">
            <a:extLst>
              <a:ext uri="{FF2B5EF4-FFF2-40B4-BE49-F238E27FC236}">
                <a16:creationId xmlns:a16="http://schemas.microsoft.com/office/drawing/2014/main" id="{F01894FE-E1F1-4073-85B4-B8BD75F2CD0F}"/>
              </a:ext>
            </a:extLst>
          </p:cNvPr>
          <p:cNvSpPr/>
          <p:nvPr/>
        </p:nvSpPr>
        <p:spPr>
          <a:xfrm>
            <a:off x="2857875" y="4018666"/>
            <a:ext cx="444138" cy="427912"/>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SG" b="1" dirty="0"/>
              <a:t>1</a:t>
            </a:r>
          </a:p>
        </p:txBody>
      </p:sp>
      <p:cxnSp>
        <p:nvCxnSpPr>
          <p:cNvPr id="14" name="Straight Connector 13">
            <a:extLst>
              <a:ext uri="{FF2B5EF4-FFF2-40B4-BE49-F238E27FC236}">
                <a16:creationId xmlns:a16="http://schemas.microsoft.com/office/drawing/2014/main" id="{817A7C43-6D89-4687-8768-336D9002DA51}"/>
              </a:ext>
            </a:extLst>
          </p:cNvPr>
          <p:cNvCxnSpPr>
            <a:cxnSpLocks/>
            <a:stCxn id="11" idx="6"/>
            <a:endCxn id="10" idx="2"/>
          </p:cNvCxnSpPr>
          <p:nvPr/>
        </p:nvCxnSpPr>
        <p:spPr>
          <a:xfrm flipV="1">
            <a:off x="4110750" y="3114350"/>
            <a:ext cx="1651433" cy="47640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43FD116-BA74-493E-B6D9-17C0C9FA3B5B}"/>
              </a:ext>
            </a:extLst>
          </p:cNvPr>
          <p:cNvCxnSpPr>
            <a:cxnSpLocks/>
            <a:stCxn id="9" idx="5"/>
            <a:endCxn id="10" idx="1"/>
          </p:cNvCxnSpPr>
          <p:nvPr/>
        </p:nvCxnSpPr>
        <p:spPr>
          <a:xfrm>
            <a:off x="5413678" y="2457638"/>
            <a:ext cx="413548" cy="50542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8F6B4DF-EE67-4500-9D14-26688C6DF821}"/>
              </a:ext>
            </a:extLst>
          </p:cNvPr>
          <p:cNvCxnSpPr>
            <a:stCxn id="10" idx="4"/>
            <a:endCxn id="12" idx="0"/>
          </p:cNvCxnSpPr>
          <p:nvPr/>
        </p:nvCxnSpPr>
        <p:spPr>
          <a:xfrm>
            <a:off x="5984252" y="3328306"/>
            <a:ext cx="222069" cy="69036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77567D1-2D57-4153-843F-E2A721806385}"/>
              </a:ext>
            </a:extLst>
          </p:cNvPr>
          <p:cNvCxnSpPr>
            <a:stCxn id="12" idx="2"/>
            <a:endCxn id="13" idx="7"/>
          </p:cNvCxnSpPr>
          <p:nvPr/>
        </p:nvCxnSpPr>
        <p:spPr>
          <a:xfrm flipH="1">
            <a:off x="3302013" y="4232622"/>
            <a:ext cx="2682239"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CB4EB785-A428-4403-9754-6CC9D6895CFA}"/>
              </a:ext>
            </a:extLst>
          </p:cNvPr>
          <p:cNvSpPr txBox="1"/>
          <p:nvPr/>
        </p:nvSpPr>
        <p:spPr>
          <a:xfrm>
            <a:off x="439421" y="1356700"/>
            <a:ext cx="2007434" cy="369332"/>
          </a:xfrm>
          <a:prstGeom prst="rect">
            <a:avLst/>
          </a:prstGeom>
          <a:noFill/>
        </p:spPr>
        <p:txBody>
          <a:bodyPr wrap="square">
            <a:spAutoFit/>
          </a:bodyPr>
          <a:lstStyle/>
          <a:p>
            <a:pPr marL="254000" lvl="1">
              <a:spcAft>
                <a:spcPts val="1200"/>
              </a:spcAft>
            </a:pPr>
            <a:r>
              <a:rPr lang="en-SG" sz="1800" dirty="0">
                <a:solidFill>
                  <a:schemeClr val="tx1"/>
                </a:solidFill>
              </a:rPr>
              <a:t>3</a:t>
            </a:r>
            <a:r>
              <a:rPr lang="en-SG" sz="1800" baseline="30000" dirty="0">
                <a:solidFill>
                  <a:schemeClr val="tx1"/>
                </a:solidFill>
              </a:rPr>
              <a:t>rd</a:t>
            </a:r>
            <a:r>
              <a:rPr lang="en-SG" sz="1800" dirty="0">
                <a:solidFill>
                  <a:schemeClr val="tx1"/>
                </a:solidFill>
              </a:rPr>
              <a:t>  iteration </a:t>
            </a:r>
          </a:p>
        </p:txBody>
      </p:sp>
    </p:spTree>
    <p:extLst>
      <p:ext uri="{BB962C8B-B14F-4D97-AF65-F5344CB8AC3E}">
        <p14:creationId xmlns:p14="http://schemas.microsoft.com/office/powerpoint/2010/main" val="369478623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latin typeface="Arial" panose="020B0604020202020204" pitchFamily="34" charset="0"/>
                <a:cs typeface="Arial" panose="020B0604020202020204" pitchFamily="34" charset="0"/>
              </a:rPr>
              <a:t>Example</a:t>
            </a:r>
            <a:endParaRPr lang="en-SG" b="1" dirty="0">
              <a:solidFill>
                <a:schemeClr val="bg1"/>
              </a:solidFill>
              <a:latin typeface="Arial" panose="020B0604020202020204" pitchFamily="34" charset="0"/>
              <a:cs typeface="Arial" panose="020B0604020202020204" pitchFamily="34" charset="0"/>
            </a:endParaRPr>
          </a:p>
        </p:txBody>
      </p:sp>
      <p:sp>
        <p:nvSpPr>
          <p:cNvPr id="4" name="Freeform: Shape 3">
            <a:extLst>
              <a:ext uri="{FF2B5EF4-FFF2-40B4-BE49-F238E27FC236}">
                <a16:creationId xmlns:a16="http://schemas.microsoft.com/office/drawing/2014/main" id="{3F8C2783-FE06-432C-AE3F-A8DFBBDCF6EB}"/>
              </a:ext>
            </a:extLst>
          </p:cNvPr>
          <p:cNvSpPr/>
          <p:nvPr/>
        </p:nvSpPr>
        <p:spPr>
          <a:xfrm rot="373831">
            <a:off x="4886063" y="1833762"/>
            <a:ext cx="378162" cy="490489"/>
          </a:xfrm>
          <a:custGeom>
            <a:avLst/>
            <a:gdLst>
              <a:gd name="connsiteX0" fmla="*/ 395095 w 395095"/>
              <a:gd name="connsiteY0" fmla="*/ 236489 h 490489"/>
              <a:gd name="connsiteX1" fmla="*/ 5628 w 395095"/>
              <a:gd name="connsiteY1" fmla="*/ 7889 h 490489"/>
              <a:gd name="connsiteX2" fmla="*/ 200362 w 395095"/>
              <a:gd name="connsiteY2" fmla="*/ 490489 h 490489"/>
            </a:gdLst>
            <a:ahLst/>
            <a:cxnLst>
              <a:cxn ang="0">
                <a:pos x="connsiteX0" y="connsiteY0"/>
              </a:cxn>
              <a:cxn ang="0">
                <a:pos x="connsiteX1" y="connsiteY1"/>
              </a:cxn>
              <a:cxn ang="0">
                <a:pos x="connsiteX2" y="connsiteY2"/>
              </a:cxn>
            </a:cxnLst>
            <a:rect l="l" t="t" r="r" b="b"/>
            <a:pathLst>
              <a:path w="395095" h="490489">
                <a:moveTo>
                  <a:pt x="395095" y="236489"/>
                </a:moveTo>
                <a:cubicBezTo>
                  <a:pt x="216589" y="101022"/>
                  <a:pt x="38083" y="-34444"/>
                  <a:pt x="5628" y="7889"/>
                </a:cubicBezTo>
                <a:cubicBezTo>
                  <a:pt x="-26827" y="50222"/>
                  <a:pt x="86767" y="270355"/>
                  <a:pt x="200362" y="490489"/>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 name="Freeform: Shape 4">
            <a:extLst>
              <a:ext uri="{FF2B5EF4-FFF2-40B4-BE49-F238E27FC236}">
                <a16:creationId xmlns:a16="http://schemas.microsoft.com/office/drawing/2014/main" id="{43319440-4FBE-4899-9C35-B46BE16BBD8D}"/>
              </a:ext>
            </a:extLst>
          </p:cNvPr>
          <p:cNvSpPr/>
          <p:nvPr/>
        </p:nvSpPr>
        <p:spPr>
          <a:xfrm rot="373831">
            <a:off x="3538695" y="3163926"/>
            <a:ext cx="378162" cy="490489"/>
          </a:xfrm>
          <a:custGeom>
            <a:avLst/>
            <a:gdLst>
              <a:gd name="connsiteX0" fmla="*/ 395095 w 395095"/>
              <a:gd name="connsiteY0" fmla="*/ 236489 h 490489"/>
              <a:gd name="connsiteX1" fmla="*/ 5628 w 395095"/>
              <a:gd name="connsiteY1" fmla="*/ 7889 h 490489"/>
              <a:gd name="connsiteX2" fmla="*/ 200362 w 395095"/>
              <a:gd name="connsiteY2" fmla="*/ 490489 h 490489"/>
            </a:gdLst>
            <a:ahLst/>
            <a:cxnLst>
              <a:cxn ang="0">
                <a:pos x="connsiteX0" y="connsiteY0"/>
              </a:cxn>
              <a:cxn ang="0">
                <a:pos x="connsiteX1" y="connsiteY1"/>
              </a:cxn>
              <a:cxn ang="0">
                <a:pos x="connsiteX2" y="connsiteY2"/>
              </a:cxn>
            </a:cxnLst>
            <a:rect l="l" t="t" r="r" b="b"/>
            <a:pathLst>
              <a:path w="395095" h="490489">
                <a:moveTo>
                  <a:pt x="395095" y="236489"/>
                </a:moveTo>
                <a:cubicBezTo>
                  <a:pt x="216589" y="101022"/>
                  <a:pt x="38083" y="-34444"/>
                  <a:pt x="5628" y="7889"/>
                </a:cubicBezTo>
                <a:cubicBezTo>
                  <a:pt x="-26827" y="50222"/>
                  <a:pt x="86767" y="270355"/>
                  <a:pt x="200362" y="490489"/>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 name="Freeform: Shape 5">
            <a:extLst>
              <a:ext uri="{FF2B5EF4-FFF2-40B4-BE49-F238E27FC236}">
                <a16:creationId xmlns:a16="http://schemas.microsoft.com/office/drawing/2014/main" id="{4BE07BCD-B48E-4CA8-AF37-F12D8971D4F8}"/>
              </a:ext>
            </a:extLst>
          </p:cNvPr>
          <p:cNvSpPr/>
          <p:nvPr/>
        </p:nvSpPr>
        <p:spPr>
          <a:xfrm rot="373831">
            <a:off x="2707267" y="3773421"/>
            <a:ext cx="378162" cy="490489"/>
          </a:xfrm>
          <a:custGeom>
            <a:avLst/>
            <a:gdLst>
              <a:gd name="connsiteX0" fmla="*/ 395095 w 395095"/>
              <a:gd name="connsiteY0" fmla="*/ 236489 h 490489"/>
              <a:gd name="connsiteX1" fmla="*/ 5628 w 395095"/>
              <a:gd name="connsiteY1" fmla="*/ 7889 h 490489"/>
              <a:gd name="connsiteX2" fmla="*/ 200362 w 395095"/>
              <a:gd name="connsiteY2" fmla="*/ 490489 h 490489"/>
            </a:gdLst>
            <a:ahLst/>
            <a:cxnLst>
              <a:cxn ang="0">
                <a:pos x="connsiteX0" y="connsiteY0"/>
              </a:cxn>
              <a:cxn ang="0">
                <a:pos x="connsiteX1" y="connsiteY1"/>
              </a:cxn>
              <a:cxn ang="0">
                <a:pos x="connsiteX2" y="connsiteY2"/>
              </a:cxn>
            </a:cxnLst>
            <a:rect l="l" t="t" r="r" b="b"/>
            <a:pathLst>
              <a:path w="395095" h="490489">
                <a:moveTo>
                  <a:pt x="395095" y="236489"/>
                </a:moveTo>
                <a:cubicBezTo>
                  <a:pt x="216589" y="101022"/>
                  <a:pt x="38083" y="-34444"/>
                  <a:pt x="5628" y="7889"/>
                </a:cubicBezTo>
                <a:cubicBezTo>
                  <a:pt x="-26827" y="50222"/>
                  <a:pt x="86767" y="270355"/>
                  <a:pt x="200362" y="490489"/>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7" name="Freeform: Shape 6">
            <a:extLst>
              <a:ext uri="{FF2B5EF4-FFF2-40B4-BE49-F238E27FC236}">
                <a16:creationId xmlns:a16="http://schemas.microsoft.com/office/drawing/2014/main" id="{5E14186B-28CC-4CC2-8A5C-5B0FBF1292AC}"/>
              </a:ext>
            </a:extLst>
          </p:cNvPr>
          <p:cNvSpPr/>
          <p:nvPr/>
        </p:nvSpPr>
        <p:spPr>
          <a:xfrm rot="373831" flipH="1" flipV="1">
            <a:off x="6247494" y="4251100"/>
            <a:ext cx="361790" cy="390955"/>
          </a:xfrm>
          <a:custGeom>
            <a:avLst/>
            <a:gdLst>
              <a:gd name="connsiteX0" fmla="*/ 395095 w 395095"/>
              <a:gd name="connsiteY0" fmla="*/ 236489 h 490489"/>
              <a:gd name="connsiteX1" fmla="*/ 5628 w 395095"/>
              <a:gd name="connsiteY1" fmla="*/ 7889 h 490489"/>
              <a:gd name="connsiteX2" fmla="*/ 200362 w 395095"/>
              <a:gd name="connsiteY2" fmla="*/ 490489 h 490489"/>
            </a:gdLst>
            <a:ahLst/>
            <a:cxnLst>
              <a:cxn ang="0">
                <a:pos x="connsiteX0" y="connsiteY0"/>
              </a:cxn>
              <a:cxn ang="0">
                <a:pos x="connsiteX1" y="connsiteY1"/>
              </a:cxn>
              <a:cxn ang="0">
                <a:pos x="connsiteX2" y="connsiteY2"/>
              </a:cxn>
            </a:cxnLst>
            <a:rect l="l" t="t" r="r" b="b"/>
            <a:pathLst>
              <a:path w="395095" h="490489">
                <a:moveTo>
                  <a:pt x="395095" y="236489"/>
                </a:moveTo>
                <a:cubicBezTo>
                  <a:pt x="216589" y="101022"/>
                  <a:pt x="38083" y="-34444"/>
                  <a:pt x="5628" y="7889"/>
                </a:cubicBezTo>
                <a:cubicBezTo>
                  <a:pt x="-26827" y="50222"/>
                  <a:pt x="86767" y="270355"/>
                  <a:pt x="200362" y="490489"/>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8" name="Freeform: Shape 7">
            <a:extLst>
              <a:ext uri="{FF2B5EF4-FFF2-40B4-BE49-F238E27FC236}">
                <a16:creationId xmlns:a16="http://schemas.microsoft.com/office/drawing/2014/main" id="{CA464F74-6201-47F1-93EB-8A130EB2542E}"/>
              </a:ext>
            </a:extLst>
          </p:cNvPr>
          <p:cNvSpPr/>
          <p:nvPr/>
        </p:nvSpPr>
        <p:spPr>
          <a:xfrm rot="17087811" flipH="1" flipV="1">
            <a:off x="6084662" y="2765640"/>
            <a:ext cx="361790" cy="390955"/>
          </a:xfrm>
          <a:custGeom>
            <a:avLst/>
            <a:gdLst>
              <a:gd name="connsiteX0" fmla="*/ 395095 w 395095"/>
              <a:gd name="connsiteY0" fmla="*/ 236489 h 490489"/>
              <a:gd name="connsiteX1" fmla="*/ 5628 w 395095"/>
              <a:gd name="connsiteY1" fmla="*/ 7889 h 490489"/>
              <a:gd name="connsiteX2" fmla="*/ 200362 w 395095"/>
              <a:gd name="connsiteY2" fmla="*/ 490489 h 490489"/>
            </a:gdLst>
            <a:ahLst/>
            <a:cxnLst>
              <a:cxn ang="0">
                <a:pos x="connsiteX0" y="connsiteY0"/>
              </a:cxn>
              <a:cxn ang="0">
                <a:pos x="connsiteX1" y="connsiteY1"/>
              </a:cxn>
              <a:cxn ang="0">
                <a:pos x="connsiteX2" y="connsiteY2"/>
              </a:cxn>
            </a:cxnLst>
            <a:rect l="l" t="t" r="r" b="b"/>
            <a:pathLst>
              <a:path w="395095" h="490489">
                <a:moveTo>
                  <a:pt x="395095" y="236489"/>
                </a:moveTo>
                <a:cubicBezTo>
                  <a:pt x="216589" y="101022"/>
                  <a:pt x="38083" y="-34444"/>
                  <a:pt x="5628" y="7889"/>
                </a:cubicBezTo>
                <a:cubicBezTo>
                  <a:pt x="-26827" y="50222"/>
                  <a:pt x="86767" y="270355"/>
                  <a:pt x="200362" y="490489"/>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9" name="Oval 8">
            <a:extLst>
              <a:ext uri="{FF2B5EF4-FFF2-40B4-BE49-F238E27FC236}">
                <a16:creationId xmlns:a16="http://schemas.microsoft.com/office/drawing/2014/main" id="{6C9898A1-CDE0-44F6-8F46-1329CA1417C9}"/>
              </a:ext>
            </a:extLst>
          </p:cNvPr>
          <p:cNvSpPr/>
          <p:nvPr/>
        </p:nvSpPr>
        <p:spPr>
          <a:xfrm>
            <a:off x="5034583" y="2092392"/>
            <a:ext cx="444138" cy="427912"/>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SG" b="1" dirty="0"/>
              <a:t>5</a:t>
            </a:r>
          </a:p>
        </p:txBody>
      </p:sp>
      <p:sp>
        <p:nvSpPr>
          <p:cNvPr id="10" name="Oval 9">
            <a:extLst>
              <a:ext uri="{FF2B5EF4-FFF2-40B4-BE49-F238E27FC236}">
                <a16:creationId xmlns:a16="http://schemas.microsoft.com/office/drawing/2014/main" id="{48C9B483-E28C-4E1C-8DE1-680A4ABD5941}"/>
              </a:ext>
            </a:extLst>
          </p:cNvPr>
          <p:cNvSpPr/>
          <p:nvPr/>
        </p:nvSpPr>
        <p:spPr>
          <a:xfrm>
            <a:off x="5762183" y="2900394"/>
            <a:ext cx="444138" cy="427912"/>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SG" b="1" dirty="0"/>
              <a:t>3</a:t>
            </a:r>
          </a:p>
        </p:txBody>
      </p:sp>
      <p:sp>
        <p:nvSpPr>
          <p:cNvPr id="11" name="Oval 10">
            <a:extLst>
              <a:ext uri="{FF2B5EF4-FFF2-40B4-BE49-F238E27FC236}">
                <a16:creationId xmlns:a16="http://schemas.microsoft.com/office/drawing/2014/main" id="{CC71E6F6-7E3E-44DE-A552-004B4FC5A188}"/>
              </a:ext>
            </a:extLst>
          </p:cNvPr>
          <p:cNvSpPr/>
          <p:nvPr/>
        </p:nvSpPr>
        <p:spPr>
          <a:xfrm>
            <a:off x="3666612" y="3376799"/>
            <a:ext cx="444138" cy="427912"/>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SG" b="1" dirty="0"/>
              <a:t>4</a:t>
            </a:r>
          </a:p>
        </p:txBody>
      </p:sp>
      <p:sp>
        <p:nvSpPr>
          <p:cNvPr id="12" name="Oval 11">
            <a:extLst>
              <a:ext uri="{FF2B5EF4-FFF2-40B4-BE49-F238E27FC236}">
                <a16:creationId xmlns:a16="http://schemas.microsoft.com/office/drawing/2014/main" id="{3286DADF-BFB0-4F8A-8D3D-020C01525F5E}"/>
              </a:ext>
            </a:extLst>
          </p:cNvPr>
          <p:cNvSpPr/>
          <p:nvPr/>
        </p:nvSpPr>
        <p:spPr>
          <a:xfrm>
            <a:off x="5984252" y="4018666"/>
            <a:ext cx="444138" cy="427912"/>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SG" b="1" dirty="0"/>
              <a:t>2</a:t>
            </a:r>
          </a:p>
        </p:txBody>
      </p:sp>
      <p:sp>
        <p:nvSpPr>
          <p:cNvPr id="13" name="Oval 12">
            <a:extLst>
              <a:ext uri="{FF2B5EF4-FFF2-40B4-BE49-F238E27FC236}">
                <a16:creationId xmlns:a16="http://schemas.microsoft.com/office/drawing/2014/main" id="{F01894FE-E1F1-4073-85B4-B8BD75F2CD0F}"/>
              </a:ext>
            </a:extLst>
          </p:cNvPr>
          <p:cNvSpPr/>
          <p:nvPr/>
        </p:nvSpPr>
        <p:spPr>
          <a:xfrm>
            <a:off x="2857875" y="4018666"/>
            <a:ext cx="444138" cy="427912"/>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SG" b="1" dirty="0"/>
              <a:t>1</a:t>
            </a:r>
          </a:p>
        </p:txBody>
      </p:sp>
      <p:cxnSp>
        <p:nvCxnSpPr>
          <p:cNvPr id="14" name="Straight Connector 13">
            <a:extLst>
              <a:ext uri="{FF2B5EF4-FFF2-40B4-BE49-F238E27FC236}">
                <a16:creationId xmlns:a16="http://schemas.microsoft.com/office/drawing/2014/main" id="{817A7C43-6D89-4687-8768-336D9002DA51}"/>
              </a:ext>
            </a:extLst>
          </p:cNvPr>
          <p:cNvCxnSpPr>
            <a:cxnSpLocks/>
            <a:stCxn id="11" idx="6"/>
            <a:endCxn id="10" idx="2"/>
          </p:cNvCxnSpPr>
          <p:nvPr/>
        </p:nvCxnSpPr>
        <p:spPr>
          <a:xfrm flipV="1">
            <a:off x="4110750" y="3114350"/>
            <a:ext cx="1651433" cy="47640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43FD116-BA74-493E-B6D9-17C0C9FA3B5B}"/>
              </a:ext>
            </a:extLst>
          </p:cNvPr>
          <p:cNvCxnSpPr>
            <a:cxnSpLocks/>
            <a:stCxn id="9" idx="5"/>
            <a:endCxn id="10" idx="1"/>
          </p:cNvCxnSpPr>
          <p:nvPr/>
        </p:nvCxnSpPr>
        <p:spPr>
          <a:xfrm>
            <a:off x="5413678" y="2457638"/>
            <a:ext cx="413548" cy="50542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8F6B4DF-EE67-4500-9D14-26688C6DF821}"/>
              </a:ext>
            </a:extLst>
          </p:cNvPr>
          <p:cNvCxnSpPr>
            <a:stCxn id="10" idx="4"/>
            <a:endCxn id="12" idx="0"/>
          </p:cNvCxnSpPr>
          <p:nvPr/>
        </p:nvCxnSpPr>
        <p:spPr>
          <a:xfrm>
            <a:off x="5984252" y="3328306"/>
            <a:ext cx="222069" cy="69036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77567D1-2D57-4153-843F-E2A721806385}"/>
              </a:ext>
            </a:extLst>
          </p:cNvPr>
          <p:cNvCxnSpPr>
            <a:stCxn id="12" idx="2"/>
            <a:endCxn id="13" idx="7"/>
          </p:cNvCxnSpPr>
          <p:nvPr/>
        </p:nvCxnSpPr>
        <p:spPr>
          <a:xfrm flipH="1">
            <a:off x="3302013" y="4232622"/>
            <a:ext cx="2682239"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CB4EB785-A428-4403-9754-6CC9D6895CFA}"/>
              </a:ext>
            </a:extLst>
          </p:cNvPr>
          <p:cNvSpPr txBox="1"/>
          <p:nvPr/>
        </p:nvSpPr>
        <p:spPr>
          <a:xfrm>
            <a:off x="439420" y="1356700"/>
            <a:ext cx="5133690" cy="369332"/>
          </a:xfrm>
          <a:prstGeom prst="rect">
            <a:avLst/>
          </a:prstGeom>
          <a:noFill/>
        </p:spPr>
        <p:txBody>
          <a:bodyPr wrap="square">
            <a:spAutoFit/>
          </a:bodyPr>
          <a:lstStyle/>
          <a:p>
            <a:pPr marL="254000" lvl="1">
              <a:spcAft>
                <a:spcPts val="1200"/>
              </a:spcAft>
            </a:pPr>
            <a:r>
              <a:rPr lang="en-SG" sz="1800" dirty="0">
                <a:solidFill>
                  <a:schemeClr val="tx1"/>
                </a:solidFill>
              </a:rPr>
              <a:t>4</a:t>
            </a:r>
            <a:r>
              <a:rPr lang="en-SG" sz="1800" baseline="30000" dirty="0">
                <a:solidFill>
                  <a:schemeClr val="tx1"/>
                </a:solidFill>
              </a:rPr>
              <a:t>th</a:t>
            </a:r>
            <a:r>
              <a:rPr lang="en-SG" sz="1800" dirty="0">
                <a:solidFill>
                  <a:schemeClr val="tx1"/>
                </a:solidFill>
              </a:rPr>
              <a:t> iteration – converge to steady state </a:t>
            </a:r>
          </a:p>
        </p:txBody>
      </p:sp>
    </p:spTree>
    <p:extLst>
      <p:ext uri="{BB962C8B-B14F-4D97-AF65-F5344CB8AC3E}">
        <p14:creationId xmlns:p14="http://schemas.microsoft.com/office/powerpoint/2010/main" val="40765571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latin typeface="Arial" panose="020B0604020202020204" pitchFamily="34" charset="0"/>
                <a:cs typeface="Arial" panose="020B0604020202020204" pitchFamily="34" charset="0"/>
              </a:rPr>
              <a:t>Message Passing Summary</a:t>
            </a:r>
            <a:endParaRPr lang="en-SG" b="1" dirty="0">
              <a:solidFill>
                <a:schemeClr val="bg1"/>
              </a:solidFill>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E7C91E3F-6E14-4C52-B50D-9A96F518AE8D}"/>
              </a:ext>
            </a:extLst>
          </p:cNvPr>
          <p:cNvPicPr>
            <a:picLocks noChangeAspect="1"/>
          </p:cNvPicPr>
          <p:nvPr/>
        </p:nvPicPr>
        <p:blipFill>
          <a:blip r:embed="rId3"/>
          <a:stretch>
            <a:fillRect/>
          </a:stretch>
        </p:blipFill>
        <p:spPr>
          <a:xfrm>
            <a:off x="6922719" y="0"/>
            <a:ext cx="1592631" cy="1178247"/>
          </a:xfrm>
          <a:prstGeom prst="rect">
            <a:avLst/>
          </a:prstGeom>
        </p:spPr>
      </p:pic>
      <p:sp>
        <p:nvSpPr>
          <p:cNvPr id="7" name="TextBox 6">
            <a:extLst>
              <a:ext uri="{FF2B5EF4-FFF2-40B4-BE49-F238E27FC236}">
                <a16:creationId xmlns:a16="http://schemas.microsoft.com/office/drawing/2014/main" id="{2A602B2A-02CF-446E-AA2F-6C7554E4E6F9}"/>
              </a:ext>
            </a:extLst>
          </p:cNvPr>
          <p:cNvSpPr txBox="1"/>
          <p:nvPr/>
        </p:nvSpPr>
        <p:spPr>
          <a:xfrm>
            <a:off x="329867" y="1452091"/>
            <a:ext cx="8301754" cy="2492990"/>
          </a:xfrm>
          <a:prstGeom prst="rect">
            <a:avLst/>
          </a:prstGeom>
          <a:noFill/>
        </p:spPr>
        <p:txBody>
          <a:bodyPr wrap="square">
            <a:spAutoFit/>
          </a:bodyPr>
          <a:lstStyle/>
          <a:p>
            <a:pPr marL="539750" lvl="1" indent="-285750">
              <a:spcAft>
                <a:spcPts val="1200"/>
              </a:spcAft>
              <a:buFont typeface="Arial" panose="020B0604020202020204" pitchFamily="34" charset="0"/>
              <a:buChar char="•"/>
            </a:pPr>
            <a:r>
              <a:rPr lang="en-SG" sz="1800" dirty="0">
                <a:solidFill>
                  <a:schemeClr val="tx1"/>
                </a:solidFill>
              </a:rPr>
              <a:t>If we take a set of nodes and multiply with adjacent matrix, we effectively summing up the neighbourhood node</a:t>
            </a:r>
          </a:p>
          <a:p>
            <a:pPr marL="539750" lvl="1" indent="-285750">
              <a:spcAft>
                <a:spcPts val="1200"/>
              </a:spcAft>
              <a:buFont typeface="Arial" panose="020B0604020202020204" pitchFamily="34" charset="0"/>
              <a:buChar char="•"/>
            </a:pPr>
            <a:r>
              <a:rPr lang="en-SG" sz="1800" dirty="0">
                <a:solidFill>
                  <a:schemeClr val="tx1"/>
                </a:solidFill>
              </a:rPr>
              <a:t>If we scaled the adjacent matrix by the neighbourhood size, we effectively taking the average</a:t>
            </a:r>
          </a:p>
          <a:p>
            <a:pPr marL="539750" lvl="1" indent="-285750">
              <a:spcAft>
                <a:spcPts val="1200"/>
              </a:spcAft>
              <a:buFont typeface="Arial" panose="020B0604020202020204" pitchFamily="34" charset="0"/>
              <a:buChar char="•"/>
            </a:pPr>
            <a:r>
              <a:rPr lang="en-SG" sz="1800" dirty="0">
                <a:solidFill>
                  <a:schemeClr val="tx1"/>
                </a:solidFill>
              </a:rPr>
              <a:t>It is analogue to passing message to neighbour using different aggregation methods. </a:t>
            </a:r>
          </a:p>
          <a:p>
            <a:pPr marL="539750" lvl="1" indent="-285750">
              <a:spcAft>
                <a:spcPts val="1200"/>
              </a:spcAft>
              <a:buFont typeface="Arial" panose="020B0604020202020204" pitchFamily="34" charset="0"/>
              <a:buChar char="•"/>
            </a:pPr>
            <a:r>
              <a:rPr lang="en-SG" sz="1800" dirty="0">
                <a:solidFill>
                  <a:schemeClr val="tx1"/>
                </a:solidFill>
              </a:rPr>
              <a:t>If we repeat the process, message can be passed further the entire graph. </a:t>
            </a:r>
          </a:p>
        </p:txBody>
      </p:sp>
    </p:spTree>
    <p:extLst>
      <p:ext uri="{BB962C8B-B14F-4D97-AF65-F5344CB8AC3E}">
        <p14:creationId xmlns:p14="http://schemas.microsoft.com/office/powerpoint/2010/main" val="37442211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73844"/>
            <a:ext cx="8186166" cy="994200"/>
          </a:xfrm>
        </p:spPr>
        <p:txBody>
          <a:bodyPr/>
          <a:lstStyle/>
          <a:p>
            <a:r>
              <a:rPr lang="en-US" b="1" dirty="0">
                <a:solidFill>
                  <a:schemeClr val="bg1"/>
                </a:solidFill>
                <a:latin typeface="Arial" panose="020B0604020202020204" pitchFamily="34" charset="0"/>
                <a:cs typeface="Arial" panose="020B0604020202020204" pitchFamily="34" charset="0"/>
              </a:rPr>
              <a:t>Node Features </a:t>
            </a:r>
            <a:endParaRPr lang="en-SG" b="1" dirty="0">
              <a:solidFill>
                <a:schemeClr val="bg1"/>
              </a:solidFill>
              <a:latin typeface="Arial" panose="020B0604020202020204" pitchFamily="34" charset="0"/>
              <a:cs typeface="Arial" panose="020B0604020202020204" pitchFamily="34" charset="0"/>
            </a:endParaRPr>
          </a:p>
        </p:txBody>
      </p:sp>
      <p:sp>
        <p:nvSpPr>
          <p:cNvPr id="4" name="AutoShape 2" descr="Graph Neural Network and Some of GNN Applications: Everything You Need to  Know - neptune.ai">
            <a:extLst>
              <a:ext uri="{FF2B5EF4-FFF2-40B4-BE49-F238E27FC236}">
                <a16:creationId xmlns:a16="http://schemas.microsoft.com/office/drawing/2014/main" id="{1BFCD759-B691-41AF-83CB-4E49FA404B99}"/>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SG"/>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54B06859-53EE-4697-BC75-A55F69CF9C28}"/>
                  </a:ext>
                </a:extLst>
              </p:cNvPr>
              <p:cNvSpPr txBox="1"/>
              <p:nvPr/>
            </p:nvSpPr>
            <p:spPr>
              <a:xfrm>
                <a:off x="628651" y="1320477"/>
                <a:ext cx="2900933" cy="2677656"/>
              </a:xfrm>
              <a:prstGeom prst="rect">
                <a:avLst/>
              </a:prstGeom>
              <a:noFill/>
            </p:spPr>
            <p:txBody>
              <a:bodyPr wrap="square" rtlCol="0">
                <a:spAutoFit/>
              </a:bodyPr>
              <a:lstStyle/>
              <a:p>
                <a:pPr marL="285750" indent="-285750">
                  <a:spcAft>
                    <a:spcPts val="1200"/>
                  </a:spcAft>
                  <a:buFont typeface="Arial" panose="020B0604020202020204" pitchFamily="34" charset="0"/>
                  <a:buChar char="•"/>
                </a:pPr>
                <a:r>
                  <a:rPr lang="en-SG" sz="1600" dirty="0"/>
                  <a:t>Graph is defined as: </a:t>
                </a:r>
                <a14:m>
                  <m:oMath xmlns:m="http://schemas.openxmlformats.org/officeDocument/2006/math">
                    <m:r>
                      <a:rPr lang="en-SG" sz="1600" i="1" dirty="0" smtClean="0">
                        <a:latin typeface="Cambria Math" panose="02040503050406030204" pitchFamily="18" charset="0"/>
                      </a:rPr>
                      <m:t>𝐺</m:t>
                    </m:r>
                    <m:r>
                      <a:rPr lang="en-SG" sz="1600" i="1" dirty="0" smtClean="0">
                        <a:latin typeface="Cambria Math" panose="02040503050406030204" pitchFamily="18" charset="0"/>
                      </a:rPr>
                      <m:t> </m:t>
                    </m:r>
                    <m:d>
                      <m:dPr>
                        <m:ctrlPr>
                          <a:rPr lang="en-SG" sz="1600" i="1" dirty="0" smtClean="0">
                            <a:latin typeface="Cambria Math" panose="02040503050406030204" pitchFamily="18" charset="0"/>
                          </a:rPr>
                        </m:ctrlPr>
                      </m:dPr>
                      <m:e>
                        <m:r>
                          <a:rPr lang="en-SG" sz="1600" b="0" i="1" dirty="0" smtClean="0">
                            <a:latin typeface="Cambria Math" panose="02040503050406030204" pitchFamily="18" charset="0"/>
                          </a:rPr>
                          <m:t>𝑢</m:t>
                        </m:r>
                        <m:r>
                          <a:rPr lang="en-SG" sz="1600" b="0" i="1" dirty="0" smtClean="0">
                            <a:latin typeface="Cambria Math" panose="02040503050406030204" pitchFamily="18" charset="0"/>
                          </a:rPr>
                          <m:t>, </m:t>
                        </m:r>
                        <m:r>
                          <a:rPr lang="en-SG" sz="1600" b="1" i="1" dirty="0" smtClean="0">
                            <a:solidFill>
                              <a:srgbClr val="FF0000"/>
                            </a:solidFill>
                            <a:latin typeface="Cambria Math" panose="02040503050406030204" pitchFamily="18" charset="0"/>
                          </a:rPr>
                          <m:t>𝑽</m:t>
                        </m:r>
                        <m:r>
                          <a:rPr lang="en-SG" sz="1600" i="1" dirty="0" smtClean="0">
                            <a:latin typeface="Cambria Math" panose="02040503050406030204" pitchFamily="18" charset="0"/>
                          </a:rPr>
                          <m:t>, </m:t>
                        </m:r>
                        <m:r>
                          <a:rPr lang="en-SG" sz="1600" i="1" dirty="0" smtClean="0">
                            <a:latin typeface="Cambria Math" panose="02040503050406030204" pitchFamily="18" charset="0"/>
                          </a:rPr>
                          <m:t>𝐸</m:t>
                        </m:r>
                      </m:e>
                    </m:d>
                  </m:oMath>
                </a14:m>
                <a:endParaRPr lang="en-SG" sz="1600" dirty="0"/>
              </a:p>
              <a:p>
                <a:pPr marL="285750" indent="-285750">
                  <a:spcAft>
                    <a:spcPts val="1200"/>
                  </a:spcAft>
                  <a:buFont typeface="Arial" panose="020B0604020202020204" pitchFamily="34" charset="0"/>
                  <a:buChar char="•"/>
                </a:pPr>
                <a:endParaRPr lang="en-SG" sz="1600" dirty="0"/>
              </a:p>
              <a:p>
                <a:pPr marL="285750" indent="-285750">
                  <a:spcAft>
                    <a:spcPts val="1200"/>
                  </a:spcAft>
                  <a:buFont typeface="Arial" panose="020B0604020202020204" pitchFamily="34" charset="0"/>
                  <a:buChar char="•"/>
                </a:pPr>
                <a14:m>
                  <m:oMath xmlns:m="http://schemas.openxmlformats.org/officeDocument/2006/math">
                    <m:r>
                      <a:rPr lang="en-SG" sz="1600" i="1" dirty="0" smtClean="0">
                        <a:latin typeface="Cambria Math" panose="02040503050406030204" pitchFamily="18" charset="0"/>
                      </a:rPr>
                      <m:t>𝑉</m:t>
                    </m:r>
                    <m:r>
                      <a:rPr lang="en-SG" sz="1600" i="1" dirty="0" smtClean="0">
                        <a:latin typeface="Cambria Math" panose="02040503050406030204" pitchFamily="18" charset="0"/>
                      </a:rPr>
                      <m:t> </m:t>
                    </m:r>
                  </m:oMath>
                </a14:m>
                <a:r>
                  <a:rPr lang="en-SG" sz="1600" dirty="0"/>
                  <a:t>: Element in nodes</a:t>
                </a:r>
              </a:p>
              <a:p>
                <a:pPr marL="285750" indent="-285750">
                  <a:spcAft>
                    <a:spcPts val="1200"/>
                  </a:spcAft>
                  <a:buFont typeface="Arial" panose="020B0604020202020204" pitchFamily="34" charset="0"/>
                  <a:buChar char="•"/>
                </a:pPr>
                <a:endParaRPr lang="en-SG" sz="1600" dirty="0"/>
              </a:p>
              <a:p>
                <a:pPr marL="285750" indent="-285750">
                  <a:spcAft>
                    <a:spcPts val="1200"/>
                  </a:spcAft>
                  <a:buFont typeface="Arial" panose="020B0604020202020204" pitchFamily="34" charset="0"/>
                  <a:buChar char="•"/>
                </a:pPr>
                <a:r>
                  <a:rPr lang="en-SG" sz="1600" dirty="0"/>
                  <a:t>Individual person in a social network / Atoms in a molecule </a:t>
                </a:r>
              </a:p>
            </p:txBody>
          </p:sp>
        </mc:Choice>
        <mc:Fallback xmlns="">
          <p:sp>
            <p:nvSpPr>
              <p:cNvPr id="9" name="TextBox 8">
                <a:extLst>
                  <a:ext uri="{FF2B5EF4-FFF2-40B4-BE49-F238E27FC236}">
                    <a16:creationId xmlns:a16="http://schemas.microsoft.com/office/drawing/2014/main" id="{54B06859-53EE-4697-BC75-A55F69CF9C28}"/>
                  </a:ext>
                </a:extLst>
              </p:cNvPr>
              <p:cNvSpPr txBox="1">
                <a:spLocks noRot="1" noChangeAspect="1" noMove="1" noResize="1" noEditPoints="1" noAdjustHandles="1" noChangeArrowheads="1" noChangeShapeType="1" noTextEdit="1"/>
              </p:cNvSpPr>
              <p:nvPr/>
            </p:nvSpPr>
            <p:spPr>
              <a:xfrm>
                <a:off x="628651" y="1320477"/>
                <a:ext cx="2900933" cy="2677656"/>
              </a:xfrm>
              <a:prstGeom prst="rect">
                <a:avLst/>
              </a:prstGeom>
              <a:blipFill>
                <a:blip r:embed="rId2"/>
                <a:stretch>
                  <a:fillRect l="-840" t="-683" r="-2731" b="-2050"/>
                </a:stretch>
              </a:blipFill>
            </p:spPr>
            <p:txBody>
              <a:bodyPr/>
              <a:lstStyle/>
              <a:p>
                <a:r>
                  <a:rPr lang="en-SG">
                    <a:noFill/>
                  </a:rPr>
                  <a:t> </a:t>
                </a:r>
              </a:p>
            </p:txBody>
          </p:sp>
        </mc:Fallback>
      </mc:AlternateContent>
      <p:pic>
        <p:nvPicPr>
          <p:cNvPr id="1026" name="Picture 2" descr="Frontiers | Graph Neural Networks and Their Current Applications in  Bioinformatics | Genetics">
            <a:extLst>
              <a:ext uri="{FF2B5EF4-FFF2-40B4-BE49-F238E27FC236}">
                <a16:creationId xmlns:a16="http://schemas.microsoft.com/office/drawing/2014/main" id="{E5451A2D-F98D-41AA-8BD2-DAEB3B56A8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85032" y="1485233"/>
            <a:ext cx="5129784" cy="2173034"/>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C63CC3ED-2A4D-4CCE-BA21-AD4CE0D522D0}"/>
              </a:ext>
            </a:extLst>
          </p:cNvPr>
          <p:cNvSpPr txBox="1"/>
          <p:nvPr/>
        </p:nvSpPr>
        <p:spPr>
          <a:xfrm>
            <a:off x="0" y="4778361"/>
            <a:ext cx="8723376" cy="307777"/>
          </a:xfrm>
          <a:prstGeom prst="rect">
            <a:avLst/>
          </a:prstGeom>
          <a:noFill/>
        </p:spPr>
        <p:txBody>
          <a:bodyPr wrap="square">
            <a:spAutoFit/>
          </a:bodyPr>
          <a:lstStyle/>
          <a:p>
            <a:r>
              <a:rPr lang="en-SG" dirty="0"/>
              <a:t>Figure from </a:t>
            </a:r>
            <a:r>
              <a:rPr lang="en-SG" dirty="0">
                <a:hlinkClick r:id="rId4"/>
              </a:rPr>
              <a:t>https://www.frontiersin.org/articles/10.3389/fgene.2021.690049/full</a:t>
            </a:r>
            <a:r>
              <a:rPr lang="en-SG" dirty="0"/>
              <a:t> </a:t>
            </a:r>
          </a:p>
        </p:txBody>
      </p:sp>
      <p:sp>
        <p:nvSpPr>
          <p:cNvPr id="3" name="Slide Number Placeholder 2">
            <a:extLst>
              <a:ext uri="{FF2B5EF4-FFF2-40B4-BE49-F238E27FC236}">
                <a16:creationId xmlns:a16="http://schemas.microsoft.com/office/drawing/2014/main" id="{0E57C05A-6F8E-4A03-B191-CC5ED6B91CC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a:t>
            </a:fld>
            <a:endParaRPr lang="en"/>
          </a:p>
        </p:txBody>
      </p:sp>
    </p:spTree>
    <p:extLst>
      <p:ext uri="{BB962C8B-B14F-4D97-AF65-F5344CB8AC3E}">
        <p14:creationId xmlns:p14="http://schemas.microsoft.com/office/powerpoint/2010/main" val="6959431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latin typeface="Arial" panose="020B0604020202020204" pitchFamily="34" charset="0"/>
                <a:cs typeface="Arial" panose="020B0604020202020204" pitchFamily="34" charset="0"/>
              </a:rPr>
              <a:t>References</a:t>
            </a:r>
            <a:endParaRPr lang="en-SG" b="1" dirty="0">
              <a:solidFill>
                <a:schemeClr val="bg1"/>
              </a:solidFill>
              <a:latin typeface="Arial" panose="020B0604020202020204" pitchFamily="34" charset="0"/>
              <a:cs typeface="Arial" panose="020B0604020202020204" pitchFamily="34" charset="0"/>
            </a:endParaRPr>
          </a:p>
        </p:txBody>
      </p:sp>
      <p:sp>
        <p:nvSpPr>
          <p:cNvPr id="3" name="Content Placeholder 6">
            <a:extLst>
              <a:ext uri="{FF2B5EF4-FFF2-40B4-BE49-F238E27FC236}">
                <a16:creationId xmlns:a16="http://schemas.microsoft.com/office/drawing/2014/main" id="{B03F8B25-4480-4420-9188-AA25D5DEC4CE}"/>
              </a:ext>
            </a:extLst>
          </p:cNvPr>
          <p:cNvSpPr txBox="1">
            <a:spLocks/>
          </p:cNvSpPr>
          <p:nvPr/>
        </p:nvSpPr>
        <p:spPr>
          <a:xfrm>
            <a:off x="628650" y="1209101"/>
            <a:ext cx="7496676" cy="3451799"/>
          </a:xfrm>
          <a:prstGeom prst="rect">
            <a:avLst/>
          </a:prstGeom>
          <a:noFill/>
          <a:ln>
            <a:noFill/>
          </a:ln>
        </p:spPr>
        <p:txBody>
          <a:bodyPr spcFirstLastPara="1" wrap="square" lIns="68575" tIns="34275" rIns="68575" bIns="34275" anchor="t" anchorCtr="0">
            <a:normAutofit/>
          </a:bodyPr>
          <a:lstStyle>
            <a:defPPr marR="0" lvl="0" algn="l" rtl="0">
              <a:lnSpc>
                <a:spcPct val="100000"/>
              </a:lnSpc>
              <a:spcBef>
                <a:spcPts val="0"/>
              </a:spcBef>
              <a:spcAft>
                <a:spcPts val="0"/>
              </a:spcAft>
            </a:defPPr>
            <a:lvl1pPr marL="457200" marR="0" lvl="0" indent="-317500" algn="l" rtl="0">
              <a:lnSpc>
                <a:spcPct val="90000"/>
              </a:lnSpc>
              <a:spcBef>
                <a:spcPts val="800"/>
              </a:spcBef>
              <a:spcAft>
                <a:spcPts val="0"/>
              </a:spcAft>
              <a:buClr>
                <a:schemeClr val="dk1"/>
              </a:buClr>
              <a:buSzPts val="1400"/>
              <a:buFont typeface="Arial"/>
              <a:buChar char="•"/>
              <a:defRPr sz="2100" b="0" i="0" u="none" strike="noStrike" cap="none">
                <a:solidFill>
                  <a:schemeClr val="dk1"/>
                </a:solidFill>
                <a:latin typeface="Calibri"/>
                <a:ea typeface="Calibri"/>
                <a:cs typeface="Calibri"/>
                <a:sym typeface="Calibri"/>
              </a:defRPr>
            </a:lvl1pPr>
            <a:lvl2pPr marL="914400" marR="0" lvl="1" indent="-317500" algn="l" rtl="0">
              <a:lnSpc>
                <a:spcPct val="90000"/>
              </a:lnSpc>
              <a:spcBef>
                <a:spcPts val="400"/>
              </a:spcBef>
              <a:spcAft>
                <a:spcPts val="0"/>
              </a:spcAft>
              <a:buClr>
                <a:schemeClr val="dk1"/>
              </a:buClr>
              <a:buSzPts val="1400"/>
              <a:buFont typeface="Arial"/>
              <a:buChar char="•"/>
              <a:defRPr sz="1800" b="0" i="0" u="none" strike="noStrike" cap="none">
                <a:solidFill>
                  <a:schemeClr val="dk1"/>
                </a:solidFill>
                <a:latin typeface="Calibri"/>
                <a:ea typeface="Calibri"/>
                <a:cs typeface="Calibri"/>
                <a:sym typeface="Calibri"/>
              </a:defRPr>
            </a:lvl2pPr>
            <a:lvl3pPr marL="1371600" marR="0" lvl="2" indent="-317500" algn="l" rtl="0">
              <a:lnSpc>
                <a:spcPct val="90000"/>
              </a:lnSpc>
              <a:spcBef>
                <a:spcPts val="400"/>
              </a:spcBef>
              <a:spcAft>
                <a:spcPts val="0"/>
              </a:spcAft>
              <a:buClr>
                <a:schemeClr val="dk1"/>
              </a:buClr>
              <a:buSzPts val="1400"/>
              <a:buFont typeface="Arial"/>
              <a:buChar char="•"/>
              <a:defRPr sz="1500" b="0" i="0" u="none" strike="noStrike" cap="none">
                <a:solidFill>
                  <a:schemeClr val="dk1"/>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r>
              <a:rPr lang="en-SG" sz="1800" dirty="0">
                <a:hlinkClick r:id="rId2"/>
              </a:rPr>
              <a:t>https://aifrenz.github.io/present_file/A%20gentle%20introduction%20to%20graph%20neural%20networks.pdf</a:t>
            </a:r>
            <a:r>
              <a:rPr lang="en-SG" sz="1800" dirty="0"/>
              <a:t> </a:t>
            </a:r>
          </a:p>
          <a:p>
            <a:r>
              <a:rPr lang="en-SG" sz="1800" dirty="0">
                <a:hlinkClick r:id="rId3"/>
              </a:rPr>
              <a:t>https://blog.zakjost.com/post/gcn_citeseer/</a:t>
            </a:r>
            <a:r>
              <a:rPr lang="en-SG" sz="1800" dirty="0"/>
              <a:t> </a:t>
            </a:r>
          </a:p>
        </p:txBody>
      </p:sp>
      <p:sp>
        <p:nvSpPr>
          <p:cNvPr id="4" name="Slide Number Placeholder 3">
            <a:extLst>
              <a:ext uri="{FF2B5EF4-FFF2-40B4-BE49-F238E27FC236}">
                <a16:creationId xmlns:a16="http://schemas.microsoft.com/office/drawing/2014/main" id="{D107C2BC-39EE-4F82-B9D8-4BB99A25E3E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70</a:t>
            </a:fld>
            <a:endParaRPr lang="en"/>
          </a:p>
        </p:txBody>
      </p:sp>
    </p:spTree>
    <p:extLst>
      <p:ext uri="{BB962C8B-B14F-4D97-AF65-F5344CB8AC3E}">
        <p14:creationId xmlns:p14="http://schemas.microsoft.com/office/powerpoint/2010/main" val="23662042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73844"/>
            <a:ext cx="8186166" cy="994200"/>
          </a:xfrm>
        </p:spPr>
        <p:txBody>
          <a:bodyPr/>
          <a:lstStyle/>
          <a:p>
            <a:r>
              <a:rPr lang="en-US" b="1" dirty="0">
                <a:solidFill>
                  <a:schemeClr val="bg1"/>
                </a:solidFill>
                <a:latin typeface="Arial" panose="020B0604020202020204" pitchFamily="34" charset="0"/>
                <a:cs typeface="Arial" panose="020B0604020202020204" pitchFamily="34" charset="0"/>
              </a:rPr>
              <a:t>Node Features </a:t>
            </a:r>
            <a:endParaRPr lang="en-SG" b="1" dirty="0">
              <a:solidFill>
                <a:schemeClr val="bg1"/>
              </a:solidFill>
              <a:latin typeface="Arial" panose="020B0604020202020204" pitchFamily="34" charset="0"/>
              <a:cs typeface="Arial" panose="020B0604020202020204" pitchFamily="34" charset="0"/>
            </a:endParaRPr>
          </a:p>
        </p:txBody>
      </p:sp>
      <p:pic>
        <p:nvPicPr>
          <p:cNvPr id="5" name="Graphic 4" descr="Connections with solid fill">
            <a:extLst>
              <a:ext uri="{FF2B5EF4-FFF2-40B4-BE49-F238E27FC236}">
                <a16:creationId xmlns:a16="http://schemas.microsoft.com/office/drawing/2014/main" id="{E7486561-7240-4908-B8E7-960EB72610A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61288" y="1456182"/>
            <a:ext cx="2999232" cy="2999232"/>
          </a:xfrm>
          <a:prstGeom prst="rect">
            <a:avLst/>
          </a:prstGeom>
        </p:spPr>
      </p:pic>
      <p:pic>
        <p:nvPicPr>
          <p:cNvPr id="7" name="Graphic 6" descr="Social network with solid fill">
            <a:extLst>
              <a:ext uri="{FF2B5EF4-FFF2-40B4-BE49-F238E27FC236}">
                <a16:creationId xmlns:a16="http://schemas.microsoft.com/office/drawing/2014/main" id="{13086FC1-A582-4587-90D9-B19BB6879E0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379976" y="2361438"/>
            <a:ext cx="2219706" cy="2219706"/>
          </a:xfrm>
          <a:prstGeom prst="rect">
            <a:avLst/>
          </a:prstGeom>
        </p:spPr>
      </p:pic>
      <p:cxnSp>
        <p:nvCxnSpPr>
          <p:cNvPr id="13" name="Straight Connector 12">
            <a:extLst>
              <a:ext uri="{FF2B5EF4-FFF2-40B4-BE49-F238E27FC236}">
                <a16:creationId xmlns:a16="http://schemas.microsoft.com/office/drawing/2014/main" id="{FAA6BD6C-AF99-412D-B2D9-AD83E86C8C5B}"/>
              </a:ext>
            </a:extLst>
          </p:cNvPr>
          <p:cNvCxnSpPr/>
          <p:nvPr/>
        </p:nvCxnSpPr>
        <p:spPr>
          <a:xfrm>
            <a:off x="3959352" y="2955798"/>
            <a:ext cx="841248" cy="336042"/>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2F6B5AEF-5D62-405E-9D63-366CFE10269E}"/>
              </a:ext>
            </a:extLst>
          </p:cNvPr>
          <p:cNvSpPr txBox="1"/>
          <p:nvPr/>
        </p:nvSpPr>
        <p:spPr>
          <a:xfrm>
            <a:off x="6446520" y="2707064"/>
            <a:ext cx="1947672" cy="1384995"/>
          </a:xfrm>
          <a:prstGeom prst="rect">
            <a:avLst/>
          </a:prstGeom>
          <a:noFill/>
        </p:spPr>
        <p:txBody>
          <a:bodyPr wrap="square" rtlCol="0">
            <a:spAutoFit/>
          </a:bodyPr>
          <a:lstStyle/>
          <a:p>
            <a:r>
              <a:rPr lang="en-US" dirty="0" err="1"/>
              <a:t>Kalaimani</a:t>
            </a:r>
            <a:r>
              <a:rPr lang="en-US" dirty="0"/>
              <a:t> </a:t>
            </a:r>
          </a:p>
          <a:p>
            <a:r>
              <a:rPr lang="en-US" dirty="0"/>
              <a:t>• 25 years old </a:t>
            </a:r>
          </a:p>
          <a:p>
            <a:r>
              <a:rPr lang="en-US" dirty="0"/>
              <a:t>• Female </a:t>
            </a:r>
          </a:p>
          <a:p>
            <a:r>
              <a:rPr lang="en-US" dirty="0"/>
              <a:t>• Indian </a:t>
            </a:r>
          </a:p>
          <a:p>
            <a:r>
              <a:rPr lang="en-US" dirty="0"/>
              <a:t>• Full time student</a:t>
            </a:r>
          </a:p>
          <a:p>
            <a:r>
              <a:rPr lang="en-US" dirty="0"/>
              <a:t>…</a:t>
            </a:r>
            <a:endParaRPr lang="en-SG" dirty="0"/>
          </a:p>
        </p:txBody>
      </p:sp>
      <p:sp>
        <p:nvSpPr>
          <p:cNvPr id="17" name="TextBox 16">
            <a:extLst>
              <a:ext uri="{FF2B5EF4-FFF2-40B4-BE49-F238E27FC236}">
                <a16:creationId xmlns:a16="http://schemas.microsoft.com/office/drawing/2014/main" id="{4A060CC1-5F15-4B9A-B7C7-2710F6B28EC5}"/>
              </a:ext>
            </a:extLst>
          </p:cNvPr>
          <p:cNvSpPr txBox="1"/>
          <p:nvPr/>
        </p:nvSpPr>
        <p:spPr>
          <a:xfrm>
            <a:off x="425196" y="3612320"/>
            <a:ext cx="1947672" cy="1384995"/>
          </a:xfrm>
          <a:prstGeom prst="rect">
            <a:avLst/>
          </a:prstGeom>
          <a:noFill/>
        </p:spPr>
        <p:txBody>
          <a:bodyPr wrap="square" rtlCol="0">
            <a:spAutoFit/>
          </a:bodyPr>
          <a:lstStyle/>
          <a:p>
            <a:r>
              <a:rPr lang="en-US" dirty="0"/>
              <a:t>Tyler Khoo</a:t>
            </a:r>
          </a:p>
          <a:p>
            <a:r>
              <a:rPr lang="en-US" dirty="0"/>
              <a:t>• 21 years old </a:t>
            </a:r>
          </a:p>
          <a:p>
            <a:r>
              <a:rPr lang="en-US" dirty="0"/>
              <a:t>• Male</a:t>
            </a:r>
          </a:p>
          <a:p>
            <a:r>
              <a:rPr lang="en-US" dirty="0"/>
              <a:t>• China</a:t>
            </a:r>
          </a:p>
          <a:p>
            <a:r>
              <a:rPr lang="en-US" dirty="0"/>
              <a:t>• Full time student</a:t>
            </a:r>
          </a:p>
          <a:p>
            <a:r>
              <a:rPr lang="en-US" dirty="0"/>
              <a:t>…</a:t>
            </a:r>
            <a:endParaRPr lang="en-SG" dirty="0"/>
          </a:p>
        </p:txBody>
      </p:sp>
      <p:sp>
        <p:nvSpPr>
          <p:cNvPr id="18" name="TextBox 17">
            <a:extLst>
              <a:ext uri="{FF2B5EF4-FFF2-40B4-BE49-F238E27FC236}">
                <a16:creationId xmlns:a16="http://schemas.microsoft.com/office/drawing/2014/main" id="{7F85E4F3-F82A-44BC-821E-56AE2A7FFD58}"/>
              </a:ext>
            </a:extLst>
          </p:cNvPr>
          <p:cNvSpPr txBox="1"/>
          <p:nvPr/>
        </p:nvSpPr>
        <p:spPr>
          <a:xfrm>
            <a:off x="3747897" y="1220199"/>
            <a:ext cx="1947672" cy="1384995"/>
          </a:xfrm>
          <a:prstGeom prst="rect">
            <a:avLst/>
          </a:prstGeom>
          <a:noFill/>
        </p:spPr>
        <p:txBody>
          <a:bodyPr wrap="square" rtlCol="0">
            <a:spAutoFit/>
          </a:bodyPr>
          <a:lstStyle/>
          <a:p>
            <a:r>
              <a:rPr lang="en-US" dirty="0"/>
              <a:t>Siti</a:t>
            </a:r>
          </a:p>
          <a:p>
            <a:r>
              <a:rPr lang="en-US" dirty="0"/>
              <a:t>• 22 years old </a:t>
            </a:r>
          </a:p>
          <a:p>
            <a:r>
              <a:rPr lang="en-US" dirty="0"/>
              <a:t>• Male</a:t>
            </a:r>
          </a:p>
          <a:p>
            <a:r>
              <a:rPr lang="en-US" dirty="0"/>
              <a:t>• Malaysia</a:t>
            </a:r>
          </a:p>
          <a:p>
            <a:r>
              <a:rPr lang="en-US" dirty="0"/>
              <a:t>• Part time student</a:t>
            </a:r>
          </a:p>
          <a:p>
            <a:r>
              <a:rPr lang="en-US" dirty="0"/>
              <a:t>…</a:t>
            </a:r>
            <a:endParaRPr lang="en-SG" dirty="0"/>
          </a:p>
        </p:txBody>
      </p:sp>
      <p:sp>
        <p:nvSpPr>
          <p:cNvPr id="3" name="Slide Number Placeholder 2">
            <a:extLst>
              <a:ext uri="{FF2B5EF4-FFF2-40B4-BE49-F238E27FC236}">
                <a16:creationId xmlns:a16="http://schemas.microsoft.com/office/drawing/2014/main" id="{342D8EBC-F690-4544-A614-B53014BB0C1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a:t>
            </a:fld>
            <a:endParaRPr lang="en"/>
          </a:p>
        </p:txBody>
      </p:sp>
    </p:spTree>
    <p:extLst>
      <p:ext uri="{BB962C8B-B14F-4D97-AF65-F5344CB8AC3E}">
        <p14:creationId xmlns:p14="http://schemas.microsoft.com/office/powerpoint/2010/main" val="35368198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latin typeface="Arial" panose="020B0604020202020204" pitchFamily="34" charset="0"/>
                <a:cs typeface="Arial" panose="020B0604020202020204" pitchFamily="34" charset="0"/>
              </a:rPr>
              <a:t>Edge Features</a:t>
            </a:r>
            <a:endParaRPr lang="en-SG" b="1" dirty="0">
              <a:solidFill>
                <a:schemeClr val="bg1"/>
              </a:solidFill>
              <a:latin typeface="Arial" panose="020B0604020202020204" pitchFamily="34" charset="0"/>
              <a:cs typeface="Arial" panose="020B0604020202020204" pitchFamily="34" charset="0"/>
            </a:endParaRPr>
          </a:p>
        </p:txBody>
      </p:sp>
      <p:sp>
        <p:nvSpPr>
          <p:cNvPr id="4" name="AutoShape 2" descr="Graph Neural Network and Some of GNN Applications: Everything You Need to  Know - neptune.ai">
            <a:extLst>
              <a:ext uri="{FF2B5EF4-FFF2-40B4-BE49-F238E27FC236}">
                <a16:creationId xmlns:a16="http://schemas.microsoft.com/office/drawing/2014/main" id="{1BFCD759-B691-41AF-83CB-4E49FA404B99}"/>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SG"/>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54B06859-53EE-4697-BC75-A55F69CF9C28}"/>
                  </a:ext>
                </a:extLst>
              </p:cNvPr>
              <p:cNvSpPr txBox="1"/>
              <p:nvPr/>
            </p:nvSpPr>
            <p:spPr>
              <a:xfrm>
                <a:off x="628651" y="1320477"/>
                <a:ext cx="2900933" cy="2923877"/>
              </a:xfrm>
              <a:prstGeom prst="rect">
                <a:avLst/>
              </a:prstGeom>
              <a:noFill/>
            </p:spPr>
            <p:txBody>
              <a:bodyPr wrap="square" rtlCol="0">
                <a:spAutoFit/>
              </a:bodyPr>
              <a:lstStyle/>
              <a:p>
                <a:pPr marL="285750" indent="-285750">
                  <a:spcAft>
                    <a:spcPts val="1200"/>
                  </a:spcAft>
                  <a:buFont typeface="Arial" panose="020B0604020202020204" pitchFamily="34" charset="0"/>
                  <a:buChar char="•"/>
                </a:pPr>
                <a:r>
                  <a:rPr lang="en-SG" sz="1600" dirty="0"/>
                  <a:t>Graph is defined as: </a:t>
                </a:r>
                <a14:m>
                  <m:oMath xmlns:m="http://schemas.openxmlformats.org/officeDocument/2006/math">
                    <m:r>
                      <a:rPr lang="en-SG" sz="1600" i="1" dirty="0" smtClean="0">
                        <a:latin typeface="Cambria Math" panose="02040503050406030204" pitchFamily="18" charset="0"/>
                      </a:rPr>
                      <m:t>𝐺</m:t>
                    </m:r>
                    <m:r>
                      <a:rPr lang="en-SG" sz="1600" i="1" dirty="0" smtClean="0">
                        <a:latin typeface="Cambria Math" panose="02040503050406030204" pitchFamily="18" charset="0"/>
                      </a:rPr>
                      <m:t> </m:t>
                    </m:r>
                    <m:d>
                      <m:dPr>
                        <m:ctrlPr>
                          <a:rPr lang="en-SG" sz="1600" i="1" dirty="0" smtClean="0">
                            <a:latin typeface="Cambria Math" panose="02040503050406030204" pitchFamily="18" charset="0"/>
                          </a:rPr>
                        </m:ctrlPr>
                      </m:dPr>
                      <m:e>
                        <m:r>
                          <a:rPr lang="en-SG" sz="1600" i="1" dirty="0">
                            <a:latin typeface="Cambria Math" panose="02040503050406030204" pitchFamily="18" charset="0"/>
                          </a:rPr>
                          <m:t>𝑢</m:t>
                        </m:r>
                        <m:r>
                          <a:rPr lang="en-SG" sz="1600" b="0" i="1" dirty="0" smtClean="0">
                            <a:latin typeface="Cambria Math" panose="02040503050406030204" pitchFamily="18" charset="0"/>
                          </a:rPr>
                          <m:t>, </m:t>
                        </m:r>
                        <m:r>
                          <a:rPr lang="en-SG" sz="1600" i="1" dirty="0">
                            <a:latin typeface="Cambria Math" panose="02040503050406030204" pitchFamily="18" charset="0"/>
                          </a:rPr>
                          <m:t>𝑉</m:t>
                        </m:r>
                        <m:r>
                          <a:rPr lang="en-SG" sz="1600" i="1" dirty="0" smtClean="0">
                            <a:latin typeface="Cambria Math" panose="02040503050406030204" pitchFamily="18" charset="0"/>
                          </a:rPr>
                          <m:t>, </m:t>
                        </m:r>
                        <m:r>
                          <a:rPr lang="en-SG" sz="1600" b="1" i="1" dirty="0" smtClean="0">
                            <a:solidFill>
                              <a:srgbClr val="FF0000"/>
                            </a:solidFill>
                            <a:latin typeface="Cambria Math" panose="02040503050406030204" pitchFamily="18" charset="0"/>
                          </a:rPr>
                          <m:t>𝑬</m:t>
                        </m:r>
                      </m:e>
                    </m:d>
                  </m:oMath>
                </a14:m>
                <a:r>
                  <a:rPr lang="en-SG" sz="1600" dirty="0"/>
                  <a:t> </a:t>
                </a:r>
              </a:p>
              <a:p>
                <a:pPr marL="285750" indent="-285750">
                  <a:spcAft>
                    <a:spcPts val="1200"/>
                  </a:spcAft>
                  <a:buFont typeface="Arial" panose="020B0604020202020204" pitchFamily="34" charset="0"/>
                  <a:buChar char="•"/>
                </a:pPr>
                <a:endParaRPr lang="en-SG" sz="1600" dirty="0"/>
              </a:p>
              <a:p>
                <a:pPr marL="285750" indent="-285750">
                  <a:spcAft>
                    <a:spcPts val="1200"/>
                  </a:spcAft>
                  <a:buFont typeface="Arial" panose="020B0604020202020204" pitchFamily="34" charset="0"/>
                  <a:buChar char="•"/>
                </a:pPr>
                <a14:m>
                  <m:oMath xmlns:m="http://schemas.openxmlformats.org/officeDocument/2006/math">
                    <m:r>
                      <a:rPr lang="en-SG" sz="1600" b="0" i="1" dirty="0" smtClean="0">
                        <a:latin typeface="Cambria Math" panose="02040503050406030204" pitchFamily="18" charset="0"/>
                      </a:rPr>
                      <m:t>𝐸</m:t>
                    </m:r>
                    <m:r>
                      <a:rPr lang="en-SG" sz="1600" i="1" dirty="0" smtClean="0">
                        <a:latin typeface="Cambria Math" panose="02040503050406030204" pitchFamily="18" charset="0"/>
                      </a:rPr>
                      <m:t> </m:t>
                    </m:r>
                  </m:oMath>
                </a14:m>
                <a:r>
                  <a:rPr lang="en-SG" sz="1600" dirty="0"/>
                  <a:t>: </a:t>
                </a:r>
                <a:r>
                  <a:rPr lang="en-US" sz="1600" dirty="0"/>
                  <a:t>Relationship or interaction between elements of the system</a:t>
                </a:r>
                <a:endParaRPr lang="en-SG" sz="1600" dirty="0"/>
              </a:p>
              <a:p>
                <a:pPr marL="285750" indent="-285750">
                  <a:spcAft>
                    <a:spcPts val="1200"/>
                  </a:spcAft>
                  <a:buFont typeface="Arial" panose="020B0604020202020204" pitchFamily="34" charset="0"/>
                  <a:buChar char="•"/>
                </a:pPr>
                <a:endParaRPr lang="en-SG" sz="1600" dirty="0"/>
              </a:p>
              <a:p>
                <a:pPr marL="285750" indent="-285750">
                  <a:spcAft>
                    <a:spcPts val="1200"/>
                  </a:spcAft>
                  <a:buFont typeface="Arial" panose="020B0604020202020204" pitchFamily="34" charset="0"/>
                  <a:buChar char="•"/>
                </a:pPr>
                <a:r>
                  <a:rPr lang="en-SG" sz="1600" dirty="0"/>
                  <a:t>Connectivity / Relationship / Adjacent matrix  </a:t>
                </a:r>
              </a:p>
            </p:txBody>
          </p:sp>
        </mc:Choice>
        <mc:Fallback xmlns="">
          <p:sp>
            <p:nvSpPr>
              <p:cNvPr id="9" name="TextBox 8">
                <a:extLst>
                  <a:ext uri="{FF2B5EF4-FFF2-40B4-BE49-F238E27FC236}">
                    <a16:creationId xmlns:a16="http://schemas.microsoft.com/office/drawing/2014/main" id="{54B06859-53EE-4697-BC75-A55F69CF9C28}"/>
                  </a:ext>
                </a:extLst>
              </p:cNvPr>
              <p:cNvSpPr txBox="1">
                <a:spLocks noRot="1" noChangeAspect="1" noMove="1" noResize="1" noEditPoints="1" noAdjustHandles="1" noChangeArrowheads="1" noChangeShapeType="1" noTextEdit="1"/>
              </p:cNvSpPr>
              <p:nvPr/>
            </p:nvSpPr>
            <p:spPr>
              <a:xfrm>
                <a:off x="628651" y="1320477"/>
                <a:ext cx="2900933" cy="2923877"/>
              </a:xfrm>
              <a:prstGeom prst="rect">
                <a:avLst/>
              </a:prstGeom>
              <a:blipFill>
                <a:blip r:embed="rId2"/>
                <a:stretch>
                  <a:fillRect l="-840" t="-626" r="-1891" b="-1879"/>
                </a:stretch>
              </a:blipFill>
            </p:spPr>
            <p:txBody>
              <a:bodyPr/>
              <a:lstStyle/>
              <a:p>
                <a:r>
                  <a:rPr lang="en-SG">
                    <a:noFill/>
                  </a:rPr>
                  <a:t> </a:t>
                </a:r>
              </a:p>
            </p:txBody>
          </p:sp>
        </mc:Fallback>
      </mc:AlternateContent>
      <p:sp>
        <p:nvSpPr>
          <p:cNvPr id="20" name="TextBox 19">
            <a:extLst>
              <a:ext uri="{FF2B5EF4-FFF2-40B4-BE49-F238E27FC236}">
                <a16:creationId xmlns:a16="http://schemas.microsoft.com/office/drawing/2014/main" id="{C63CC3ED-2A4D-4CCE-BA21-AD4CE0D522D0}"/>
              </a:ext>
            </a:extLst>
          </p:cNvPr>
          <p:cNvSpPr txBox="1"/>
          <p:nvPr/>
        </p:nvSpPr>
        <p:spPr>
          <a:xfrm>
            <a:off x="0" y="4778361"/>
            <a:ext cx="8723376" cy="307777"/>
          </a:xfrm>
          <a:prstGeom prst="rect">
            <a:avLst/>
          </a:prstGeom>
          <a:noFill/>
        </p:spPr>
        <p:txBody>
          <a:bodyPr wrap="square">
            <a:spAutoFit/>
          </a:bodyPr>
          <a:lstStyle/>
          <a:p>
            <a:r>
              <a:rPr lang="en-SG" sz="1400" dirty="0"/>
              <a:t>Figure form </a:t>
            </a:r>
            <a:r>
              <a:rPr lang="en-SG" sz="1400" dirty="0">
                <a:hlinkClick r:id="rId3"/>
              </a:rPr>
              <a:t>https://www.kdnuggets.com/2020/11/friendly-introduction-graph-neural-networks.html</a:t>
            </a:r>
            <a:r>
              <a:rPr lang="en-SG" sz="1400" dirty="0"/>
              <a:t>  </a:t>
            </a:r>
          </a:p>
        </p:txBody>
      </p:sp>
      <p:pic>
        <p:nvPicPr>
          <p:cNvPr id="7" name="Picture 6">
            <a:extLst>
              <a:ext uri="{FF2B5EF4-FFF2-40B4-BE49-F238E27FC236}">
                <a16:creationId xmlns:a16="http://schemas.microsoft.com/office/drawing/2014/main" id="{1F082236-7DB5-4B9C-BACB-192CEA2D4048}"/>
              </a:ext>
            </a:extLst>
          </p:cNvPr>
          <p:cNvPicPr>
            <a:picLocks noChangeAspect="1"/>
          </p:cNvPicPr>
          <p:nvPr/>
        </p:nvPicPr>
        <p:blipFill>
          <a:blip r:embed="rId4"/>
          <a:stretch>
            <a:fillRect/>
          </a:stretch>
        </p:blipFill>
        <p:spPr>
          <a:xfrm>
            <a:off x="3712399" y="1268044"/>
            <a:ext cx="2304355" cy="1492418"/>
          </a:xfrm>
          <a:prstGeom prst="rect">
            <a:avLst/>
          </a:prstGeom>
        </p:spPr>
      </p:pic>
      <p:pic>
        <p:nvPicPr>
          <p:cNvPr id="8" name="Picture 7">
            <a:extLst>
              <a:ext uri="{FF2B5EF4-FFF2-40B4-BE49-F238E27FC236}">
                <a16:creationId xmlns:a16="http://schemas.microsoft.com/office/drawing/2014/main" id="{2512FABC-1553-48A4-BB17-4A039232C3DA}"/>
              </a:ext>
            </a:extLst>
          </p:cNvPr>
          <p:cNvPicPr>
            <a:picLocks noChangeAspect="1"/>
          </p:cNvPicPr>
          <p:nvPr/>
        </p:nvPicPr>
        <p:blipFill>
          <a:blip r:embed="rId5"/>
          <a:stretch>
            <a:fillRect/>
          </a:stretch>
        </p:blipFill>
        <p:spPr>
          <a:xfrm>
            <a:off x="5941315" y="1397626"/>
            <a:ext cx="2900933" cy="1326524"/>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ABF1D6D-5EF8-4C9E-8018-EA251395EE2C}"/>
                  </a:ext>
                </a:extLst>
              </p:cNvPr>
              <p:cNvSpPr txBox="1"/>
              <p:nvPr/>
            </p:nvSpPr>
            <p:spPr>
              <a:xfrm>
                <a:off x="6641220" y="1163671"/>
                <a:ext cx="1746250" cy="307777"/>
              </a:xfrm>
              <a:prstGeom prst="rect">
                <a:avLst/>
              </a:prstGeom>
              <a:noFill/>
            </p:spPr>
            <p:txBody>
              <a:bodyPr wrap="square">
                <a:spAutoFit/>
              </a:bodyPr>
              <a:lstStyle/>
              <a:p>
                <a:r>
                  <a:rPr lang="en-SG" sz="1400" dirty="0"/>
                  <a:t>Adjacent matrix, </a:t>
                </a:r>
                <a14:m>
                  <m:oMath xmlns:m="http://schemas.openxmlformats.org/officeDocument/2006/math">
                    <m:r>
                      <a:rPr lang="en-SG" sz="1400" b="0" i="1" dirty="0" smtClean="0">
                        <a:latin typeface="Cambria Math" panose="02040503050406030204" pitchFamily="18" charset="0"/>
                      </a:rPr>
                      <m:t>𝐴</m:t>
                    </m:r>
                  </m:oMath>
                </a14:m>
                <a:endParaRPr lang="en-SG" dirty="0"/>
              </a:p>
            </p:txBody>
          </p:sp>
        </mc:Choice>
        <mc:Fallback xmlns="">
          <p:sp>
            <p:nvSpPr>
              <p:cNvPr id="10" name="TextBox 9">
                <a:extLst>
                  <a:ext uri="{FF2B5EF4-FFF2-40B4-BE49-F238E27FC236}">
                    <a16:creationId xmlns:a16="http://schemas.microsoft.com/office/drawing/2014/main" id="{EABF1D6D-5EF8-4C9E-8018-EA251395EE2C}"/>
                  </a:ext>
                </a:extLst>
              </p:cNvPr>
              <p:cNvSpPr txBox="1">
                <a:spLocks noRot="1" noChangeAspect="1" noMove="1" noResize="1" noEditPoints="1" noAdjustHandles="1" noChangeArrowheads="1" noChangeShapeType="1" noTextEdit="1"/>
              </p:cNvSpPr>
              <p:nvPr/>
            </p:nvSpPr>
            <p:spPr>
              <a:xfrm>
                <a:off x="6641220" y="1163671"/>
                <a:ext cx="1746250" cy="307777"/>
              </a:xfrm>
              <a:prstGeom prst="rect">
                <a:avLst/>
              </a:prstGeom>
              <a:blipFill>
                <a:blip r:embed="rId6"/>
                <a:stretch>
                  <a:fillRect l="-1045" t="-4000" b="-20000"/>
                </a:stretch>
              </a:blipFill>
            </p:spPr>
            <p:txBody>
              <a:bodyPr/>
              <a:lstStyle/>
              <a:p>
                <a:r>
                  <a:rPr lang="en-SG">
                    <a:noFill/>
                  </a:rPr>
                  <a:t> </a:t>
                </a:r>
              </a:p>
            </p:txBody>
          </p:sp>
        </mc:Fallback>
      </mc:AlternateContent>
      <p:sp>
        <p:nvSpPr>
          <p:cNvPr id="3" name="Slide Number Placeholder 2">
            <a:extLst>
              <a:ext uri="{FF2B5EF4-FFF2-40B4-BE49-F238E27FC236}">
                <a16:creationId xmlns:a16="http://schemas.microsoft.com/office/drawing/2014/main" id="{5B65D426-37B8-4330-9CD3-7DE5F83E70B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a:t>
            </a:fld>
            <a:endParaRPr lang="en"/>
          </a:p>
        </p:txBody>
      </p:sp>
    </p:spTree>
    <p:extLst>
      <p:ext uri="{BB962C8B-B14F-4D97-AF65-F5344CB8AC3E}">
        <p14:creationId xmlns:p14="http://schemas.microsoft.com/office/powerpoint/2010/main" val="35390013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SLIDO_APP_VERSION" val="0.17.1.1417"/>
  <p:tag name="SLIDO_PRESENTATION_ID" val="00000000-0000-0000-0000-000000000000"/>
  <p:tag name="SLIDO_EVENT_UUID" val="8dd10cc2-e951-44f8-8bbf-ec9b17413f90"/>
  <p:tag name="SLIDO_EVENT_SECTION_UUID" val="807de3c4-e6eb-4c5a-8c50-79184318ff39"/>
</p:tagLst>
</file>

<file path=ppt/theme/theme1.xml><?xml version="1.0" encoding="utf-8"?>
<a:theme xmlns:a="http://schemas.openxmlformats.org/drawingml/2006/main" name="Office Theme">
  <a:themeElements>
    <a:clrScheme name="Paper">
      <a:dk1>
        <a:srgbClr val="000000"/>
      </a:dk1>
      <a:lt1>
        <a:srgbClr val="FFFFFF"/>
      </a:lt1>
      <a:dk2>
        <a:srgbClr val="444D26"/>
      </a:dk2>
      <a:lt2>
        <a:srgbClr val="FEFAC9"/>
      </a:lt2>
      <a:accent1>
        <a:srgbClr val="A5B592"/>
      </a:accent1>
      <a:accent2>
        <a:srgbClr val="F3A447"/>
      </a:accent2>
      <a:accent3>
        <a:srgbClr val="E7BC29"/>
      </a:accent3>
      <a:accent4>
        <a:srgbClr val="D092A7"/>
      </a:accent4>
      <a:accent5>
        <a:srgbClr val="9C85C0"/>
      </a:accent5>
      <a:accent6>
        <a:srgbClr val="809EC2"/>
      </a:accent6>
      <a:hlink>
        <a:srgbClr val="8E58B6"/>
      </a:hlink>
      <a:folHlink>
        <a:srgbClr val="7F6F6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7038</TotalTime>
  <Words>3059</Words>
  <Application>Microsoft Office PowerPoint</Application>
  <PresentationFormat>On-screen Show (16:9)</PresentationFormat>
  <Paragraphs>1165</Paragraphs>
  <Slides>70</Slides>
  <Notes>32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70</vt:i4>
      </vt:variant>
    </vt:vector>
  </HeadingPairs>
  <TitlesOfParts>
    <vt:vector size="74" baseType="lpstr">
      <vt:lpstr>Arial</vt:lpstr>
      <vt:lpstr>Cambria Math</vt:lpstr>
      <vt:lpstr>Calibri</vt:lpstr>
      <vt:lpstr>Office Theme</vt:lpstr>
      <vt:lpstr>PowerPoint Presentation</vt:lpstr>
      <vt:lpstr>Outline</vt:lpstr>
      <vt:lpstr>Recap – Motivation </vt:lpstr>
      <vt:lpstr>Recap – Motivation </vt:lpstr>
      <vt:lpstr>Recap – Motivation </vt:lpstr>
      <vt:lpstr>Global Features </vt:lpstr>
      <vt:lpstr>Node Features </vt:lpstr>
      <vt:lpstr>Node Features </vt:lpstr>
      <vt:lpstr>Edge Features</vt:lpstr>
      <vt:lpstr>Edge Features</vt:lpstr>
      <vt:lpstr>Graph Network Terminology </vt:lpstr>
      <vt:lpstr>Graph Network Framework  </vt:lpstr>
      <vt:lpstr>Graph Network Framework </vt:lpstr>
      <vt:lpstr>GN Block </vt:lpstr>
      <vt:lpstr>GN Block </vt:lpstr>
      <vt:lpstr>GN Block </vt:lpstr>
      <vt:lpstr>GN Block </vt:lpstr>
      <vt:lpstr>GN Block </vt:lpstr>
      <vt:lpstr>Graph Convolutional Network </vt:lpstr>
      <vt:lpstr>Examples </vt:lpstr>
      <vt:lpstr>Examples</vt:lpstr>
      <vt:lpstr>Examples - Aggregation</vt:lpstr>
      <vt:lpstr>Examples - Updated</vt:lpstr>
      <vt:lpstr>Examples - Aggregation</vt:lpstr>
      <vt:lpstr>Examples - Updated</vt:lpstr>
      <vt:lpstr>Examples - Aggregation</vt:lpstr>
      <vt:lpstr>Examples - Updated</vt:lpstr>
      <vt:lpstr>Examples – Repeat the rest</vt:lpstr>
      <vt:lpstr>Examples </vt:lpstr>
      <vt:lpstr>Examples </vt:lpstr>
      <vt:lpstr>Examples – Who is a singer? </vt:lpstr>
      <vt:lpstr>Examples</vt:lpstr>
      <vt:lpstr>Examples – Design 1 </vt:lpstr>
      <vt:lpstr>Examples – Design 2 </vt:lpstr>
      <vt:lpstr>Examples – Design 2</vt:lpstr>
      <vt:lpstr>Examples – Design 2 </vt:lpstr>
      <vt:lpstr>Examples – Who is a singer? </vt:lpstr>
      <vt:lpstr>Updated function </vt:lpstr>
      <vt:lpstr>Updated function </vt:lpstr>
      <vt:lpstr>Updated function </vt:lpstr>
      <vt:lpstr>Updated function </vt:lpstr>
      <vt:lpstr>Updated function </vt:lpstr>
      <vt:lpstr>Examples – Design 3 </vt:lpstr>
      <vt:lpstr>Relational Graph Convolutional Network </vt:lpstr>
      <vt:lpstr>Examples – Relational GCN</vt:lpstr>
      <vt:lpstr>Examples – Relational GCN</vt:lpstr>
      <vt:lpstr>Examples – Relational GCN</vt:lpstr>
      <vt:lpstr>Examples – Relational GCN</vt:lpstr>
      <vt:lpstr>Examples – Relational GCN</vt:lpstr>
      <vt:lpstr>GCN vs Relational GCN</vt:lpstr>
      <vt:lpstr>Relational GCN</vt:lpstr>
      <vt:lpstr>Simple Massage Passing </vt:lpstr>
      <vt:lpstr>Simple Massage Passing </vt:lpstr>
      <vt:lpstr>Simple Massage Passing </vt:lpstr>
      <vt:lpstr>Simple Massage Passing </vt:lpstr>
      <vt:lpstr>Simple Massage Passing </vt:lpstr>
      <vt:lpstr>Simple Massage Passing </vt:lpstr>
      <vt:lpstr>Simple Massage Passing </vt:lpstr>
      <vt:lpstr>Simple Massage Passing </vt:lpstr>
      <vt:lpstr>Simple Massage Passing </vt:lpstr>
      <vt:lpstr>Simple Massage Passing </vt:lpstr>
      <vt:lpstr>Simple Massage Passing </vt:lpstr>
      <vt:lpstr>Simple Massage Passing </vt:lpstr>
      <vt:lpstr>Simple Massage Passing </vt:lpstr>
      <vt:lpstr>Example</vt:lpstr>
      <vt:lpstr>Example</vt:lpstr>
      <vt:lpstr>Example</vt:lpstr>
      <vt:lpstr>Example</vt:lpstr>
      <vt:lpstr>Message Passing Summary</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Yeshwant Singh</cp:lastModifiedBy>
  <cp:revision>835</cp:revision>
  <dcterms:modified xsi:type="dcterms:W3CDTF">2023-04-28T10:19:16Z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SlidoAppVersion">
    <vt:lpwstr>0.17.1.1417</vt:lpwstr>
  </property>
</Properties>
</file>